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tiff" ContentType="image/tiff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80" r:id="rId1"/>
  </p:sldMasterIdLst>
  <p:notesMasterIdLst>
    <p:notesMasterId r:id="rId21"/>
  </p:notesMasterIdLst>
  <p:sldIdLst>
    <p:sldId id="256" r:id="rId2"/>
    <p:sldId id="379" r:id="rId3"/>
    <p:sldId id="357" r:id="rId4"/>
    <p:sldId id="369" r:id="rId5"/>
    <p:sldId id="378" r:id="rId6"/>
    <p:sldId id="382" r:id="rId7"/>
    <p:sldId id="261" r:id="rId8"/>
    <p:sldId id="367" r:id="rId9"/>
    <p:sldId id="262" r:id="rId10"/>
    <p:sldId id="380" r:id="rId11"/>
    <p:sldId id="376" r:id="rId12"/>
    <p:sldId id="370" r:id="rId13"/>
    <p:sldId id="372" r:id="rId14"/>
    <p:sldId id="371" r:id="rId15"/>
    <p:sldId id="375" r:id="rId16"/>
    <p:sldId id="366" r:id="rId17"/>
    <p:sldId id="381" r:id="rId18"/>
    <p:sldId id="377" r:id="rId19"/>
    <p:sldId id="345" r:id="rId20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  <a:srgbClr val="4F81BD"/>
    <a:srgbClr val="CCEFFA"/>
    <a:srgbClr val="0070C0"/>
    <a:srgbClr val="0000FF"/>
    <a:srgbClr val="FF6600"/>
    <a:srgbClr val="DCE6F2"/>
    <a:srgbClr val="F2F2F2"/>
    <a:srgbClr val="660066"/>
    <a:srgbClr val="FAC09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220" autoAdjust="0"/>
    <p:restoredTop sz="94090" autoAdjust="0"/>
  </p:normalViewPr>
  <p:slideViewPr>
    <p:cSldViewPr>
      <p:cViewPr varScale="1">
        <p:scale>
          <a:sx n="74" d="100"/>
          <a:sy n="74" d="100"/>
        </p:scale>
        <p:origin x="-96" y="-104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3504"/>
    </p:cViewPr>
  </p:sorterViewPr>
  <p:gridSpacing cx="45720" cy="4572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6.wmf"/><Relationship Id="rId7" Type="http://schemas.openxmlformats.org/officeDocument/2006/relationships/image" Target="../media/image20.wmf"/><Relationship Id="rId2" Type="http://schemas.openxmlformats.org/officeDocument/2006/relationships/image" Target="../media/image15.wmf"/><Relationship Id="rId1" Type="http://schemas.openxmlformats.org/officeDocument/2006/relationships/image" Target="../media/image14.wmf"/><Relationship Id="rId6" Type="http://schemas.openxmlformats.org/officeDocument/2006/relationships/image" Target="../media/image19.wmf"/><Relationship Id="rId5" Type="http://schemas.openxmlformats.org/officeDocument/2006/relationships/image" Target="../media/image18.wmf"/><Relationship Id="rId4" Type="http://schemas.openxmlformats.org/officeDocument/2006/relationships/image" Target="../media/image17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101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86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101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17101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101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7590420F-9674-4099-A125-4EB9140A549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485102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9925A86-A5D1-4B00-A68A-5788ECC6167B}" type="slidenum">
              <a:rPr lang="en-US" smtClean="0"/>
              <a:pPr/>
              <a:t>1</a:t>
            </a:fld>
            <a:endParaRPr lang="en-US" smtClean="0"/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altLang="ko-KR" sz="1100" dirty="0" smtClean="0">
              <a:ea typeface="굴림" pitchFamily="34" charset="-127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590420F-9674-4099-A125-4EB9140A549B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31383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590420F-9674-4099-A125-4EB9140A549B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66680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6EBDD9-B98E-4959-B0D3-0C686DE4A99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035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7"/>
          <p:cNvGrpSpPr>
            <a:grpSpLocks/>
          </p:cNvGrpSpPr>
          <p:nvPr/>
        </p:nvGrpSpPr>
        <p:grpSpPr bwMode="auto">
          <a:xfrm>
            <a:off x="228600" y="2593942"/>
            <a:ext cx="8610600" cy="201613"/>
            <a:chOff x="144" y="1680"/>
            <a:chExt cx="5424" cy="144"/>
          </a:xfrm>
        </p:grpSpPr>
        <p:sp>
          <p:nvSpPr>
            <p:cNvPr id="5" name="Rectangle 8"/>
            <p:cNvSpPr>
              <a:spLocks noChangeArrowheads="1"/>
            </p:cNvSpPr>
            <p:nvPr userDrawn="1"/>
          </p:nvSpPr>
          <p:spPr bwMode="auto">
            <a:xfrm>
              <a:off x="144" y="1680"/>
              <a:ext cx="1808" cy="144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" name="Rectangle 9"/>
            <p:cNvSpPr>
              <a:spLocks noChangeArrowheads="1"/>
            </p:cNvSpPr>
            <p:nvPr userDrawn="1"/>
          </p:nvSpPr>
          <p:spPr bwMode="auto">
            <a:xfrm>
              <a:off x="1952" y="1680"/>
              <a:ext cx="1808" cy="144"/>
            </a:xfrm>
            <a:prstGeom prst="rect">
              <a:avLst/>
            </a:prstGeom>
            <a:solidFill>
              <a:schemeClr val="tx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" name="Rectangle 10"/>
            <p:cNvSpPr>
              <a:spLocks noChangeArrowheads="1"/>
            </p:cNvSpPr>
            <p:nvPr userDrawn="1"/>
          </p:nvSpPr>
          <p:spPr bwMode="auto">
            <a:xfrm>
              <a:off x="3760" y="1680"/>
              <a:ext cx="1808" cy="144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1576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390492"/>
            <a:ext cx="7772400" cy="2127250"/>
          </a:xfrm>
        </p:spPr>
        <p:txBody>
          <a:bodyPr/>
          <a:lstStyle>
            <a:lvl1pPr algn="ctr">
              <a:defRPr sz="4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576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2922582"/>
            <a:ext cx="6400800" cy="22098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3000"/>
            </a:lvl1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8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pic>
        <p:nvPicPr>
          <p:cNvPr id="14" name="Picture 2" descr="C:\Users\Brian Phillips\Desktop\primary.tiff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" y="6126480"/>
            <a:ext cx="3474720" cy="569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5726130" cy="955675"/>
          </a:xfrm>
        </p:spPr>
        <p:txBody>
          <a:bodyPr/>
          <a:lstStyle>
            <a:lvl1pPr>
              <a:defRPr sz="2800" b="1">
                <a:latin typeface="+mn-l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42900" indent="-342900">
              <a:buClr>
                <a:schemeClr val="accent1"/>
              </a:buClr>
              <a:buFont typeface="Wingdings" pitchFamily="2" charset="2"/>
              <a:buChar char="p"/>
              <a:defRPr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FAE1CF-AE55-463D-995E-F7C56EE1DF41}" type="slidenum">
              <a:rPr lang="en-US" smtClean="0"/>
              <a:pPr>
                <a:defRPr/>
              </a:pPr>
              <a:t>‹#›</a:t>
            </a:fld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FAE1CF-AE55-463D-995E-F7C56EE1DF41}" type="slidenum">
              <a:rPr lang="en-US" smtClean="0"/>
              <a:pPr>
                <a:defRPr/>
              </a:pPr>
              <a:t>‹#›</a:t>
            </a:fld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FAE1CF-AE55-463D-995E-F7C56EE1DF41}" type="slidenum">
              <a:rPr lang="en-US" smtClean="0"/>
              <a:pPr>
                <a:defRPr/>
              </a:pPr>
              <a:t>‹#›</a:t>
            </a:fld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tif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6375"/>
            <a:ext cx="5818206" cy="955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566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311275"/>
            <a:ext cx="8229600" cy="481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15667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566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566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1634" y="624049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+mn-lt"/>
              </a:defRPr>
            </a:lvl1pPr>
          </a:lstStyle>
          <a:p>
            <a:pPr>
              <a:defRPr/>
            </a:pPr>
            <a:fld id="{76FAE1CF-AE55-463D-995E-F7C56EE1DF41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56679" name="Rectangle 7"/>
          <p:cNvSpPr>
            <a:spLocks noChangeArrowheads="1"/>
          </p:cNvSpPr>
          <p:nvPr/>
        </p:nvSpPr>
        <p:spPr bwMode="auto">
          <a:xfrm>
            <a:off x="0" y="0"/>
            <a:ext cx="228600" cy="2286000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endParaRPr lang="en-US" sz="2400">
              <a:latin typeface="Times New Roman" pitchFamily="18" charset="0"/>
            </a:endParaRPr>
          </a:p>
        </p:txBody>
      </p:sp>
      <p:sp>
        <p:nvSpPr>
          <p:cNvPr id="156681" name="Rectangle 9"/>
          <p:cNvSpPr>
            <a:spLocks noChangeArrowheads="1"/>
          </p:cNvSpPr>
          <p:nvPr/>
        </p:nvSpPr>
        <p:spPr bwMode="auto">
          <a:xfrm>
            <a:off x="0" y="2286000"/>
            <a:ext cx="228600" cy="2286000"/>
          </a:xfrm>
          <a:prstGeom prst="rect">
            <a:avLst/>
          </a:prstGeom>
          <a:solidFill>
            <a:schemeClr val="accent3">
              <a:lumMod val="7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endParaRPr lang="en-US" sz="2400">
              <a:latin typeface="Times New Roman" pitchFamily="18" charset="0"/>
            </a:endParaRPr>
          </a:p>
        </p:txBody>
      </p:sp>
      <p:sp>
        <p:nvSpPr>
          <p:cNvPr id="156682" name="Rectangle 10"/>
          <p:cNvSpPr>
            <a:spLocks noChangeArrowheads="1"/>
          </p:cNvSpPr>
          <p:nvPr/>
        </p:nvSpPr>
        <p:spPr bwMode="auto">
          <a:xfrm>
            <a:off x="0" y="4572000"/>
            <a:ext cx="228600" cy="2286000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endParaRPr lang="en-US" sz="2400">
              <a:latin typeface="Times New Roman" pitchFamily="18" charset="0"/>
            </a:endParaRPr>
          </a:p>
        </p:txBody>
      </p:sp>
      <p:sp>
        <p:nvSpPr>
          <p:cNvPr id="156680" name="Line 8"/>
          <p:cNvSpPr>
            <a:spLocks noChangeShapeType="1"/>
          </p:cNvSpPr>
          <p:nvPr/>
        </p:nvSpPr>
        <p:spPr bwMode="auto">
          <a:xfrm>
            <a:off x="457200" y="1192213"/>
            <a:ext cx="8077200" cy="0"/>
          </a:xfrm>
          <a:prstGeom prst="line">
            <a:avLst/>
          </a:prstGeom>
          <a:noFill/>
          <a:ln w="19050">
            <a:solidFill>
              <a:schemeClr val="accent1">
                <a:lumMod val="50000"/>
              </a:schemeClr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24578" name="Picture 2" descr="C:\Users\Brian Phillips\Desktop\informal.tiff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137160"/>
            <a:ext cx="914400" cy="899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955" r:id="rId1"/>
    <p:sldLayoutId id="2147483945" r:id="rId2"/>
    <p:sldLayoutId id="2147483946" r:id="rId3"/>
    <p:sldLayoutId id="2147483947" r:id="rId4"/>
    <p:sldLayoutId id="2147483948" r:id="rId5"/>
    <p:sldLayoutId id="2147483949" r:id="rId6"/>
    <p:sldLayoutId id="2147483950" r:id="rId7"/>
    <p:sldLayoutId id="2147483951" r:id="rId8"/>
    <p:sldLayoutId id="2147483952" r:id="rId9"/>
    <p:sldLayoutId id="2147483953" r:id="rId10"/>
    <p:sldLayoutId id="2147483954" r:id="rId11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>
              <a:lumMod val="50000"/>
            </a:schemeClr>
          </a:solidFill>
          <a:latin typeface="+mn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p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pitchFamily="2" charset="2"/>
        <a:buChar char="n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p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8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80000"/>
        <a:buFont typeface="Wingdings" pitchFamily="2" charset="2"/>
        <a:buChar char="§"/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80000"/>
        <a:buFont typeface="Wingdings" pitchFamily="2" charset="2"/>
        <a:buChar char="§"/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80000"/>
        <a:buFont typeface="Wingdings" pitchFamily="2" charset="2"/>
        <a:buChar char="§"/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80000"/>
        <a:buFont typeface="Wingdings" pitchFamily="2" charset="2"/>
        <a:buChar char="§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image" Target="../media/image23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22.jpeg"/><Relationship Id="rId4" Type="http://schemas.openxmlformats.org/officeDocument/2006/relationships/image" Target="../media/image3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w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wmf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wmf"/><Relationship Id="rId13" Type="http://schemas.openxmlformats.org/officeDocument/2006/relationships/oleObject" Target="../embeddings/oleObject6.bin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12" Type="http://schemas.openxmlformats.org/officeDocument/2006/relationships/image" Target="../media/image18.wmf"/><Relationship Id="rId17" Type="http://schemas.openxmlformats.org/officeDocument/2006/relationships/oleObject" Target="../embeddings/oleObject8.bin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0.wmf"/><Relationship Id="rId1" Type="http://schemas.openxmlformats.org/officeDocument/2006/relationships/vmlDrawing" Target="../drawings/vmlDrawing1.vml"/><Relationship Id="rId6" Type="http://schemas.openxmlformats.org/officeDocument/2006/relationships/image" Target="../media/image15.wmf"/><Relationship Id="rId11" Type="http://schemas.openxmlformats.org/officeDocument/2006/relationships/oleObject" Target="../embeddings/oleObject5.bin"/><Relationship Id="rId5" Type="http://schemas.openxmlformats.org/officeDocument/2006/relationships/oleObject" Target="../embeddings/oleObject2.bin"/><Relationship Id="rId15" Type="http://schemas.openxmlformats.org/officeDocument/2006/relationships/oleObject" Target="../embeddings/oleObject7.bin"/><Relationship Id="rId10" Type="http://schemas.openxmlformats.org/officeDocument/2006/relationships/image" Target="../media/image17.wmf"/><Relationship Id="rId4" Type="http://schemas.openxmlformats.org/officeDocument/2006/relationships/image" Target="../media/image14.wmf"/><Relationship Id="rId9" Type="http://schemas.openxmlformats.org/officeDocument/2006/relationships/oleObject" Target="../embeddings/oleObject4.bin"/><Relationship Id="rId14" Type="http://schemas.openxmlformats.org/officeDocument/2006/relationships/image" Target="../media/image19.w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 sz="3600" dirty="0" smtClean="0"/>
              <a:t>Experimental Assessment of Coastal </a:t>
            </a:r>
            <a:r>
              <a:rPr lang="en-US" sz="3600" dirty="0"/>
              <a:t>I</a:t>
            </a:r>
            <a:r>
              <a:rPr lang="en-US" sz="3600" dirty="0" smtClean="0"/>
              <a:t>nfrastructure </a:t>
            </a:r>
            <a:r>
              <a:rPr lang="en-US" sz="3600" dirty="0"/>
              <a:t>V</a:t>
            </a:r>
            <a:r>
              <a:rPr lang="en-US" sz="3600" dirty="0" smtClean="0"/>
              <a:t>ulnerability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2901946"/>
            <a:ext cx="6400800" cy="3427448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endParaRPr lang="en-US" sz="1800" dirty="0"/>
          </a:p>
          <a:p>
            <a:pPr eaLnBrk="1" hangingPunct="1">
              <a:lnSpc>
                <a:spcPct val="90000"/>
              </a:lnSpc>
            </a:pPr>
            <a:r>
              <a:rPr lang="en-US" sz="2000" dirty="0" smtClean="0"/>
              <a:t>Brian M. Phillips</a:t>
            </a:r>
          </a:p>
          <a:p>
            <a:pPr eaLnBrk="1" hangingPunct="1">
              <a:lnSpc>
                <a:spcPct val="90000"/>
              </a:lnSpc>
            </a:pPr>
            <a:r>
              <a:rPr lang="en-US" sz="2000" dirty="0" smtClean="0"/>
              <a:t>Assistant Professor</a:t>
            </a:r>
          </a:p>
          <a:p>
            <a:pPr eaLnBrk="1" hangingPunct="1">
              <a:lnSpc>
                <a:spcPct val="90000"/>
              </a:lnSpc>
            </a:pPr>
            <a:r>
              <a:rPr lang="en-US" sz="2000" dirty="0" smtClean="0"/>
              <a:t>University of Maryland</a:t>
            </a:r>
          </a:p>
          <a:p>
            <a:pPr eaLnBrk="1" hangingPunct="1">
              <a:lnSpc>
                <a:spcPct val="90000"/>
              </a:lnSpc>
            </a:pPr>
            <a:endParaRPr lang="en-US" sz="2000" dirty="0" smtClean="0"/>
          </a:p>
          <a:p>
            <a:pPr eaLnBrk="1" hangingPunct="1">
              <a:lnSpc>
                <a:spcPct val="90000"/>
              </a:lnSpc>
            </a:pPr>
            <a:r>
              <a:rPr lang="en-US" sz="2000" dirty="0" err="1" smtClean="0"/>
              <a:t>Mpact</a:t>
            </a:r>
            <a:r>
              <a:rPr lang="en-US" sz="2000" dirty="0" smtClean="0"/>
              <a:t> Week: Disaster Resilience</a:t>
            </a:r>
          </a:p>
          <a:p>
            <a:pPr eaLnBrk="1" hangingPunct="1">
              <a:lnSpc>
                <a:spcPct val="90000"/>
              </a:lnSpc>
            </a:pPr>
            <a:r>
              <a:rPr lang="en-US" sz="2000" dirty="0" smtClean="0"/>
              <a:t>A. James Clark School of Engineering</a:t>
            </a:r>
          </a:p>
          <a:p>
            <a:pPr eaLnBrk="1" hangingPunct="1">
              <a:lnSpc>
                <a:spcPct val="90000"/>
              </a:lnSpc>
            </a:pPr>
            <a:r>
              <a:rPr lang="en-US" sz="2000" dirty="0" smtClean="0"/>
              <a:t>October 22, 2014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886200"/>
            <a:ext cx="7772400" cy="1362075"/>
          </a:xfrm>
        </p:spPr>
        <p:txBody>
          <a:bodyPr/>
          <a:lstStyle/>
          <a:p>
            <a:r>
              <a:rPr lang="en-US" sz="3600" dirty="0" smtClean="0"/>
              <a:t>Coastal </a:t>
            </a:r>
            <a:br>
              <a:rPr lang="en-US" sz="3600" dirty="0" smtClean="0"/>
            </a:br>
            <a:r>
              <a:rPr lang="en-US" sz="3600" dirty="0" smtClean="0"/>
              <a:t>Infrastructure</a:t>
            </a:r>
            <a:br>
              <a:rPr lang="en-US" sz="3600" dirty="0" smtClean="0"/>
            </a:br>
            <a:r>
              <a:rPr lang="en-US" sz="3600" dirty="0" smtClean="0"/>
              <a:t>Experimental </a:t>
            </a:r>
            <a:br>
              <a:rPr lang="en-US" sz="3600" dirty="0" smtClean="0"/>
            </a:br>
            <a:r>
              <a:rPr lang="en-US" sz="3600" dirty="0" smtClean="0"/>
              <a:t>Opportunities</a:t>
            </a:r>
            <a:endParaRPr lang="en-US" sz="36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377440"/>
            <a:ext cx="7772400" cy="1500187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1634" y="6240498"/>
            <a:ext cx="2133600" cy="457200"/>
          </a:xfrm>
        </p:spPr>
        <p:txBody>
          <a:bodyPr/>
          <a:lstStyle/>
          <a:p>
            <a:pPr>
              <a:defRPr/>
            </a:pPr>
            <a:fld id="{F21C1FEC-7107-4BDC-B8C6-A3F35614F19E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0017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Coastal Infrastructure Experimental Studies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Wish list</a:t>
            </a:r>
          </a:p>
          <a:p>
            <a:pPr lvl="1"/>
            <a:r>
              <a:rPr lang="en-US" dirty="0" err="1" smtClean="0"/>
              <a:t>Substructuring</a:t>
            </a:r>
            <a:endParaRPr lang="en-US" dirty="0"/>
          </a:p>
          <a:p>
            <a:pPr lvl="1"/>
            <a:r>
              <a:rPr lang="en-US" dirty="0" smtClean="0"/>
              <a:t>Accurate, reproducible loading</a:t>
            </a:r>
          </a:p>
          <a:p>
            <a:pPr lvl="1"/>
            <a:r>
              <a:rPr lang="en-US" dirty="0" smtClean="0"/>
              <a:t>Use widely available equipment</a:t>
            </a:r>
          </a:p>
          <a:p>
            <a:r>
              <a:rPr lang="en-US" dirty="0" smtClean="0"/>
              <a:t>Multi-physics</a:t>
            </a:r>
            <a:endParaRPr lang="en-US" dirty="0"/>
          </a:p>
          <a:p>
            <a:pPr lvl="1"/>
            <a:r>
              <a:rPr lang="en-US" dirty="0"/>
              <a:t>Fluid-structure interaction</a:t>
            </a:r>
          </a:p>
          <a:p>
            <a:pPr lvl="1"/>
            <a:r>
              <a:rPr lang="en-US" dirty="0"/>
              <a:t>Soil-structure interaction</a:t>
            </a:r>
          </a:p>
          <a:p>
            <a:pPr lvl="1"/>
            <a:r>
              <a:rPr lang="en-US" dirty="0" smtClean="0"/>
              <a:t>Impact forces</a:t>
            </a:r>
            <a:endParaRPr lang="en-US" dirty="0"/>
          </a:p>
          <a:p>
            <a:r>
              <a:rPr lang="en-US" dirty="0" smtClean="0"/>
              <a:t>Challenges</a:t>
            </a:r>
          </a:p>
          <a:p>
            <a:pPr lvl="1"/>
            <a:r>
              <a:rPr lang="en-US" dirty="0" smtClean="0"/>
              <a:t>Complex </a:t>
            </a:r>
            <a:r>
              <a:rPr lang="en-US" dirty="0"/>
              <a:t>boundary conditions</a:t>
            </a:r>
          </a:p>
          <a:p>
            <a:pPr lvl="2"/>
            <a:r>
              <a:rPr lang="en-US" dirty="0"/>
              <a:t>Displacement compatibility</a:t>
            </a:r>
          </a:p>
          <a:p>
            <a:pPr lvl="2"/>
            <a:r>
              <a:rPr lang="en-US" dirty="0"/>
              <a:t>Force </a:t>
            </a:r>
            <a:r>
              <a:rPr lang="en-US" dirty="0" smtClean="0"/>
              <a:t>equilibrium</a:t>
            </a:r>
            <a:endParaRPr lang="en-US" dirty="0"/>
          </a:p>
        </p:txBody>
      </p:sp>
      <p:sp>
        <p:nvSpPr>
          <p:cNvPr id="4" name="Freeform 3"/>
          <p:cNvSpPr/>
          <p:nvPr/>
        </p:nvSpPr>
        <p:spPr>
          <a:xfrm>
            <a:off x="7538857" y="5772673"/>
            <a:ext cx="1285103" cy="86976"/>
          </a:xfrm>
          <a:custGeom>
            <a:avLst/>
            <a:gdLst>
              <a:gd name="connsiteX0" fmla="*/ 0 w 1285103"/>
              <a:gd name="connsiteY0" fmla="*/ 86976 h 86976"/>
              <a:gd name="connsiteX1" fmla="*/ 259492 w 1285103"/>
              <a:gd name="connsiteY1" fmla="*/ 479 h 86976"/>
              <a:gd name="connsiteX2" fmla="*/ 630195 w 1285103"/>
              <a:gd name="connsiteY2" fmla="*/ 49906 h 86976"/>
              <a:gd name="connsiteX3" fmla="*/ 976184 w 1285103"/>
              <a:gd name="connsiteY3" fmla="*/ 479 h 86976"/>
              <a:gd name="connsiteX4" fmla="*/ 1285103 w 1285103"/>
              <a:gd name="connsiteY4" fmla="*/ 86976 h 869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85103" h="86976">
                <a:moveTo>
                  <a:pt x="0" y="86976"/>
                </a:moveTo>
                <a:cubicBezTo>
                  <a:pt x="77230" y="46816"/>
                  <a:pt x="154460" y="6657"/>
                  <a:pt x="259492" y="479"/>
                </a:cubicBezTo>
                <a:cubicBezTo>
                  <a:pt x="364524" y="-5699"/>
                  <a:pt x="510746" y="49906"/>
                  <a:pt x="630195" y="49906"/>
                </a:cubicBezTo>
                <a:cubicBezTo>
                  <a:pt x="749644" y="49906"/>
                  <a:pt x="867033" y="-5699"/>
                  <a:pt x="976184" y="479"/>
                </a:cubicBezTo>
                <a:cubicBezTo>
                  <a:pt x="1085335" y="6657"/>
                  <a:pt x="1178011" y="49906"/>
                  <a:pt x="1285103" y="86976"/>
                </a:cubicBezTo>
              </a:path>
            </a:pathLst>
          </a:custGeom>
          <a:solidFill>
            <a:srgbClr val="CCEFFA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Isosceles Triangle 4"/>
          <p:cNvSpPr/>
          <p:nvPr/>
        </p:nvSpPr>
        <p:spPr>
          <a:xfrm flipV="1">
            <a:off x="7940452" y="5727844"/>
            <a:ext cx="121508" cy="76200"/>
          </a:xfrm>
          <a:prstGeom prst="triangle">
            <a:avLst/>
          </a:prstGeom>
          <a:solidFill>
            <a:srgbClr val="4F81BD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7910396" y="5883334"/>
            <a:ext cx="77136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Flooding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Freeform 6"/>
          <p:cNvSpPr/>
          <p:nvPr/>
        </p:nvSpPr>
        <p:spPr>
          <a:xfrm>
            <a:off x="7503259" y="4356244"/>
            <a:ext cx="1013254" cy="644938"/>
          </a:xfrm>
          <a:custGeom>
            <a:avLst/>
            <a:gdLst>
              <a:gd name="connsiteX0" fmla="*/ 0 w 1013254"/>
              <a:gd name="connsiteY0" fmla="*/ 644938 h 644938"/>
              <a:gd name="connsiteX1" fmla="*/ 296562 w 1013254"/>
              <a:gd name="connsiteY1" fmla="*/ 546084 h 644938"/>
              <a:gd name="connsiteX2" fmla="*/ 407772 w 1013254"/>
              <a:gd name="connsiteY2" fmla="*/ 373089 h 644938"/>
              <a:gd name="connsiteX3" fmla="*/ 407772 w 1013254"/>
              <a:gd name="connsiteY3" fmla="*/ 163025 h 644938"/>
              <a:gd name="connsiteX4" fmla="*/ 333632 w 1013254"/>
              <a:gd name="connsiteY4" fmla="*/ 64171 h 644938"/>
              <a:gd name="connsiteX5" fmla="*/ 160637 w 1013254"/>
              <a:gd name="connsiteY5" fmla="*/ 39457 h 644938"/>
              <a:gd name="connsiteX6" fmla="*/ 383059 w 1013254"/>
              <a:gd name="connsiteY6" fmla="*/ 2387 h 644938"/>
              <a:gd name="connsiteX7" fmla="*/ 642551 w 1013254"/>
              <a:gd name="connsiteY7" fmla="*/ 113598 h 644938"/>
              <a:gd name="connsiteX8" fmla="*/ 827902 w 1013254"/>
              <a:gd name="connsiteY8" fmla="*/ 496657 h 644938"/>
              <a:gd name="connsiteX9" fmla="*/ 1013254 w 1013254"/>
              <a:gd name="connsiteY9" fmla="*/ 620225 h 6449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13254" h="644938">
                <a:moveTo>
                  <a:pt x="0" y="644938"/>
                </a:moveTo>
                <a:cubicBezTo>
                  <a:pt x="114300" y="618165"/>
                  <a:pt x="228600" y="591392"/>
                  <a:pt x="296562" y="546084"/>
                </a:cubicBezTo>
                <a:cubicBezTo>
                  <a:pt x="364524" y="500776"/>
                  <a:pt x="389237" y="436932"/>
                  <a:pt x="407772" y="373089"/>
                </a:cubicBezTo>
                <a:cubicBezTo>
                  <a:pt x="426307" y="309246"/>
                  <a:pt x="420129" y="214511"/>
                  <a:pt x="407772" y="163025"/>
                </a:cubicBezTo>
                <a:cubicBezTo>
                  <a:pt x="395415" y="111539"/>
                  <a:pt x="374821" y="84766"/>
                  <a:pt x="333632" y="64171"/>
                </a:cubicBezTo>
                <a:cubicBezTo>
                  <a:pt x="292443" y="43576"/>
                  <a:pt x="152399" y="49754"/>
                  <a:pt x="160637" y="39457"/>
                </a:cubicBezTo>
                <a:cubicBezTo>
                  <a:pt x="168875" y="29160"/>
                  <a:pt x="302740" y="-9970"/>
                  <a:pt x="383059" y="2387"/>
                </a:cubicBezTo>
                <a:cubicBezTo>
                  <a:pt x="463378" y="14744"/>
                  <a:pt x="568411" y="31220"/>
                  <a:pt x="642551" y="113598"/>
                </a:cubicBezTo>
                <a:cubicBezTo>
                  <a:pt x="716691" y="195976"/>
                  <a:pt x="766118" y="412219"/>
                  <a:pt x="827902" y="496657"/>
                </a:cubicBezTo>
                <a:cubicBezTo>
                  <a:pt x="889686" y="581095"/>
                  <a:pt x="889686" y="579036"/>
                  <a:pt x="1013254" y="620225"/>
                </a:cubicBezTo>
              </a:path>
            </a:pathLst>
          </a:custGeom>
          <a:solidFill>
            <a:srgbClr val="CCEFFA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7425000" y="4978784"/>
            <a:ext cx="12465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Waves &amp; Surge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3" descr="C:\Users\Brian Phillips\AppData\Local\Microsoft\Windows\Temporary Internet Files\Content.IE5\6NUIARKC\MC900104986[1]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8745" y="3886200"/>
            <a:ext cx="1198048" cy="1193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6440708" y="5040547"/>
            <a:ext cx="53412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Wind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5768160" y="5398064"/>
            <a:ext cx="594163" cy="512130"/>
            <a:chOff x="5715000" y="5486400"/>
            <a:chExt cx="1019116" cy="630869"/>
          </a:xfrm>
        </p:grpSpPr>
        <p:cxnSp>
          <p:nvCxnSpPr>
            <p:cNvPr id="12" name="Straight Connector 11"/>
            <p:cNvCxnSpPr/>
            <p:nvPr/>
          </p:nvCxnSpPr>
          <p:spPr>
            <a:xfrm flipH="1" flipV="1">
              <a:off x="6215721" y="5736269"/>
              <a:ext cx="162697" cy="30480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flipH="1" flipV="1">
              <a:off x="5938282" y="5660069"/>
              <a:ext cx="277439" cy="7620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flipH="1" flipV="1">
              <a:off x="5861881" y="5506304"/>
              <a:ext cx="76401" cy="153765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flipH="1" flipV="1">
              <a:off x="5715000" y="5486400"/>
              <a:ext cx="146392" cy="1635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flipH="1" flipV="1">
              <a:off x="6378418" y="6041069"/>
              <a:ext cx="355698" cy="7620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Group 16"/>
          <p:cNvGrpSpPr/>
          <p:nvPr/>
        </p:nvGrpSpPr>
        <p:grpSpPr>
          <a:xfrm rot="20867697">
            <a:off x="5961552" y="5341046"/>
            <a:ext cx="594163" cy="512130"/>
            <a:chOff x="5715000" y="5486400"/>
            <a:chExt cx="1019116" cy="630869"/>
          </a:xfrm>
        </p:grpSpPr>
        <p:cxnSp>
          <p:nvCxnSpPr>
            <p:cNvPr id="18" name="Straight Connector 17"/>
            <p:cNvCxnSpPr/>
            <p:nvPr/>
          </p:nvCxnSpPr>
          <p:spPr>
            <a:xfrm flipH="1" flipV="1">
              <a:off x="6215721" y="5736269"/>
              <a:ext cx="162697" cy="30480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H="1" flipV="1">
              <a:off x="5938282" y="5660069"/>
              <a:ext cx="277439" cy="7620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 flipV="1">
              <a:off x="5861881" y="5506304"/>
              <a:ext cx="76401" cy="153765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 flipV="1">
              <a:off x="5715000" y="5486400"/>
              <a:ext cx="146392" cy="1635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H="1" flipV="1">
              <a:off x="6378418" y="6041069"/>
              <a:ext cx="355698" cy="7620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Group 22"/>
          <p:cNvGrpSpPr/>
          <p:nvPr/>
        </p:nvGrpSpPr>
        <p:grpSpPr>
          <a:xfrm rot="428158">
            <a:off x="5789337" y="5592272"/>
            <a:ext cx="594163" cy="512130"/>
            <a:chOff x="5715000" y="5486400"/>
            <a:chExt cx="1019116" cy="630869"/>
          </a:xfrm>
        </p:grpSpPr>
        <p:cxnSp>
          <p:nvCxnSpPr>
            <p:cNvPr id="24" name="Straight Connector 23"/>
            <p:cNvCxnSpPr/>
            <p:nvPr/>
          </p:nvCxnSpPr>
          <p:spPr>
            <a:xfrm flipH="1" flipV="1">
              <a:off x="6215721" y="5736269"/>
              <a:ext cx="162697" cy="30480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flipH="1" flipV="1">
              <a:off x="5938282" y="5660069"/>
              <a:ext cx="277439" cy="7620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flipH="1" flipV="1">
              <a:off x="5861881" y="5506304"/>
              <a:ext cx="76401" cy="153765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flipH="1" flipV="1">
              <a:off x="5715000" y="5486400"/>
              <a:ext cx="146392" cy="1635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flipH="1" flipV="1">
              <a:off x="6378418" y="6041069"/>
              <a:ext cx="355698" cy="7620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" name="TextBox 28"/>
          <p:cNvSpPr txBox="1"/>
          <p:nvPr/>
        </p:nvSpPr>
        <p:spPr>
          <a:xfrm>
            <a:off x="6358130" y="5862032"/>
            <a:ext cx="104547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Earthquakes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AutoShape 106"/>
          <p:cNvSpPr>
            <a:spLocks noChangeArrowheads="1"/>
          </p:cNvSpPr>
          <p:nvPr/>
        </p:nvSpPr>
        <p:spPr bwMode="auto">
          <a:xfrm>
            <a:off x="7028180" y="2480310"/>
            <a:ext cx="367665" cy="164465"/>
          </a:xfrm>
          <a:prstGeom prst="rightArrow">
            <a:avLst>
              <a:gd name="adj1" fmla="val 50000"/>
              <a:gd name="adj2" fmla="val 55888"/>
            </a:avLst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3333CC"/>
                </a:solidFill>
              </a14:hiddenFill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" name="Line 105"/>
          <p:cNvSpPr>
            <a:spLocks noChangeShapeType="1"/>
          </p:cNvSpPr>
          <p:nvPr/>
        </p:nvSpPr>
        <p:spPr bwMode="auto">
          <a:xfrm>
            <a:off x="7849870" y="1868130"/>
            <a:ext cx="635" cy="63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" name="Rectangle 88"/>
          <p:cNvSpPr>
            <a:spLocks noChangeArrowheads="1"/>
          </p:cNvSpPr>
          <p:nvPr/>
        </p:nvSpPr>
        <p:spPr bwMode="auto">
          <a:xfrm>
            <a:off x="6071870" y="1725295"/>
            <a:ext cx="67310" cy="1213485"/>
          </a:xfrm>
          <a:prstGeom prst="rect">
            <a:avLst/>
          </a:prstGeom>
          <a:solidFill>
            <a:srgbClr val="80808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" name="Rectangle 87"/>
          <p:cNvSpPr>
            <a:spLocks noChangeArrowheads="1"/>
          </p:cNvSpPr>
          <p:nvPr/>
        </p:nvSpPr>
        <p:spPr bwMode="auto">
          <a:xfrm>
            <a:off x="6775450" y="1725295"/>
            <a:ext cx="67310" cy="1213485"/>
          </a:xfrm>
          <a:prstGeom prst="rect">
            <a:avLst/>
          </a:prstGeom>
          <a:solidFill>
            <a:srgbClr val="80808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" name="Rectangle 86"/>
          <p:cNvSpPr>
            <a:spLocks noChangeArrowheads="1"/>
          </p:cNvSpPr>
          <p:nvPr/>
        </p:nvSpPr>
        <p:spPr bwMode="auto">
          <a:xfrm>
            <a:off x="6071870" y="1725295"/>
            <a:ext cx="770890" cy="71755"/>
          </a:xfrm>
          <a:prstGeom prst="rect">
            <a:avLst/>
          </a:prstGeom>
          <a:solidFill>
            <a:srgbClr val="00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8" name="Rectangle 85"/>
          <p:cNvSpPr>
            <a:spLocks noChangeArrowheads="1"/>
          </p:cNvSpPr>
          <p:nvPr/>
        </p:nvSpPr>
        <p:spPr bwMode="auto">
          <a:xfrm>
            <a:off x="6071870" y="2332990"/>
            <a:ext cx="770890" cy="71120"/>
          </a:xfrm>
          <a:prstGeom prst="rect">
            <a:avLst/>
          </a:prstGeom>
          <a:solidFill>
            <a:srgbClr val="00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39" name="Group 75"/>
          <p:cNvGrpSpPr>
            <a:grpSpLocks/>
          </p:cNvGrpSpPr>
          <p:nvPr/>
        </p:nvGrpSpPr>
        <p:grpSpPr bwMode="auto">
          <a:xfrm>
            <a:off x="6262370" y="2404110"/>
            <a:ext cx="386080" cy="539750"/>
            <a:chOff x="1952" y="2078"/>
            <a:chExt cx="320" cy="576"/>
          </a:xfrm>
        </p:grpSpPr>
        <p:sp>
          <p:nvSpPr>
            <p:cNvPr id="40" name="Line 84"/>
            <p:cNvSpPr>
              <a:spLocks noChangeShapeType="1"/>
            </p:cNvSpPr>
            <p:nvPr/>
          </p:nvSpPr>
          <p:spPr bwMode="auto">
            <a:xfrm flipV="1">
              <a:off x="1952" y="2336"/>
              <a:ext cx="0" cy="31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Line 83"/>
            <p:cNvSpPr>
              <a:spLocks noChangeShapeType="1"/>
            </p:cNvSpPr>
            <p:nvPr/>
          </p:nvSpPr>
          <p:spPr bwMode="auto">
            <a:xfrm>
              <a:off x="1952" y="2336"/>
              <a:ext cx="112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Line 82"/>
            <p:cNvSpPr>
              <a:spLocks noChangeShapeType="1"/>
            </p:cNvSpPr>
            <p:nvPr/>
          </p:nvSpPr>
          <p:spPr bwMode="auto">
            <a:xfrm>
              <a:off x="2064" y="2280"/>
              <a:ext cx="0" cy="12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Line 81"/>
            <p:cNvSpPr>
              <a:spLocks noChangeShapeType="1"/>
            </p:cNvSpPr>
            <p:nvPr/>
          </p:nvSpPr>
          <p:spPr bwMode="auto">
            <a:xfrm>
              <a:off x="2000" y="2400"/>
              <a:ext cx="144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Line 80"/>
            <p:cNvSpPr>
              <a:spLocks noChangeShapeType="1"/>
            </p:cNvSpPr>
            <p:nvPr/>
          </p:nvSpPr>
          <p:spPr bwMode="auto">
            <a:xfrm>
              <a:off x="2008" y="2280"/>
              <a:ext cx="144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Line 79"/>
            <p:cNvSpPr>
              <a:spLocks noChangeShapeType="1"/>
            </p:cNvSpPr>
            <p:nvPr/>
          </p:nvSpPr>
          <p:spPr bwMode="auto">
            <a:xfrm>
              <a:off x="2152" y="2280"/>
              <a:ext cx="0" cy="12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Line 78"/>
            <p:cNvSpPr>
              <a:spLocks noChangeShapeType="1"/>
            </p:cNvSpPr>
            <p:nvPr/>
          </p:nvSpPr>
          <p:spPr bwMode="auto">
            <a:xfrm>
              <a:off x="2152" y="2336"/>
              <a:ext cx="120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Line 77"/>
            <p:cNvSpPr>
              <a:spLocks noChangeShapeType="1"/>
            </p:cNvSpPr>
            <p:nvPr/>
          </p:nvSpPr>
          <p:spPr bwMode="auto">
            <a:xfrm flipV="1">
              <a:off x="2272" y="2078"/>
              <a:ext cx="0" cy="25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Rectangle 76"/>
            <p:cNvSpPr>
              <a:spLocks noChangeArrowheads="1"/>
            </p:cNvSpPr>
            <p:nvPr/>
          </p:nvSpPr>
          <p:spPr bwMode="auto">
            <a:xfrm>
              <a:off x="2064" y="2280"/>
              <a:ext cx="88" cy="12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49" name="Group 65"/>
          <p:cNvGrpSpPr>
            <a:grpSpLocks/>
          </p:cNvGrpSpPr>
          <p:nvPr/>
        </p:nvGrpSpPr>
        <p:grpSpPr bwMode="auto">
          <a:xfrm>
            <a:off x="6262370" y="1791335"/>
            <a:ext cx="386080" cy="539750"/>
            <a:chOff x="1952" y="2078"/>
            <a:chExt cx="320" cy="576"/>
          </a:xfrm>
        </p:grpSpPr>
        <p:sp>
          <p:nvSpPr>
            <p:cNvPr id="50" name="Line 74"/>
            <p:cNvSpPr>
              <a:spLocks noChangeShapeType="1"/>
            </p:cNvSpPr>
            <p:nvPr/>
          </p:nvSpPr>
          <p:spPr bwMode="auto">
            <a:xfrm flipV="1">
              <a:off x="1952" y="2336"/>
              <a:ext cx="0" cy="31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Line 73"/>
            <p:cNvSpPr>
              <a:spLocks noChangeShapeType="1"/>
            </p:cNvSpPr>
            <p:nvPr/>
          </p:nvSpPr>
          <p:spPr bwMode="auto">
            <a:xfrm>
              <a:off x="1952" y="2336"/>
              <a:ext cx="112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Line 72"/>
            <p:cNvSpPr>
              <a:spLocks noChangeShapeType="1"/>
            </p:cNvSpPr>
            <p:nvPr/>
          </p:nvSpPr>
          <p:spPr bwMode="auto">
            <a:xfrm>
              <a:off x="2064" y="2280"/>
              <a:ext cx="0" cy="12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Line 71"/>
            <p:cNvSpPr>
              <a:spLocks noChangeShapeType="1"/>
            </p:cNvSpPr>
            <p:nvPr/>
          </p:nvSpPr>
          <p:spPr bwMode="auto">
            <a:xfrm>
              <a:off x="2000" y="2400"/>
              <a:ext cx="144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Line 70"/>
            <p:cNvSpPr>
              <a:spLocks noChangeShapeType="1"/>
            </p:cNvSpPr>
            <p:nvPr/>
          </p:nvSpPr>
          <p:spPr bwMode="auto">
            <a:xfrm>
              <a:off x="2008" y="2280"/>
              <a:ext cx="144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Line 69"/>
            <p:cNvSpPr>
              <a:spLocks noChangeShapeType="1"/>
            </p:cNvSpPr>
            <p:nvPr/>
          </p:nvSpPr>
          <p:spPr bwMode="auto">
            <a:xfrm>
              <a:off x="2152" y="2280"/>
              <a:ext cx="0" cy="12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Line 68"/>
            <p:cNvSpPr>
              <a:spLocks noChangeShapeType="1"/>
            </p:cNvSpPr>
            <p:nvPr/>
          </p:nvSpPr>
          <p:spPr bwMode="auto">
            <a:xfrm>
              <a:off x="2152" y="2336"/>
              <a:ext cx="120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Line 67"/>
            <p:cNvSpPr>
              <a:spLocks noChangeShapeType="1"/>
            </p:cNvSpPr>
            <p:nvPr/>
          </p:nvSpPr>
          <p:spPr bwMode="auto">
            <a:xfrm flipV="1">
              <a:off x="2272" y="2078"/>
              <a:ext cx="0" cy="25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Rectangle 66"/>
            <p:cNvSpPr>
              <a:spLocks noChangeArrowheads="1"/>
            </p:cNvSpPr>
            <p:nvPr/>
          </p:nvSpPr>
          <p:spPr bwMode="auto">
            <a:xfrm>
              <a:off x="2064" y="2280"/>
              <a:ext cx="88" cy="12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59" name="Text Box 64"/>
          <p:cNvSpPr txBox="1">
            <a:spLocks noChangeArrowheads="1"/>
          </p:cNvSpPr>
          <p:nvPr/>
        </p:nvSpPr>
        <p:spPr bwMode="auto">
          <a:xfrm>
            <a:off x="6911340" y="1550035"/>
            <a:ext cx="361950" cy="19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7534" tIns="23767" rIns="47534" bIns="2376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900" b="0" i="1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x</a:t>
            </a:r>
            <a:r>
              <a:rPr kumimoji="0" lang="en-US" altLang="en-US" sz="900" b="0" i="0" u="none" strike="noStrike" cap="none" normalizeH="0" baseline="-3000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2</a:t>
            </a:r>
            <a:r>
              <a:rPr kumimoji="0" lang="en-US" alt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(</a:t>
            </a:r>
            <a:r>
              <a:rPr kumimoji="0" lang="en-US" altLang="en-US" sz="900" b="0" i="1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t</a:t>
            </a:r>
            <a:r>
              <a:rPr kumimoji="0" lang="en-US" alt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)</a:t>
            </a: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0" name="Line 63"/>
          <p:cNvSpPr>
            <a:spLocks noChangeShapeType="1"/>
          </p:cNvSpPr>
          <p:nvPr/>
        </p:nvSpPr>
        <p:spPr bwMode="auto">
          <a:xfrm>
            <a:off x="6849745" y="2369820"/>
            <a:ext cx="243205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1" name="Text Box 62"/>
          <p:cNvSpPr txBox="1">
            <a:spLocks noChangeArrowheads="1"/>
          </p:cNvSpPr>
          <p:nvPr/>
        </p:nvSpPr>
        <p:spPr bwMode="auto">
          <a:xfrm>
            <a:off x="6920230" y="2155190"/>
            <a:ext cx="362585" cy="19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7534" tIns="23767" rIns="47534" bIns="2376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900" b="0" i="1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x</a:t>
            </a:r>
            <a:r>
              <a:rPr kumimoji="0" lang="en-US" altLang="en-US" sz="900" b="0" i="0" u="none" strike="noStrike" cap="none" normalizeH="0" baseline="-3000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1</a:t>
            </a:r>
            <a:r>
              <a:rPr kumimoji="0" lang="en-US" alt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(</a:t>
            </a:r>
            <a:r>
              <a:rPr kumimoji="0" lang="en-US" altLang="en-US" sz="900" b="0" i="1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t</a:t>
            </a:r>
            <a:r>
              <a:rPr kumimoji="0" lang="en-US" alt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)</a:t>
            </a: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62" name="Group 59"/>
          <p:cNvGrpSpPr>
            <a:grpSpLocks/>
          </p:cNvGrpSpPr>
          <p:nvPr/>
        </p:nvGrpSpPr>
        <p:grpSpPr bwMode="auto">
          <a:xfrm>
            <a:off x="5886450" y="2938780"/>
            <a:ext cx="1215390" cy="158115"/>
            <a:chOff x="1161" y="3678"/>
            <a:chExt cx="1008" cy="169"/>
          </a:xfrm>
        </p:grpSpPr>
        <p:sp>
          <p:nvSpPr>
            <p:cNvPr id="63" name="Line 61"/>
            <p:cNvSpPr>
              <a:spLocks noChangeShapeType="1"/>
            </p:cNvSpPr>
            <p:nvPr/>
          </p:nvSpPr>
          <p:spPr bwMode="auto">
            <a:xfrm>
              <a:off x="1161" y="3678"/>
              <a:ext cx="1008" cy="0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" name="Freeform 60"/>
            <p:cNvSpPr>
              <a:spLocks/>
            </p:cNvSpPr>
            <p:nvPr/>
          </p:nvSpPr>
          <p:spPr bwMode="auto">
            <a:xfrm>
              <a:off x="1161" y="3678"/>
              <a:ext cx="1008" cy="169"/>
            </a:xfrm>
            <a:custGeom>
              <a:avLst/>
              <a:gdLst>
                <a:gd name="T0" fmla="*/ 0 w 1258"/>
                <a:gd name="T1" fmla="*/ 128 h 521"/>
                <a:gd name="T2" fmla="*/ 0 w 1258"/>
                <a:gd name="T3" fmla="*/ 56 h 521"/>
                <a:gd name="T4" fmla="*/ 16 w 1258"/>
                <a:gd name="T5" fmla="*/ 32 h 521"/>
                <a:gd name="T6" fmla="*/ 64 w 1258"/>
                <a:gd name="T7" fmla="*/ 16 h 521"/>
                <a:gd name="T8" fmla="*/ 255 w 1258"/>
                <a:gd name="T9" fmla="*/ 8 h 521"/>
                <a:gd name="T10" fmla="*/ 637 w 1258"/>
                <a:gd name="T11" fmla="*/ 0 h 521"/>
                <a:gd name="T12" fmla="*/ 1011 w 1258"/>
                <a:gd name="T13" fmla="*/ 8 h 521"/>
                <a:gd name="T14" fmla="*/ 1203 w 1258"/>
                <a:gd name="T15" fmla="*/ 24 h 521"/>
                <a:gd name="T16" fmla="*/ 1242 w 1258"/>
                <a:gd name="T17" fmla="*/ 40 h 521"/>
                <a:gd name="T18" fmla="*/ 1258 w 1258"/>
                <a:gd name="T19" fmla="*/ 64 h 521"/>
                <a:gd name="T20" fmla="*/ 1234 w 1258"/>
                <a:gd name="T21" fmla="*/ 152 h 521"/>
                <a:gd name="T22" fmla="*/ 1195 w 1258"/>
                <a:gd name="T23" fmla="*/ 296 h 521"/>
                <a:gd name="T24" fmla="*/ 1203 w 1258"/>
                <a:gd name="T25" fmla="*/ 329 h 521"/>
                <a:gd name="T26" fmla="*/ 1234 w 1258"/>
                <a:gd name="T27" fmla="*/ 361 h 521"/>
                <a:gd name="T28" fmla="*/ 1258 w 1258"/>
                <a:gd name="T29" fmla="*/ 385 h 521"/>
                <a:gd name="T30" fmla="*/ 1258 w 1258"/>
                <a:gd name="T31" fmla="*/ 409 h 521"/>
                <a:gd name="T32" fmla="*/ 1147 w 1258"/>
                <a:gd name="T33" fmla="*/ 473 h 521"/>
                <a:gd name="T34" fmla="*/ 1067 w 1258"/>
                <a:gd name="T35" fmla="*/ 505 h 521"/>
                <a:gd name="T36" fmla="*/ 1003 w 1258"/>
                <a:gd name="T37" fmla="*/ 521 h 521"/>
                <a:gd name="T38" fmla="*/ 733 w 1258"/>
                <a:gd name="T39" fmla="*/ 505 h 521"/>
                <a:gd name="T40" fmla="*/ 462 w 1258"/>
                <a:gd name="T41" fmla="*/ 481 h 521"/>
                <a:gd name="T42" fmla="*/ 239 w 1258"/>
                <a:gd name="T43" fmla="*/ 449 h 521"/>
                <a:gd name="T44" fmla="*/ 56 w 1258"/>
                <a:gd name="T45" fmla="*/ 417 h 521"/>
                <a:gd name="T46" fmla="*/ 32 w 1258"/>
                <a:gd name="T47" fmla="*/ 385 h 521"/>
                <a:gd name="T48" fmla="*/ 24 w 1258"/>
                <a:gd name="T49" fmla="*/ 337 h 521"/>
                <a:gd name="T50" fmla="*/ 8 w 1258"/>
                <a:gd name="T51" fmla="*/ 240 h 521"/>
                <a:gd name="T52" fmla="*/ 0 w 1258"/>
                <a:gd name="T53" fmla="*/ 128 h 5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258" h="521">
                  <a:moveTo>
                    <a:pt x="0" y="128"/>
                  </a:moveTo>
                  <a:lnTo>
                    <a:pt x="0" y="56"/>
                  </a:lnTo>
                  <a:lnTo>
                    <a:pt x="16" y="32"/>
                  </a:lnTo>
                  <a:lnTo>
                    <a:pt x="64" y="16"/>
                  </a:lnTo>
                  <a:lnTo>
                    <a:pt x="255" y="8"/>
                  </a:lnTo>
                  <a:lnTo>
                    <a:pt x="637" y="0"/>
                  </a:lnTo>
                  <a:lnTo>
                    <a:pt x="1011" y="8"/>
                  </a:lnTo>
                  <a:lnTo>
                    <a:pt x="1203" y="24"/>
                  </a:lnTo>
                  <a:lnTo>
                    <a:pt x="1242" y="40"/>
                  </a:lnTo>
                  <a:lnTo>
                    <a:pt x="1258" y="64"/>
                  </a:lnTo>
                  <a:lnTo>
                    <a:pt x="1234" y="152"/>
                  </a:lnTo>
                  <a:lnTo>
                    <a:pt x="1195" y="296"/>
                  </a:lnTo>
                  <a:lnTo>
                    <a:pt x="1203" y="329"/>
                  </a:lnTo>
                  <a:lnTo>
                    <a:pt x="1234" y="361"/>
                  </a:lnTo>
                  <a:lnTo>
                    <a:pt x="1258" y="385"/>
                  </a:lnTo>
                  <a:lnTo>
                    <a:pt x="1258" y="409"/>
                  </a:lnTo>
                  <a:lnTo>
                    <a:pt x="1147" y="473"/>
                  </a:lnTo>
                  <a:lnTo>
                    <a:pt x="1067" y="505"/>
                  </a:lnTo>
                  <a:lnTo>
                    <a:pt x="1003" y="521"/>
                  </a:lnTo>
                  <a:lnTo>
                    <a:pt x="733" y="505"/>
                  </a:lnTo>
                  <a:lnTo>
                    <a:pt x="462" y="481"/>
                  </a:lnTo>
                  <a:lnTo>
                    <a:pt x="239" y="449"/>
                  </a:lnTo>
                  <a:lnTo>
                    <a:pt x="56" y="417"/>
                  </a:lnTo>
                  <a:lnTo>
                    <a:pt x="32" y="385"/>
                  </a:lnTo>
                  <a:lnTo>
                    <a:pt x="24" y="337"/>
                  </a:lnTo>
                  <a:lnTo>
                    <a:pt x="8" y="240"/>
                  </a:lnTo>
                  <a:lnTo>
                    <a:pt x="0" y="128"/>
                  </a:lnTo>
                  <a:close/>
                </a:path>
              </a:pathLst>
            </a:custGeom>
            <a:blipFill dpi="0" rotWithShape="0">
              <a:blip r:embed="rId3"/>
              <a:srcRect/>
              <a:tile tx="0" ty="0" sx="100000" sy="100000" flip="none" algn="tl"/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65" name="Text Box 58"/>
          <p:cNvSpPr txBox="1">
            <a:spLocks noChangeArrowheads="1"/>
          </p:cNvSpPr>
          <p:nvPr/>
        </p:nvSpPr>
        <p:spPr bwMode="auto">
          <a:xfrm>
            <a:off x="6329680" y="2152015"/>
            <a:ext cx="363855" cy="194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7534" tIns="23767" rIns="47534" bIns="2376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900" b="0" i="1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m</a:t>
            </a:r>
            <a:r>
              <a:rPr kumimoji="0" lang="en-US" altLang="en-US" sz="900" b="0" i="0" u="none" strike="noStrike" cap="none" normalizeH="0" baseline="-3000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1</a:t>
            </a: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6" name="Text Box 57"/>
          <p:cNvSpPr txBox="1">
            <a:spLocks noChangeArrowheads="1"/>
          </p:cNvSpPr>
          <p:nvPr/>
        </p:nvSpPr>
        <p:spPr bwMode="auto">
          <a:xfrm>
            <a:off x="6311900" y="1550670"/>
            <a:ext cx="362585" cy="193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7534" tIns="23767" rIns="47534" bIns="2376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900" b="0" i="1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m</a:t>
            </a:r>
            <a:r>
              <a:rPr kumimoji="0" lang="en-US" altLang="en-US" sz="900" b="0" i="0" u="none" strike="noStrike" cap="none" normalizeH="0" baseline="-3000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2</a:t>
            </a: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7" name="Text Box 56"/>
          <p:cNvSpPr txBox="1">
            <a:spLocks noChangeArrowheads="1"/>
          </p:cNvSpPr>
          <p:nvPr/>
        </p:nvSpPr>
        <p:spPr bwMode="auto">
          <a:xfrm>
            <a:off x="6324600" y="1795145"/>
            <a:ext cx="362585" cy="193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7534" tIns="23767" rIns="47534" bIns="2376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900" b="0" i="1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c</a:t>
            </a:r>
            <a:r>
              <a:rPr kumimoji="0" lang="en-US" altLang="en-US" sz="900" b="0" i="0" u="none" strike="noStrike" cap="none" normalizeH="0" baseline="-3000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2</a:t>
            </a: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8" name="Text Box 55"/>
          <p:cNvSpPr txBox="1">
            <a:spLocks noChangeArrowheads="1"/>
          </p:cNvSpPr>
          <p:nvPr/>
        </p:nvSpPr>
        <p:spPr bwMode="auto">
          <a:xfrm>
            <a:off x="6343650" y="2415540"/>
            <a:ext cx="363220" cy="193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7534" tIns="23767" rIns="47534" bIns="2376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900" b="0" i="1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c</a:t>
            </a:r>
            <a:r>
              <a:rPr kumimoji="0" lang="en-US" altLang="en-US" sz="900" b="0" i="0" u="none" strike="noStrike" cap="none" normalizeH="0" baseline="-3000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1</a:t>
            </a: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9" name="Text Box 54"/>
          <p:cNvSpPr txBox="1">
            <a:spLocks noChangeArrowheads="1"/>
          </p:cNvSpPr>
          <p:nvPr/>
        </p:nvSpPr>
        <p:spPr bwMode="auto">
          <a:xfrm>
            <a:off x="5855335" y="1884680"/>
            <a:ext cx="385445" cy="176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7534" tIns="23767" rIns="47534" bIns="2376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900" b="0" i="1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k</a:t>
            </a:r>
            <a:r>
              <a:rPr kumimoji="0" lang="en-US" altLang="en-US" sz="900" b="0" i="1" u="none" strike="noStrike" cap="none" normalizeH="0" baseline="-3000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2</a:t>
            </a: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0" name="Text Box 53"/>
          <p:cNvSpPr txBox="1">
            <a:spLocks noChangeArrowheads="1"/>
          </p:cNvSpPr>
          <p:nvPr/>
        </p:nvSpPr>
        <p:spPr bwMode="auto">
          <a:xfrm>
            <a:off x="5864225" y="2536190"/>
            <a:ext cx="385445" cy="176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7534" tIns="23767" rIns="47534" bIns="2376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900" b="0" i="1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k</a:t>
            </a:r>
            <a:r>
              <a:rPr kumimoji="0" lang="en-US" altLang="en-US" sz="900" b="0" i="0" u="none" strike="noStrike" cap="none" normalizeH="0" baseline="-3000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1</a:t>
            </a: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1" name="Line 23"/>
          <p:cNvSpPr>
            <a:spLocks noChangeShapeType="1"/>
          </p:cNvSpPr>
          <p:nvPr/>
        </p:nvSpPr>
        <p:spPr bwMode="auto">
          <a:xfrm>
            <a:off x="6849745" y="1760855"/>
            <a:ext cx="243205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2" name="Picture 22" descr="s_storyBldg_numSub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6510" y="1465540"/>
            <a:ext cx="943610" cy="1344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3" name="Group 4"/>
          <p:cNvGrpSpPr>
            <a:grpSpLocks/>
          </p:cNvGrpSpPr>
          <p:nvPr/>
        </p:nvGrpSpPr>
        <p:grpSpPr bwMode="auto">
          <a:xfrm>
            <a:off x="7873556" y="2453005"/>
            <a:ext cx="802640" cy="980440"/>
            <a:chOff x="2158" y="1755"/>
            <a:chExt cx="786" cy="960"/>
          </a:xfrm>
        </p:grpSpPr>
        <p:sp>
          <p:nvSpPr>
            <p:cNvPr id="74" name="Rectangle 21"/>
            <p:cNvSpPr>
              <a:spLocks noChangeArrowheads="1"/>
            </p:cNvSpPr>
            <p:nvPr/>
          </p:nvSpPr>
          <p:spPr bwMode="auto">
            <a:xfrm>
              <a:off x="2158" y="2608"/>
              <a:ext cx="670" cy="107"/>
            </a:xfrm>
            <a:prstGeom prst="rect">
              <a:avLst/>
            </a:prstGeom>
            <a:solidFill>
              <a:srgbClr val="A0A0A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" name="Rectangle 20"/>
            <p:cNvSpPr>
              <a:spLocks noChangeArrowheads="1"/>
            </p:cNvSpPr>
            <p:nvPr/>
          </p:nvSpPr>
          <p:spPr bwMode="auto">
            <a:xfrm>
              <a:off x="2821" y="1755"/>
              <a:ext cx="123" cy="960"/>
            </a:xfrm>
            <a:prstGeom prst="rect">
              <a:avLst/>
            </a:prstGeom>
            <a:solidFill>
              <a:srgbClr val="A0A0A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" name="Freeform 19"/>
            <p:cNvSpPr>
              <a:spLocks/>
            </p:cNvSpPr>
            <p:nvPr/>
          </p:nvSpPr>
          <p:spPr bwMode="auto">
            <a:xfrm>
              <a:off x="2158" y="1755"/>
              <a:ext cx="663" cy="853"/>
            </a:xfrm>
            <a:custGeom>
              <a:avLst/>
              <a:gdLst>
                <a:gd name="T0" fmla="*/ 153 w 153"/>
                <a:gd name="T1" fmla="*/ 0 h 231"/>
                <a:gd name="T2" fmla="*/ 153 w 153"/>
                <a:gd name="T3" fmla="*/ 231 h 231"/>
                <a:gd name="T4" fmla="*/ 0 w 153"/>
                <a:gd name="T5" fmla="*/ 231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3" h="231">
                  <a:moveTo>
                    <a:pt x="153" y="0"/>
                  </a:moveTo>
                  <a:lnTo>
                    <a:pt x="153" y="231"/>
                  </a:lnTo>
                  <a:lnTo>
                    <a:pt x="0" y="231"/>
                  </a:lnTo>
                </a:path>
              </a:pathLst>
            </a:cu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" name="Line 18"/>
            <p:cNvSpPr>
              <a:spLocks noChangeShapeType="1"/>
            </p:cNvSpPr>
            <p:nvPr/>
          </p:nvSpPr>
          <p:spPr bwMode="auto">
            <a:xfrm>
              <a:off x="2431" y="2046"/>
              <a:ext cx="390" cy="1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" name="Rectangle 17"/>
            <p:cNvSpPr>
              <a:spLocks noChangeArrowheads="1"/>
            </p:cNvSpPr>
            <p:nvPr/>
          </p:nvSpPr>
          <p:spPr bwMode="auto">
            <a:xfrm>
              <a:off x="2636" y="2029"/>
              <a:ext cx="164" cy="4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9" name="Rectangle 16"/>
            <p:cNvSpPr>
              <a:spLocks noChangeArrowheads="1"/>
            </p:cNvSpPr>
            <p:nvPr/>
          </p:nvSpPr>
          <p:spPr bwMode="auto">
            <a:xfrm>
              <a:off x="2636" y="2029"/>
              <a:ext cx="164" cy="41"/>
            </a:xfrm>
            <a:prstGeom prst="rect">
              <a:avLst/>
            </a:prstGeom>
            <a:noFill/>
            <a:ln w="11113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0" name="Rectangle 15"/>
            <p:cNvSpPr>
              <a:spLocks noChangeArrowheads="1"/>
            </p:cNvSpPr>
            <p:nvPr/>
          </p:nvSpPr>
          <p:spPr bwMode="auto">
            <a:xfrm>
              <a:off x="2794" y="2034"/>
              <a:ext cx="20" cy="2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" name="Rectangle 14"/>
            <p:cNvSpPr>
              <a:spLocks noChangeArrowheads="1"/>
            </p:cNvSpPr>
            <p:nvPr/>
          </p:nvSpPr>
          <p:spPr bwMode="auto">
            <a:xfrm>
              <a:off x="2794" y="2034"/>
              <a:ext cx="20" cy="24"/>
            </a:xfrm>
            <a:prstGeom prst="rect">
              <a:avLst/>
            </a:prstGeom>
            <a:noFill/>
            <a:ln w="11113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" name="Rectangle 13"/>
            <p:cNvSpPr>
              <a:spLocks noChangeArrowheads="1"/>
            </p:cNvSpPr>
            <p:nvPr/>
          </p:nvSpPr>
          <p:spPr bwMode="auto">
            <a:xfrm>
              <a:off x="2807" y="2006"/>
              <a:ext cx="21" cy="88"/>
            </a:xfrm>
            <a:prstGeom prst="rect">
              <a:avLst/>
            </a:prstGeom>
            <a:solidFill>
              <a:srgbClr val="8888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" name="Rectangle 12"/>
            <p:cNvSpPr>
              <a:spLocks noChangeArrowheads="1"/>
            </p:cNvSpPr>
            <p:nvPr/>
          </p:nvSpPr>
          <p:spPr bwMode="auto">
            <a:xfrm>
              <a:off x="2807" y="2006"/>
              <a:ext cx="21" cy="88"/>
            </a:xfrm>
            <a:prstGeom prst="rect">
              <a:avLst/>
            </a:prstGeom>
            <a:noFill/>
            <a:ln w="11113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4" name="Rectangle 11"/>
            <p:cNvSpPr>
              <a:spLocks noChangeArrowheads="1"/>
            </p:cNvSpPr>
            <p:nvPr/>
          </p:nvSpPr>
          <p:spPr bwMode="auto">
            <a:xfrm>
              <a:off x="2616" y="2034"/>
              <a:ext cx="27" cy="2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" name="Rectangle 10"/>
            <p:cNvSpPr>
              <a:spLocks noChangeArrowheads="1"/>
            </p:cNvSpPr>
            <p:nvPr/>
          </p:nvSpPr>
          <p:spPr bwMode="auto">
            <a:xfrm>
              <a:off x="2616" y="2034"/>
              <a:ext cx="27" cy="24"/>
            </a:xfrm>
            <a:prstGeom prst="rect">
              <a:avLst/>
            </a:prstGeom>
            <a:noFill/>
            <a:ln w="11113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" name="Rectangle 9"/>
            <p:cNvSpPr>
              <a:spLocks noChangeArrowheads="1"/>
            </p:cNvSpPr>
            <p:nvPr/>
          </p:nvSpPr>
          <p:spPr bwMode="auto">
            <a:xfrm>
              <a:off x="2575" y="2029"/>
              <a:ext cx="48" cy="4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7" name="Rectangle 8"/>
            <p:cNvSpPr>
              <a:spLocks noChangeArrowheads="1"/>
            </p:cNvSpPr>
            <p:nvPr/>
          </p:nvSpPr>
          <p:spPr bwMode="auto">
            <a:xfrm>
              <a:off x="2575" y="2029"/>
              <a:ext cx="48" cy="41"/>
            </a:xfrm>
            <a:prstGeom prst="rect">
              <a:avLst/>
            </a:prstGeom>
            <a:noFill/>
            <a:ln w="11113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8" name="Rectangle 7"/>
            <p:cNvSpPr>
              <a:spLocks noChangeArrowheads="1"/>
            </p:cNvSpPr>
            <p:nvPr/>
          </p:nvSpPr>
          <p:spPr bwMode="auto">
            <a:xfrm>
              <a:off x="2561" y="2034"/>
              <a:ext cx="21" cy="2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" name="Rectangle 6"/>
            <p:cNvSpPr>
              <a:spLocks noChangeArrowheads="1"/>
            </p:cNvSpPr>
            <p:nvPr/>
          </p:nvSpPr>
          <p:spPr bwMode="auto">
            <a:xfrm>
              <a:off x="2561" y="2034"/>
              <a:ext cx="21" cy="24"/>
            </a:xfrm>
            <a:prstGeom prst="rect">
              <a:avLst/>
            </a:prstGeom>
            <a:noFill/>
            <a:ln w="11113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" name="Rectangle 5"/>
            <p:cNvSpPr>
              <a:spLocks noChangeArrowheads="1"/>
            </p:cNvSpPr>
            <p:nvPr/>
          </p:nvSpPr>
          <p:spPr bwMode="auto">
            <a:xfrm>
              <a:off x="2429" y="2015"/>
              <a:ext cx="56" cy="599"/>
            </a:xfrm>
            <a:prstGeom prst="rect">
              <a:avLst/>
            </a:prstGeom>
            <a:solidFill>
              <a:srgbClr val="80808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91" name="Text Box 3"/>
          <p:cNvSpPr txBox="1">
            <a:spLocks noChangeArrowheads="1"/>
          </p:cNvSpPr>
          <p:nvPr/>
        </p:nvSpPr>
        <p:spPr bwMode="auto">
          <a:xfrm>
            <a:off x="7164070" y="3483610"/>
            <a:ext cx="2025015" cy="219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CC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3304" tIns="21653" rIns="43304" bIns="21653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MS Mincho" pitchFamily="49" charset="-128"/>
                <a:cs typeface="Arial" pitchFamily="34" charset="0"/>
              </a:rPr>
              <a:t>Experimental substructure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2" name="Text Box 2"/>
          <p:cNvSpPr txBox="1">
            <a:spLocks noChangeArrowheads="1"/>
          </p:cNvSpPr>
          <p:nvPr/>
        </p:nvSpPr>
        <p:spPr bwMode="auto">
          <a:xfrm>
            <a:off x="7121525" y="1309330"/>
            <a:ext cx="1931035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CC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3304" tIns="21653" rIns="43304" bIns="21653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MS Mincho" pitchFamily="49" charset="-128"/>
                <a:cs typeface="Arial" pitchFamily="34" charset="0"/>
              </a:rPr>
              <a:t>Numerical substructure</a:t>
            </a: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3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1634" y="6240498"/>
            <a:ext cx="2133600" cy="457200"/>
          </a:xfrm>
        </p:spPr>
        <p:txBody>
          <a:bodyPr/>
          <a:lstStyle/>
          <a:p>
            <a:pPr>
              <a:defRPr/>
            </a:pPr>
            <a:fld id="{F21C1FEC-7107-4BDC-B8C6-A3F35614F19E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0446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 animBg="1"/>
      <p:bldP spid="5" grpId="0" animBg="1"/>
      <p:bldP spid="6" grpId="0"/>
      <p:bldP spid="7" grpId="0" animBg="1"/>
      <p:bldP spid="8" grpId="0"/>
      <p:bldP spid="10" grpId="0"/>
      <p:bldP spid="29" grpId="0"/>
      <p:bldP spid="30" grpId="0" animBg="1"/>
      <p:bldP spid="31" grpId="0" animBg="1"/>
      <p:bldP spid="35" grpId="0" animBg="1"/>
      <p:bldP spid="36" grpId="0" animBg="1"/>
      <p:bldP spid="37" grpId="0" animBg="1"/>
      <p:bldP spid="38" grpId="0" animBg="1"/>
      <p:bldP spid="59" grpId="0"/>
      <p:bldP spid="60" grpId="0" animBg="1"/>
      <p:bldP spid="61" grpId="0"/>
      <p:bldP spid="65" grpId="0"/>
      <p:bldP spid="66" grpId="0"/>
      <p:bldP spid="67" grpId="0"/>
      <p:bldP spid="68" grpId="0"/>
      <p:bldP spid="69" grpId="0"/>
      <p:bldP spid="70" grpId="0"/>
      <p:bldP spid="71" grpId="0" animBg="1"/>
      <p:bldP spid="91" grpId="0"/>
      <p:bldP spid="9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Bridge Deck Uplift</a:t>
            </a:r>
            <a:endParaRPr lang="en-US" dirty="0"/>
          </a:p>
        </p:txBody>
      </p:sp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" y="1348740"/>
            <a:ext cx="3139572" cy="2103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652" y="1356360"/>
            <a:ext cx="3140619" cy="21031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" name="TextBox 81"/>
          <p:cNvSpPr txBox="1"/>
          <p:nvPr/>
        </p:nvSpPr>
        <p:spPr>
          <a:xfrm>
            <a:off x="6920271" y="1325880"/>
            <a:ext cx="2391501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 smtClean="0"/>
              <a:t>Kesen</a:t>
            </a:r>
            <a:r>
              <a:rPr lang="en-US" sz="1400" dirty="0" smtClean="0"/>
              <a:t> Bridge, Japan</a:t>
            </a:r>
          </a:p>
          <a:p>
            <a:r>
              <a:rPr lang="en-US" sz="1400" dirty="0" smtClean="0"/>
              <a:t>2011 </a:t>
            </a:r>
            <a:r>
              <a:rPr lang="en-US" sz="1400" dirty="0"/>
              <a:t>Tohoku Earthquake</a:t>
            </a:r>
          </a:p>
          <a:p>
            <a:r>
              <a:rPr lang="en-US" sz="1400" dirty="0"/>
              <a:t>and </a:t>
            </a:r>
            <a:r>
              <a:rPr lang="en-US" sz="1400" dirty="0" smtClean="0"/>
              <a:t>Tsunami </a:t>
            </a:r>
          </a:p>
          <a:p>
            <a:r>
              <a:rPr lang="en-US" sz="1400" dirty="0" smtClean="0"/>
              <a:t>(Kawashima, 2011)</a:t>
            </a:r>
            <a:endParaRPr lang="en-US" sz="1400" dirty="0"/>
          </a:p>
        </p:txBody>
      </p:sp>
      <p:grpSp>
        <p:nvGrpSpPr>
          <p:cNvPr id="11" name="Group 10"/>
          <p:cNvGrpSpPr>
            <a:grpSpLocks noChangeAspect="1"/>
          </p:cNvGrpSpPr>
          <p:nvPr/>
        </p:nvGrpSpPr>
        <p:grpSpPr>
          <a:xfrm>
            <a:off x="5897880" y="4047232"/>
            <a:ext cx="2180748" cy="1419764"/>
            <a:chOff x="6484290" y="4483751"/>
            <a:chExt cx="2382769" cy="1551289"/>
          </a:xfrm>
        </p:grpSpPr>
        <p:cxnSp>
          <p:nvCxnSpPr>
            <p:cNvPr id="12" name="Straight Connector 11"/>
            <p:cNvCxnSpPr/>
            <p:nvPr/>
          </p:nvCxnSpPr>
          <p:spPr bwMode="auto">
            <a:xfrm flipV="1">
              <a:off x="7266873" y="5989320"/>
              <a:ext cx="45720" cy="4572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42" name="Straight Connector 241"/>
            <p:cNvCxnSpPr/>
            <p:nvPr/>
          </p:nvCxnSpPr>
          <p:spPr bwMode="auto">
            <a:xfrm flipV="1">
              <a:off x="7323892" y="5989320"/>
              <a:ext cx="45720" cy="4572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43" name="Straight Connector 242"/>
            <p:cNvCxnSpPr/>
            <p:nvPr/>
          </p:nvCxnSpPr>
          <p:spPr bwMode="auto">
            <a:xfrm flipV="1">
              <a:off x="7437930" y="5989320"/>
              <a:ext cx="45720" cy="4572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44" name="Straight Connector 243"/>
            <p:cNvCxnSpPr/>
            <p:nvPr/>
          </p:nvCxnSpPr>
          <p:spPr bwMode="auto">
            <a:xfrm flipV="1">
              <a:off x="7608987" y="5989320"/>
              <a:ext cx="45720" cy="4572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45" name="Straight Connector 244"/>
            <p:cNvCxnSpPr/>
            <p:nvPr/>
          </p:nvCxnSpPr>
          <p:spPr bwMode="auto">
            <a:xfrm flipV="1">
              <a:off x="7837063" y="5989320"/>
              <a:ext cx="45720" cy="4572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46" name="Straight Connector 245"/>
            <p:cNvCxnSpPr/>
            <p:nvPr/>
          </p:nvCxnSpPr>
          <p:spPr bwMode="auto">
            <a:xfrm flipV="1">
              <a:off x="7380911" y="5989320"/>
              <a:ext cx="45720" cy="4572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47" name="Straight Connector 246"/>
            <p:cNvCxnSpPr/>
            <p:nvPr/>
          </p:nvCxnSpPr>
          <p:spPr bwMode="auto">
            <a:xfrm flipV="1">
              <a:off x="7494949" y="5989320"/>
              <a:ext cx="45720" cy="4572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48" name="Straight Connector 247"/>
            <p:cNvCxnSpPr/>
            <p:nvPr/>
          </p:nvCxnSpPr>
          <p:spPr bwMode="auto">
            <a:xfrm flipV="1">
              <a:off x="7666006" y="5989320"/>
              <a:ext cx="45720" cy="4572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49" name="Straight Connector 248"/>
            <p:cNvCxnSpPr/>
            <p:nvPr/>
          </p:nvCxnSpPr>
          <p:spPr bwMode="auto">
            <a:xfrm flipV="1">
              <a:off x="7894082" y="5989320"/>
              <a:ext cx="45720" cy="4572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50" name="Straight Connector 249"/>
            <p:cNvCxnSpPr/>
            <p:nvPr/>
          </p:nvCxnSpPr>
          <p:spPr bwMode="auto">
            <a:xfrm flipV="1">
              <a:off x="8065139" y="5989320"/>
              <a:ext cx="45720" cy="4572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51" name="Straight Connector 250"/>
            <p:cNvCxnSpPr/>
            <p:nvPr/>
          </p:nvCxnSpPr>
          <p:spPr bwMode="auto">
            <a:xfrm flipV="1">
              <a:off x="7551968" y="5989320"/>
              <a:ext cx="45720" cy="4572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52" name="Straight Connector 251"/>
            <p:cNvCxnSpPr/>
            <p:nvPr/>
          </p:nvCxnSpPr>
          <p:spPr bwMode="auto">
            <a:xfrm flipV="1">
              <a:off x="7723025" y="5989320"/>
              <a:ext cx="45720" cy="4572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53" name="Straight Connector 252"/>
            <p:cNvCxnSpPr/>
            <p:nvPr/>
          </p:nvCxnSpPr>
          <p:spPr bwMode="auto">
            <a:xfrm flipV="1">
              <a:off x="7951101" y="5989320"/>
              <a:ext cx="45720" cy="4572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54" name="Straight Connector 253"/>
            <p:cNvCxnSpPr/>
            <p:nvPr/>
          </p:nvCxnSpPr>
          <p:spPr bwMode="auto">
            <a:xfrm flipV="1">
              <a:off x="8122158" y="5989320"/>
              <a:ext cx="45720" cy="4572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55" name="Straight Connector 254"/>
            <p:cNvCxnSpPr/>
            <p:nvPr/>
          </p:nvCxnSpPr>
          <p:spPr bwMode="auto">
            <a:xfrm flipV="1">
              <a:off x="8236196" y="5989320"/>
              <a:ext cx="45720" cy="4572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56" name="Straight Connector 255"/>
            <p:cNvCxnSpPr/>
            <p:nvPr/>
          </p:nvCxnSpPr>
          <p:spPr bwMode="auto">
            <a:xfrm flipV="1">
              <a:off x="7780044" y="5989320"/>
              <a:ext cx="45720" cy="4572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57" name="Straight Connector 256"/>
            <p:cNvCxnSpPr/>
            <p:nvPr/>
          </p:nvCxnSpPr>
          <p:spPr bwMode="auto">
            <a:xfrm flipV="1">
              <a:off x="8008120" y="5989320"/>
              <a:ext cx="45720" cy="4572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58" name="Straight Connector 257"/>
            <p:cNvCxnSpPr/>
            <p:nvPr/>
          </p:nvCxnSpPr>
          <p:spPr bwMode="auto">
            <a:xfrm flipV="1">
              <a:off x="8179177" y="5989320"/>
              <a:ext cx="45720" cy="4572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59" name="Straight Connector 258"/>
            <p:cNvCxnSpPr/>
            <p:nvPr/>
          </p:nvCxnSpPr>
          <p:spPr bwMode="auto">
            <a:xfrm flipV="1">
              <a:off x="8293215" y="5989320"/>
              <a:ext cx="45720" cy="4572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60" name="Straight Connector 259"/>
            <p:cNvCxnSpPr/>
            <p:nvPr/>
          </p:nvCxnSpPr>
          <p:spPr bwMode="auto">
            <a:xfrm flipV="1">
              <a:off x="8350234" y="5989320"/>
              <a:ext cx="45720" cy="4572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64" name="Straight Connector 263"/>
            <p:cNvCxnSpPr/>
            <p:nvPr/>
          </p:nvCxnSpPr>
          <p:spPr bwMode="auto">
            <a:xfrm flipV="1">
              <a:off x="8464272" y="5989320"/>
              <a:ext cx="45720" cy="4572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66" name="Straight Connector 265"/>
            <p:cNvCxnSpPr/>
            <p:nvPr/>
          </p:nvCxnSpPr>
          <p:spPr bwMode="auto">
            <a:xfrm flipV="1">
              <a:off x="8407253" y="5989320"/>
              <a:ext cx="45720" cy="4572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67" name="Straight Connector 266"/>
            <p:cNvCxnSpPr/>
            <p:nvPr/>
          </p:nvCxnSpPr>
          <p:spPr bwMode="auto">
            <a:xfrm flipV="1">
              <a:off x="8521291" y="5989320"/>
              <a:ext cx="45720" cy="4572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68" name="Straight Connector 267"/>
            <p:cNvCxnSpPr/>
            <p:nvPr/>
          </p:nvCxnSpPr>
          <p:spPr bwMode="auto">
            <a:xfrm flipV="1">
              <a:off x="8578321" y="5989320"/>
              <a:ext cx="45720" cy="4572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69" name="Straight Connector 268"/>
            <p:cNvCxnSpPr/>
            <p:nvPr/>
          </p:nvCxnSpPr>
          <p:spPr bwMode="auto">
            <a:xfrm>
              <a:off x="8678958" y="5975034"/>
              <a:ext cx="45720" cy="27432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70" name="Straight Connector 269"/>
            <p:cNvCxnSpPr/>
            <p:nvPr/>
          </p:nvCxnSpPr>
          <p:spPr bwMode="auto">
            <a:xfrm>
              <a:off x="8760318" y="5893118"/>
              <a:ext cx="45720" cy="27432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71" name="Straight Connector 270"/>
            <p:cNvCxnSpPr/>
            <p:nvPr/>
          </p:nvCxnSpPr>
          <p:spPr bwMode="auto">
            <a:xfrm>
              <a:off x="8719638" y="5936457"/>
              <a:ext cx="45720" cy="27432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72" name="Straight Connector 271"/>
            <p:cNvCxnSpPr/>
            <p:nvPr/>
          </p:nvCxnSpPr>
          <p:spPr bwMode="auto">
            <a:xfrm>
              <a:off x="8699298" y="5954555"/>
              <a:ext cx="45720" cy="27432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73" name="Straight Connector 272"/>
            <p:cNvCxnSpPr/>
            <p:nvPr/>
          </p:nvCxnSpPr>
          <p:spPr bwMode="auto">
            <a:xfrm>
              <a:off x="8800998" y="5852160"/>
              <a:ext cx="45720" cy="27432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74" name="Straight Connector 273"/>
            <p:cNvCxnSpPr/>
            <p:nvPr/>
          </p:nvCxnSpPr>
          <p:spPr bwMode="auto">
            <a:xfrm>
              <a:off x="8780658" y="5875020"/>
              <a:ext cx="45720" cy="27432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75" name="Straight Connector 274"/>
            <p:cNvCxnSpPr/>
            <p:nvPr/>
          </p:nvCxnSpPr>
          <p:spPr bwMode="auto">
            <a:xfrm>
              <a:off x="8739978" y="5913597"/>
              <a:ext cx="45720" cy="27432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76" name="Straight Connector 275"/>
            <p:cNvCxnSpPr/>
            <p:nvPr/>
          </p:nvCxnSpPr>
          <p:spPr bwMode="auto">
            <a:xfrm>
              <a:off x="8821339" y="5837315"/>
              <a:ext cx="45720" cy="27432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0" name="Cube 9"/>
            <p:cNvSpPr/>
            <p:nvPr/>
          </p:nvSpPr>
          <p:spPr bwMode="auto">
            <a:xfrm>
              <a:off x="7270826" y="5652501"/>
              <a:ext cx="1567753" cy="338767"/>
            </a:xfrm>
            <a:prstGeom prst="cube">
              <a:avLst>
                <a:gd name="adj" fmla="val 53117"/>
              </a:avLst>
            </a:prstGeom>
            <a:blipFill>
              <a:blip r:embed="rId4"/>
              <a:tile tx="0" ty="0" sx="100000" sy="100000" flip="none" algn="tl"/>
            </a:blip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grpSp>
          <p:nvGrpSpPr>
            <p:cNvPr id="4" name="Group 3"/>
            <p:cNvGrpSpPr/>
            <p:nvPr/>
          </p:nvGrpSpPr>
          <p:grpSpPr>
            <a:xfrm rot="16200000">
              <a:off x="6696385" y="4999986"/>
              <a:ext cx="526033" cy="950223"/>
              <a:chOff x="8366760" y="4550448"/>
              <a:chExt cx="526033" cy="950223"/>
            </a:xfrm>
          </p:grpSpPr>
          <p:grpSp>
            <p:nvGrpSpPr>
              <p:cNvPr id="217" name="Group 216"/>
              <p:cNvGrpSpPr/>
              <p:nvPr/>
            </p:nvGrpSpPr>
            <p:grpSpPr>
              <a:xfrm rot="16200000" flipV="1">
                <a:off x="8183332" y="4965312"/>
                <a:ext cx="909253" cy="161466"/>
                <a:chOff x="2247900" y="2516089"/>
                <a:chExt cx="2263140" cy="381000"/>
              </a:xfrm>
            </p:grpSpPr>
            <p:sp>
              <p:nvSpPr>
                <p:cNvPr id="218" name="Rectangle 217"/>
                <p:cNvSpPr/>
                <p:nvPr/>
              </p:nvSpPr>
              <p:spPr>
                <a:xfrm>
                  <a:off x="4130040" y="2516089"/>
                  <a:ext cx="381000" cy="76200"/>
                </a:xfrm>
                <a:prstGeom prst="rect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9" name="Rectangle 218"/>
                <p:cNvSpPr/>
                <p:nvPr/>
              </p:nvSpPr>
              <p:spPr>
                <a:xfrm>
                  <a:off x="4130040" y="2820889"/>
                  <a:ext cx="381000" cy="76200"/>
                </a:xfrm>
                <a:prstGeom prst="rect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0" name="Rectangle 219"/>
                <p:cNvSpPr/>
                <p:nvPr/>
              </p:nvSpPr>
              <p:spPr>
                <a:xfrm>
                  <a:off x="2438400" y="2630389"/>
                  <a:ext cx="990600" cy="152400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1" name="Rectangle 220"/>
                <p:cNvSpPr/>
                <p:nvPr/>
              </p:nvSpPr>
              <p:spPr>
                <a:xfrm>
                  <a:off x="2247900" y="2516089"/>
                  <a:ext cx="274320" cy="76200"/>
                </a:xfrm>
                <a:prstGeom prst="rect">
                  <a:avLst/>
                </a:prstGeom>
                <a:solidFill>
                  <a:schemeClr val="accent1">
                    <a:lumMod val="75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2" name="Rectangle 221"/>
                <p:cNvSpPr/>
                <p:nvPr/>
              </p:nvSpPr>
              <p:spPr>
                <a:xfrm>
                  <a:off x="2247900" y="2820889"/>
                  <a:ext cx="274320" cy="76200"/>
                </a:xfrm>
                <a:prstGeom prst="rect">
                  <a:avLst/>
                </a:prstGeom>
                <a:solidFill>
                  <a:schemeClr val="accent1">
                    <a:lumMod val="75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3" name="Rectangle 222"/>
                <p:cNvSpPr/>
                <p:nvPr/>
              </p:nvSpPr>
              <p:spPr>
                <a:xfrm>
                  <a:off x="2324100" y="2516089"/>
                  <a:ext cx="274320" cy="381000"/>
                </a:xfrm>
                <a:prstGeom prst="rect">
                  <a:avLst/>
                </a:prstGeom>
                <a:solidFill>
                  <a:schemeClr val="accent1">
                    <a:lumMod val="75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4" name="Rectangle 223"/>
                <p:cNvSpPr/>
                <p:nvPr/>
              </p:nvSpPr>
              <p:spPr>
                <a:xfrm>
                  <a:off x="3291840" y="2516089"/>
                  <a:ext cx="822960" cy="381000"/>
                </a:xfrm>
                <a:prstGeom prst="rect">
                  <a:avLst/>
                </a:prstGeom>
                <a:solidFill>
                  <a:schemeClr val="accent1">
                    <a:lumMod val="75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5" name="Rectangle 224"/>
                <p:cNvSpPr/>
                <p:nvPr/>
              </p:nvSpPr>
              <p:spPr>
                <a:xfrm>
                  <a:off x="4130040" y="2516089"/>
                  <a:ext cx="342900" cy="381000"/>
                </a:xfrm>
                <a:prstGeom prst="rect">
                  <a:avLst/>
                </a:prstGeom>
                <a:solidFill>
                  <a:schemeClr val="accent1">
                    <a:lumMod val="75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6" name="Rectangle 225"/>
                <p:cNvSpPr/>
                <p:nvPr/>
              </p:nvSpPr>
              <p:spPr>
                <a:xfrm>
                  <a:off x="2682240" y="2569429"/>
                  <a:ext cx="274320" cy="274320"/>
                </a:xfrm>
                <a:prstGeom prst="rect">
                  <a:avLst/>
                </a:prstGeom>
                <a:solidFill>
                  <a:schemeClr val="accent1">
                    <a:lumMod val="75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7" name="Rectangle 226"/>
                <p:cNvSpPr/>
                <p:nvPr/>
              </p:nvSpPr>
              <p:spPr>
                <a:xfrm>
                  <a:off x="2781300" y="2569429"/>
                  <a:ext cx="73152" cy="274320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8" name="Rectangle 227"/>
                <p:cNvSpPr/>
                <p:nvPr/>
              </p:nvSpPr>
              <p:spPr>
                <a:xfrm>
                  <a:off x="4091940" y="2516089"/>
                  <a:ext cx="45720" cy="381000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cxnSp>
            <p:nvCxnSpPr>
              <p:cNvPr id="229" name="Straight Connector 228"/>
              <p:cNvCxnSpPr/>
              <p:nvPr/>
            </p:nvCxnSpPr>
            <p:spPr>
              <a:xfrm rot="16200000" flipV="1">
                <a:off x="8629777" y="4315821"/>
                <a:ext cx="0" cy="526033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0" name="Straight Connector 229"/>
              <p:cNvCxnSpPr/>
              <p:nvPr/>
            </p:nvCxnSpPr>
            <p:spPr>
              <a:xfrm rot="16200000" flipV="1">
                <a:off x="8845123" y="4550296"/>
                <a:ext cx="28390" cy="28693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1" name="Straight Connector 230"/>
              <p:cNvCxnSpPr/>
              <p:nvPr/>
            </p:nvCxnSpPr>
            <p:spPr>
              <a:xfrm rot="16200000" flipV="1">
                <a:off x="8749481" y="4550296"/>
                <a:ext cx="28390" cy="28693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2" name="Straight Connector 231"/>
              <p:cNvCxnSpPr/>
              <p:nvPr/>
            </p:nvCxnSpPr>
            <p:spPr>
              <a:xfrm rot="16200000" flipV="1">
                <a:off x="8797302" y="4550296"/>
                <a:ext cx="28390" cy="28693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3" name="Straight Connector 232"/>
              <p:cNvCxnSpPr/>
              <p:nvPr/>
            </p:nvCxnSpPr>
            <p:spPr>
              <a:xfrm rot="16200000" flipV="1">
                <a:off x="8701660" y="4550296"/>
                <a:ext cx="28390" cy="28693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4" name="Straight Connector 233"/>
              <p:cNvCxnSpPr/>
              <p:nvPr/>
            </p:nvCxnSpPr>
            <p:spPr>
              <a:xfrm rot="16200000" flipV="1">
                <a:off x="8653839" y="4550296"/>
                <a:ext cx="28390" cy="28693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5" name="Straight Connector 234"/>
              <p:cNvCxnSpPr/>
              <p:nvPr/>
            </p:nvCxnSpPr>
            <p:spPr>
              <a:xfrm rot="16200000" flipV="1">
                <a:off x="8558196" y="4550296"/>
                <a:ext cx="28390" cy="28693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6" name="Straight Connector 235"/>
              <p:cNvCxnSpPr/>
              <p:nvPr/>
            </p:nvCxnSpPr>
            <p:spPr>
              <a:xfrm rot="16200000" flipV="1">
                <a:off x="8606018" y="4550296"/>
                <a:ext cx="28390" cy="28693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7" name="Straight Connector 236"/>
              <p:cNvCxnSpPr/>
              <p:nvPr/>
            </p:nvCxnSpPr>
            <p:spPr>
              <a:xfrm rot="16200000" flipV="1">
                <a:off x="8510375" y="4550296"/>
                <a:ext cx="28390" cy="28693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8" name="Straight Connector 237"/>
              <p:cNvCxnSpPr/>
              <p:nvPr/>
            </p:nvCxnSpPr>
            <p:spPr>
              <a:xfrm rot="16200000" flipV="1">
                <a:off x="8462554" y="4550296"/>
                <a:ext cx="28390" cy="28693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9" name="Straight Connector 238"/>
              <p:cNvCxnSpPr/>
              <p:nvPr/>
            </p:nvCxnSpPr>
            <p:spPr>
              <a:xfrm rot="16200000" flipV="1">
                <a:off x="8366912" y="4550296"/>
                <a:ext cx="28390" cy="28693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0" name="Straight Connector 239"/>
              <p:cNvCxnSpPr/>
              <p:nvPr/>
            </p:nvCxnSpPr>
            <p:spPr>
              <a:xfrm rot="16200000" flipV="1">
                <a:off x="8414733" y="4550296"/>
                <a:ext cx="28390" cy="28693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" name="Cube 4"/>
            <p:cNvSpPr/>
            <p:nvPr/>
          </p:nvSpPr>
          <p:spPr bwMode="auto">
            <a:xfrm>
              <a:off x="7789947" y="5504827"/>
              <a:ext cx="576861" cy="275362"/>
            </a:xfrm>
            <a:prstGeom prst="cube">
              <a:avLst/>
            </a:prstGeom>
            <a:solidFill>
              <a:schemeClr val="tx1">
                <a:lumMod val="85000"/>
                <a:lumOff val="15000"/>
              </a:schemeClr>
            </a:solidFill>
            <a:ln w="9525" cap="flat" cmpd="sng" algn="ctr">
              <a:solidFill>
                <a:schemeClr val="bg1">
                  <a:lumMod val="9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grpSp>
          <p:nvGrpSpPr>
            <p:cNvPr id="6" name="Group 5"/>
            <p:cNvGrpSpPr/>
            <p:nvPr/>
          </p:nvGrpSpPr>
          <p:grpSpPr>
            <a:xfrm rot="5400000" flipH="1">
              <a:off x="7993516" y="4755328"/>
              <a:ext cx="200644" cy="1429139"/>
              <a:chOff x="2555033" y="3580327"/>
              <a:chExt cx="235839" cy="1383270"/>
            </a:xfrm>
          </p:grpSpPr>
          <p:sp>
            <p:nvSpPr>
              <p:cNvPr id="7" name="Parallelogram 6"/>
              <p:cNvSpPr/>
              <p:nvPr/>
            </p:nvSpPr>
            <p:spPr>
              <a:xfrm rot="5400000" flipV="1">
                <a:off x="1919918" y="4216515"/>
                <a:ext cx="1382197" cy="111967"/>
              </a:xfrm>
              <a:prstGeom prst="parallelogram">
                <a:avLst>
                  <a:gd name="adj" fmla="val 96442"/>
                </a:avLst>
              </a:prstGeom>
              <a:solidFill>
                <a:schemeClr val="bg1">
                  <a:lumMod val="65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Parallelogram 7"/>
              <p:cNvSpPr/>
              <p:nvPr/>
            </p:nvSpPr>
            <p:spPr>
              <a:xfrm rot="5400000" flipV="1">
                <a:off x="2028088" y="4221981"/>
                <a:ext cx="1280160" cy="111967"/>
              </a:xfrm>
              <a:prstGeom prst="parallelogram">
                <a:avLst>
                  <a:gd name="adj" fmla="val 0"/>
                </a:avLst>
              </a:prstGeom>
              <a:solidFill>
                <a:schemeClr val="bg1">
                  <a:lumMod val="65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Parallelogram 8"/>
              <p:cNvSpPr/>
              <p:nvPr/>
            </p:nvSpPr>
            <p:spPr>
              <a:xfrm rot="5400000" flipV="1">
                <a:off x="2043790" y="4215442"/>
                <a:ext cx="1382197" cy="111967"/>
              </a:xfrm>
              <a:prstGeom prst="parallelogram">
                <a:avLst>
                  <a:gd name="adj" fmla="val 96442"/>
                </a:avLst>
              </a:prstGeom>
              <a:solidFill>
                <a:schemeClr val="bg1">
                  <a:lumMod val="65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22" name="Straight Connector 21"/>
            <p:cNvCxnSpPr/>
            <p:nvPr/>
          </p:nvCxnSpPr>
          <p:spPr>
            <a:xfrm rot="16200000" flipV="1">
              <a:off x="7735630" y="4249124"/>
              <a:ext cx="0" cy="5260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rot="16200000" flipV="1">
              <a:off x="7956635" y="4483599"/>
              <a:ext cx="28390" cy="2869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rot="16200000" flipV="1">
              <a:off x="7855335" y="4483599"/>
              <a:ext cx="28390" cy="2869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rot="16200000" flipV="1">
              <a:off x="7903154" y="4483599"/>
              <a:ext cx="28390" cy="2869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rot="16200000" flipV="1">
              <a:off x="7807514" y="4483599"/>
              <a:ext cx="28390" cy="2869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rot="16200000" flipV="1">
              <a:off x="7759692" y="4483599"/>
              <a:ext cx="28390" cy="2869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rot="16200000" flipV="1">
              <a:off x="7664050" y="4483599"/>
              <a:ext cx="28390" cy="2869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rot="16200000" flipV="1">
              <a:off x="7711871" y="4483599"/>
              <a:ext cx="28390" cy="2869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rot="16200000" flipV="1">
              <a:off x="7616229" y="4483599"/>
              <a:ext cx="28390" cy="2869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rot="16200000" flipV="1">
              <a:off x="7568408" y="4483599"/>
              <a:ext cx="28390" cy="2869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rot="16200000" flipV="1">
              <a:off x="7472765" y="4483599"/>
              <a:ext cx="28390" cy="2869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rot="16200000" flipV="1">
              <a:off x="7520587" y="4483599"/>
              <a:ext cx="28390" cy="2869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4" name="Group 33"/>
            <p:cNvGrpSpPr/>
            <p:nvPr/>
          </p:nvGrpSpPr>
          <p:grpSpPr>
            <a:xfrm rot="16200000" flipV="1">
              <a:off x="7251565" y="4889994"/>
              <a:ext cx="909253" cy="161466"/>
              <a:chOff x="2247900" y="2516089"/>
              <a:chExt cx="2263140" cy="381000"/>
            </a:xfrm>
          </p:grpSpPr>
          <p:sp>
            <p:nvSpPr>
              <p:cNvPr id="35" name="Rectangle 34"/>
              <p:cNvSpPr/>
              <p:nvPr/>
            </p:nvSpPr>
            <p:spPr>
              <a:xfrm>
                <a:off x="4130040" y="2516089"/>
                <a:ext cx="381000" cy="76200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Rectangle 35"/>
              <p:cNvSpPr/>
              <p:nvPr/>
            </p:nvSpPr>
            <p:spPr>
              <a:xfrm>
                <a:off x="4130040" y="2820889"/>
                <a:ext cx="381000" cy="76200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Rectangle 36"/>
              <p:cNvSpPr/>
              <p:nvPr/>
            </p:nvSpPr>
            <p:spPr>
              <a:xfrm>
                <a:off x="2438400" y="2630389"/>
                <a:ext cx="990600" cy="152400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Rectangle 37"/>
              <p:cNvSpPr/>
              <p:nvPr/>
            </p:nvSpPr>
            <p:spPr>
              <a:xfrm>
                <a:off x="2247900" y="2516089"/>
                <a:ext cx="274320" cy="76200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Rectangle 38"/>
              <p:cNvSpPr/>
              <p:nvPr/>
            </p:nvSpPr>
            <p:spPr>
              <a:xfrm>
                <a:off x="2247900" y="2820889"/>
                <a:ext cx="274320" cy="76200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Rectangle 39"/>
              <p:cNvSpPr/>
              <p:nvPr/>
            </p:nvSpPr>
            <p:spPr>
              <a:xfrm>
                <a:off x="2324100" y="2516089"/>
                <a:ext cx="274320" cy="381000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Rectangle 40"/>
              <p:cNvSpPr/>
              <p:nvPr/>
            </p:nvSpPr>
            <p:spPr>
              <a:xfrm>
                <a:off x="3291840" y="2516089"/>
                <a:ext cx="822960" cy="381000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Rectangle 41"/>
              <p:cNvSpPr/>
              <p:nvPr/>
            </p:nvSpPr>
            <p:spPr>
              <a:xfrm>
                <a:off x="4130040" y="2516089"/>
                <a:ext cx="342900" cy="381000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Rectangle 42"/>
              <p:cNvSpPr/>
              <p:nvPr/>
            </p:nvSpPr>
            <p:spPr>
              <a:xfrm>
                <a:off x="2682240" y="2569429"/>
                <a:ext cx="274320" cy="274320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Rectangle 43"/>
              <p:cNvSpPr/>
              <p:nvPr/>
            </p:nvSpPr>
            <p:spPr>
              <a:xfrm>
                <a:off x="2781300" y="2569429"/>
                <a:ext cx="73152" cy="274320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" name="Rectangle 44"/>
              <p:cNvSpPr/>
              <p:nvPr/>
            </p:nvSpPr>
            <p:spPr>
              <a:xfrm>
                <a:off x="4091940" y="2516089"/>
                <a:ext cx="45720" cy="381000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6" name="Group 45"/>
            <p:cNvGrpSpPr/>
            <p:nvPr/>
          </p:nvGrpSpPr>
          <p:grpSpPr>
            <a:xfrm rot="16200000" flipV="1">
              <a:off x="8049260" y="4890995"/>
              <a:ext cx="909253" cy="161466"/>
              <a:chOff x="2247900" y="2516089"/>
              <a:chExt cx="2263140" cy="381000"/>
            </a:xfrm>
          </p:grpSpPr>
          <p:sp>
            <p:nvSpPr>
              <p:cNvPr id="47" name="Rectangle 46"/>
              <p:cNvSpPr/>
              <p:nvPr/>
            </p:nvSpPr>
            <p:spPr>
              <a:xfrm>
                <a:off x="4130040" y="2516089"/>
                <a:ext cx="381000" cy="76200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" name="Rectangle 47"/>
              <p:cNvSpPr/>
              <p:nvPr/>
            </p:nvSpPr>
            <p:spPr>
              <a:xfrm>
                <a:off x="4130040" y="2820889"/>
                <a:ext cx="381000" cy="76200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" name="Rectangle 48"/>
              <p:cNvSpPr/>
              <p:nvPr/>
            </p:nvSpPr>
            <p:spPr>
              <a:xfrm>
                <a:off x="2438400" y="2630389"/>
                <a:ext cx="990600" cy="152400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" name="Rectangle 49"/>
              <p:cNvSpPr/>
              <p:nvPr/>
            </p:nvSpPr>
            <p:spPr>
              <a:xfrm>
                <a:off x="2247900" y="2516089"/>
                <a:ext cx="274320" cy="76200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" name="Rectangle 50"/>
              <p:cNvSpPr/>
              <p:nvPr/>
            </p:nvSpPr>
            <p:spPr>
              <a:xfrm>
                <a:off x="2247900" y="2820889"/>
                <a:ext cx="274320" cy="76200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" name="Rectangle 51"/>
              <p:cNvSpPr/>
              <p:nvPr/>
            </p:nvSpPr>
            <p:spPr>
              <a:xfrm>
                <a:off x="2324100" y="2516089"/>
                <a:ext cx="274320" cy="381000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" name="Rectangle 52"/>
              <p:cNvSpPr/>
              <p:nvPr/>
            </p:nvSpPr>
            <p:spPr>
              <a:xfrm>
                <a:off x="3291840" y="2516089"/>
                <a:ext cx="822960" cy="381000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" name="Rectangle 53"/>
              <p:cNvSpPr/>
              <p:nvPr/>
            </p:nvSpPr>
            <p:spPr>
              <a:xfrm>
                <a:off x="4130040" y="2516089"/>
                <a:ext cx="342900" cy="381000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" name="Rectangle 54"/>
              <p:cNvSpPr/>
              <p:nvPr/>
            </p:nvSpPr>
            <p:spPr>
              <a:xfrm>
                <a:off x="2682240" y="2569429"/>
                <a:ext cx="274320" cy="274320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" name="Rectangle 55"/>
              <p:cNvSpPr/>
              <p:nvPr/>
            </p:nvSpPr>
            <p:spPr>
              <a:xfrm>
                <a:off x="2781300" y="2569429"/>
                <a:ext cx="73152" cy="274320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" name="Rectangle 56"/>
              <p:cNvSpPr/>
              <p:nvPr/>
            </p:nvSpPr>
            <p:spPr>
              <a:xfrm>
                <a:off x="4091940" y="2516089"/>
                <a:ext cx="45720" cy="381000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70" name="Straight Connector 69"/>
            <p:cNvCxnSpPr/>
            <p:nvPr/>
          </p:nvCxnSpPr>
          <p:spPr>
            <a:xfrm rot="16200000" flipV="1">
              <a:off x="8510711" y="4249124"/>
              <a:ext cx="0" cy="5260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 rot="16200000" flipV="1">
              <a:off x="8726057" y="4483599"/>
              <a:ext cx="28390" cy="2869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 rot="16200000" flipV="1">
              <a:off x="8630415" y="4483599"/>
              <a:ext cx="28390" cy="2869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 rot="16200000" flipV="1">
              <a:off x="8678236" y="4483599"/>
              <a:ext cx="28390" cy="2869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 rot="16200000" flipV="1">
              <a:off x="8582594" y="4483599"/>
              <a:ext cx="28390" cy="2869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/>
          </p:nvCxnSpPr>
          <p:spPr>
            <a:xfrm rot="16200000" flipV="1">
              <a:off x="8534773" y="4483599"/>
              <a:ext cx="28390" cy="2869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 rot="16200000" flipV="1">
              <a:off x="8439130" y="4483599"/>
              <a:ext cx="28390" cy="2869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 rot="16200000" flipV="1">
              <a:off x="8486952" y="4483599"/>
              <a:ext cx="28390" cy="2869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/>
            <p:nvPr/>
          </p:nvCxnSpPr>
          <p:spPr>
            <a:xfrm rot="16200000" flipV="1">
              <a:off x="8391309" y="4483599"/>
              <a:ext cx="28390" cy="2869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/>
            <p:cNvCxnSpPr/>
            <p:nvPr/>
          </p:nvCxnSpPr>
          <p:spPr>
            <a:xfrm rot="16200000" flipV="1">
              <a:off x="8343488" y="4483599"/>
              <a:ext cx="28390" cy="2869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/>
            <p:nvPr/>
          </p:nvCxnSpPr>
          <p:spPr>
            <a:xfrm rot="16200000" flipV="1">
              <a:off x="8247846" y="4483599"/>
              <a:ext cx="28390" cy="2869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/>
            <p:cNvCxnSpPr/>
            <p:nvPr/>
          </p:nvCxnSpPr>
          <p:spPr>
            <a:xfrm rot="16200000" flipV="1">
              <a:off x="8295667" y="4483599"/>
              <a:ext cx="28390" cy="2869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68" name="Straight Arrow Connector 167"/>
          <p:cNvCxnSpPr/>
          <p:nvPr/>
        </p:nvCxnSpPr>
        <p:spPr bwMode="auto">
          <a:xfrm>
            <a:off x="4233359" y="5074920"/>
            <a:ext cx="1097280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169" name="Straight Arrow Connector 168"/>
          <p:cNvCxnSpPr/>
          <p:nvPr/>
        </p:nvCxnSpPr>
        <p:spPr bwMode="auto">
          <a:xfrm flipH="1">
            <a:off x="4233359" y="5673906"/>
            <a:ext cx="1097280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sp>
        <p:nvSpPr>
          <p:cNvPr id="170" name="Rectangle 169"/>
          <p:cNvSpPr/>
          <p:nvPr/>
        </p:nvSpPr>
        <p:spPr>
          <a:xfrm>
            <a:off x="2981763" y="4535333"/>
            <a:ext cx="342199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 smtClean="0"/>
              <a:t>Gravity forces,</a:t>
            </a:r>
          </a:p>
          <a:p>
            <a:pPr algn="ctr"/>
            <a:r>
              <a:rPr lang="en-US" sz="1400" dirty="0" smtClean="0"/>
              <a:t>Hydrodynamic forces</a:t>
            </a:r>
            <a:endParaRPr lang="en-US" sz="1400" dirty="0"/>
          </a:p>
        </p:txBody>
      </p:sp>
      <p:sp>
        <p:nvSpPr>
          <p:cNvPr id="171" name="Rectangle 170"/>
          <p:cNvSpPr/>
          <p:nvPr/>
        </p:nvSpPr>
        <p:spPr>
          <a:xfrm>
            <a:off x="3749040" y="5694700"/>
            <a:ext cx="206591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 smtClean="0"/>
              <a:t>Displacements</a:t>
            </a:r>
            <a:endParaRPr lang="en-US" sz="1400" dirty="0"/>
          </a:p>
        </p:txBody>
      </p:sp>
      <p:sp>
        <p:nvSpPr>
          <p:cNvPr id="173" name="Rectangle 172"/>
          <p:cNvSpPr/>
          <p:nvPr/>
        </p:nvSpPr>
        <p:spPr>
          <a:xfrm>
            <a:off x="5430078" y="5510272"/>
            <a:ext cx="366820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 smtClean="0"/>
              <a:t>Specimen</a:t>
            </a:r>
          </a:p>
          <a:p>
            <a:pPr algn="ctr"/>
            <a:r>
              <a:rPr lang="en-US" sz="1400" dirty="0" smtClean="0"/>
              <a:t>Elastomeric bearing</a:t>
            </a:r>
            <a:endParaRPr lang="en-US" sz="1400" dirty="0"/>
          </a:p>
        </p:txBody>
      </p:sp>
      <p:sp>
        <p:nvSpPr>
          <p:cNvPr id="174" name="Rectangle 173"/>
          <p:cNvSpPr/>
          <p:nvPr/>
        </p:nvSpPr>
        <p:spPr>
          <a:xfrm>
            <a:off x="703306" y="5603260"/>
            <a:ext cx="28302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 smtClean="0"/>
              <a:t>FEM Model</a:t>
            </a:r>
          </a:p>
          <a:p>
            <a:pPr algn="ctr"/>
            <a:r>
              <a:rPr lang="en-US" sz="1400" dirty="0" smtClean="0"/>
              <a:t>Deck and hydrodynamic load</a:t>
            </a:r>
            <a:endParaRPr lang="en-US" sz="1400" dirty="0"/>
          </a:p>
        </p:txBody>
      </p:sp>
      <p:cxnSp>
        <p:nvCxnSpPr>
          <p:cNvPr id="215" name="Straight Connector 214"/>
          <p:cNvCxnSpPr/>
          <p:nvPr/>
        </p:nvCxnSpPr>
        <p:spPr bwMode="auto">
          <a:xfrm>
            <a:off x="457200" y="3931920"/>
            <a:ext cx="82296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16" name="Rectangle 215"/>
          <p:cNvSpPr/>
          <p:nvPr/>
        </p:nvSpPr>
        <p:spPr>
          <a:xfrm>
            <a:off x="439310" y="3562588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/>
              <a:t>Fluid-structure interaction test</a:t>
            </a:r>
            <a:endParaRPr lang="en-US" dirty="0"/>
          </a:p>
        </p:txBody>
      </p:sp>
      <p:sp>
        <p:nvSpPr>
          <p:cNvPr id="177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1634" y="6240498"/>
            <a:ext cx="2133600" cy="457200"/>
          </a:xfrm>
        </p:spPr>
        <p:txBody>
          <a:bodyPr/>
          <a:lstStyle/>
          <a:p>
            <a:pPr>
              <a:defRPr/>
            </a:pPr>
            <a:fld id="{F21C1FEC-7107-4BDC-B8C6-A3F35614F19E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sp>
        <p:nvSpPr>
          <p:cNvPr id="14" name="Rectangle 13"/>
          <p:cNvSpPr/>
          <p:nvPr/>
        </p:nvSpPr>
        <p:spPr bwMode="auto">
          <a:xfrm>
            <a:off x="641089" y="5112103"/>
            <a:ext cx="2970791" cy="452580"/>
          </a:xfrm>
          <a:prstGeom prst="rect">
            <a:avLst/>
          </a:prstGeom>
          <a:solidFill>
            <a:srgbClr val="CCEFFA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6" name="Freeform 15"/>
          <p:cNvSpPr/>
          <p:nvPr/>
        </p:nvSpPr>
        <p:spPr bwMode="auto">
          <a:xfrm>
            <a:off x="728790" y="4544644"/>
            <a:ext cx="1604153" cy="647238"/>
          </a:xfrm>
          <a:custGeom>
            <a:avLst/>
            <a:gdLst>
              <a:gd name="connsiteX0" fmla="*/ 8150 w 1604153"/>
              <a:gd name="connsiteY0" fmla="*/ 647238 h 647238"/>
              <a:gd name="connsiteX1" fmla="*/ 51283 w 1604153"/>
              <a:gd name="connsiteY1" fmla="*/ 604106 h 647238"/>
              <a:gd name="connsiteX2" fmla="*/ 396339 w 1604153"/>
              <a:gd name="connsiteY2" fmla="*/ 422952 h 647238"/>
              <a:gd name="connsiteX3" fmla="*/ 568867 w 1604153"/>
              <a:gd name="connsiteY3" fmla="*/ 138280 h 647238"/>
              <a:gd name="connsiteX4" fmla="*/ 957056 w 1604153"/>
              <a:gd name="connsiteY4" fmla="*/ 257 h 647238"/>
              <a:gd name="connsiteX5" fmla="*/ 1388377 w 1604153"/>
              <a:gd name="connsiteY5" fmla="*/ 112401 h 647238"/>
              <a:gd name="connsiteX6" fmla="*/ 1604037 w 1604153"/>
              <a:gd name="connsiteY6" fmla="*/ 397072 h 647238"/>
              <a:gd name="connsiteX7" fmla="*/ 1414256 w 1604153"/>
              <a:gd name="connsiteY7" fmla="*/ 440204 h 647238"/>
              <a:gd name="connsiteX8" fmla="*/ 1138211 w 1604153"/>
              <a:gd name="connsiteY8" fmla="*/ 284929 h 647238"/>
              <a:gd name="connsiteX9" fmla="*/ 922550 w 1604153"/>
              <a:gd name="connsiteY9" fmla="*/ 302182 h 647238"/>
              <a:gd name="connsiteX10" fmla="*/ 853539 w 1604153"/>
              <a:gd name="connsiteY10" fmla="*/ 526469 h 647238"/>
              <a:gd name="connsiteX11" fmla="*/ 913924 w 1604153"/>
              <a:gd name="connsiteY11" fmla="*/ 586853 h 647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604153" h="647238">
                <a:moveTo>
                  <a:pt x="8150" y="647238"/>
                </a:moveTo>
                <a:cubicBezTo>
                  <a:pt x="-2633" y="644362"/>
                  <a:pt x="-13415" y="641487"/>
                  <a:pt x="51283" y="604106"/>
                </a:cubicBezTo>
                <a:cubicBezTo>
                  <a:pt x="115981" y="566725"/>
                  <a:pt x="310075" y="500590"/>
                  <a:pt x="396339" y="422952"/>
                </a:cubicBezTo>
                <a:cubicBezTo>
                  <a:pt x="482603" y="345314"/>
                  <a:pt x="475414" y="208729"/>
                  <a:pt x="568867" y="138280"/>
                </a:cubicBezTo>
                <a:cubicBezTo>
                  <a:pt x="662320" y="67831"/>
                  <a:pt x="820471" y="4570"/>
                  <a:pt x="957056" y="257"/>
                </a:cubicBezTo>
                <a:cubicBezTo>
                  <a:pt x="1093641" y="-4056"/>
                  <a:pt x="1280547" y="46265"/>
                  <a:pt x="1388377" y="112401"/>
                </a:cubicBezTo>
                <a:cubicBezTo>
                  <a:pt x="1496207" y="178537"/>
                  <a:pt x="1599724" y="342438"/>
                  <a:pt x="1604037" y="397072"/>
                </a:cubicBezTo>
                <a:cubicBezTo>
                  <a:pt x="1608350" y="451706"/>
                  <a:pt x="1491894" y="458894"/>
                  <a:pt x="1414256" y="440204"/>
                </a:cubicBezTo>
                <a:cubicBezTo>
                  <a:pt x="1336618" y="421513"/>
                  <a:pt x="1220162" y="307933"/>
                  <a:pt x="1138211" y="284929"/>
                </a:cubicBezTo>
                <a:cubicBezTo>
                  <a:pt x="1056260" y="261925"/>
                  <a:pt x="969995" y="261925"/>
                  <a:pt x="922550" y="302182"/>
                </a:cubicBezTo>
                <a:cubicBezTo>
                  <a:pt x="875105" y="342439"/>
                  <a:pt x="854977" y="479024"/>
                  <a:pt x="853539" y="526469"/>
                </a:cubicBezTo>
                <a:cubicBezTo>
                  <a:pt x="852101" y="573914"/>
                  <a:pt x="849226" y="565287"/>
                  <a:pt x="913924" y="586853"/>
                </a:cubicBezTo>
              </a:path>
            </a:pathLst>
          </a:custGeom>
          <a:solidFill>
            <a:srgbClr val="CCEFFA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3" name="Rectangle 12"/>
          <p:cNvSpPr/>
          <p:nvPr/>
        </p:nvSpPr>
        <p:spPr bwMode="auto">
          <a:xfrm>
            <a:off x="1575069" y="5004382"/>
            <a:ext cx="1842025" cy="21544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79" name="Rectangle 178"/>
          <p:cNvSpPr/>
          <p:nvPr/>
        </p:nvSpPr>
        <p:spPr bwMode="auto">
          <a:xfrm>
            <a:off x="1575069" y="4788939"/>
            <a:ext cx="194812" cy="21544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80" name="Rectangle 179"/>
          <p:cNvSpPr/>
          <p:nvPr/>
        </p:nvSpPr>
        <p:spPr bwMode="auto">
          <a:xfrm>
            <a:off x="3222282" y="4788938"/>
            <a:ext cx="194812" cy="21544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81" name="Rectangle 180"/>
          <p:cNvSpPr/>
          <p:nvPr/>
        </p:nvSpPr>
        <p:spPr bwMode="auto">
          <a:xfrm>
            <a:off x="1951964" y="5280207"/>
            <a:ext cx="1099531" cy="27432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85" name="Rectangle 184"/>
          <p:cNvSpPr/>
          <p:nvPr/>
        </p:nvSpPr>
        <p:spPr bwMode="auto">
          <a:xfrm>
            <a:off x="2087112" y="5220371"/>
            <a:ext cx="182880" cy="54864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86" name="Rectangle 185"/>
          <p:cNvSpPr/>
          <p:nvPr/>
        </p:nvSpPr>
        <p:spPr bwMode="auto">
          <a:xfrm>
            <a:off x="2772677" y="5220371"/>
            <a:ext cx="182880" cy="54864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cxnSp>
        <p:nvCxnSpPr>
          <p:cNvPr id="187" name="Straight Arrow Connector 186"/>
          <p:cNvCxnSpPr/>
          <p:nvPr/>
        </p:nvCxnSpPr>
        <p:spPr bwMode="auto">
          <a:xfrm flipH="1" flipV="1">
            <a:off x="1672475" y="5209996"/>
            <a:ext cx="0" cy="269856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188" name="Straight Arrow Connector 187"/>
          <p:cNvCxnSpPr/>
          <p:nvPr/>
        </p:nvCxnSpPr>
        <p:spPr bwMode="auto">
          <a:xfrm flipH="1" flipV="1">
            <a:off x="1820950" y="5216360"/>
            <a:ext cx="0" cy="269856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189" name="Straight Arrow Connector 188"/>
          <p:cNvCxnSpPr/>
          <p:nvPr/>
        </p:nvCxnSpPr>
        <p:spPr bwMode="auto">
          <a:xfrm flipH="1" flipV="1">
            <a:off x="3171213" y="5215644"/>
            <a:ext cx="0" cy="269856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190" name="Straight Arrow Connector 189"/>
          <p:cNvCxnSpPr/>
          <p:nvPr/>
        </p:nvCxnSpPr>
        <p:spPr bwMode="auto">
          <a:xfrm flipH="1" flipV="1">
            <a:off x="3319688" y="5222008"/>
            <a:ext cx="0" cy="269856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191" name="Straight Arrow Connector 190"/>
          <p:cNvCxnSpPr/>
          <p:nvPr/>
        </p:nvCxnSpPr>
        <p:spPr bwMode="auto">
          <a:xfrm rot="5400000" flipH="1" flipV="1">
            <a:off x="1460808" y="4695986"/>
            <a:ext cx="0" cy="269856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192" name="Straight Arrow Connector 191"/>
          <p:cNvCxnSpPr/>
          <p:nvPr/>
        </p:nvCxnSpPr>
        <p:spPr bwMode="auto">
          <a:xfrm rot="5400000" flipH="1" flipV="1">
            <a:off x="1460808" y="4821531"/>
            <a:ext cx="0" cy="269856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193" name="Straight Arrow Connector 192"/>
          <p:cNvCxnSpPr/>
          <p:nvPr/>
        </p:nvCxnSpPr>
        <p:spPr bwMode="auto">
          <a:xfrm rot="5400000" flipH="1" flipV="1">
            <a:off x="1460808" y="4947076"/>
            <a:ext cx="0" cy="269856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194" name="Straight Arrow Connector 193"/>
          <p:cNvCxnSpPr/>
          <p:nvPr/>
        </p:nvCxnSpPr>
        <p:spPr bwMode="auto">
          <a:xfrm rot="5400000" flipH="1" flipV="1">
            <a:off x="1460808" y="5072621"/>
            <a:ext cx="0" cy="269856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3989819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0" grpId="0"/>
      <p:bldP spid="171" grpId="0"/>
      <p:bldP spid="173" grpId="0"/>
      <p:bldP spid="174" grpId="0"/>
      <p:bldP spid="216" grpId="0"/>
      <p:bldP spid="14" grpId="0" animBg="1"/>
      <p:bldP spid="16" grpId="0" animBg="1"/>
      <p:bldP spid="13" grpId="0" animBg="1"/>
      <p:bldP spid="179" grpId="0" animBg="1"/>
      <p:bldP spid="180" grpId="0" animBg="1"/>
      <p:bldP spid="181" grpId="0" animBg="1"/>
      <p:bldP spid="185" grpId="0" animBg="1"/>
      <p:bldP spid="18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" name="Group 161"/>
          <p:cNvGrpSpPr/>
          <p:nvPr/>
        </p:nvGrpSpPr>
        <p:grpSpPr>
          <a:xfrm>
            <a:off x="1186425" y="4572000"/>
            <a:ext cx="457200" cy="559690"/>
            <a:chOff x="1188085" y="4789550"/>
            <a:chExt cx="457200" cy="559690"/>
          </a:xfrm>
        </p:grpSpPr>
        <p:sp>
          <p:nvSpPr>
            <p:cNvPr id="163" name="Line 24"/>
            <p:cNvSpPr>
              <a:spLocks noChangeShapeType="1"/>
            </p:cNvSpPr>
            <p:nvPr/>
          </p:nvSpPr>
          <p:spPr bwMode="auto">
            <a:xfrm>
              <a:off x="1188085" y="5349240"/>
              <a:ext cx="457200" cy="0"/>
            </a:xfrm>
            <a:prstGeom prst="line">
              <a:avLst/>
            </a:prstGeom>
            <a:noFill/>
            <a:ln w="25400">
              <a:solidFill>
                <a:schemeClr val="tx1">
                  <a:lumMod val="50000"/>
                  <a:lumOff val="50000"/>
                </a:schemeClr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64" name="Line 24"/>
            <p:cNvSpPr>
              <a:spLocks noChangeShapeType="1"/>
            </p:cNvSpPr>
            <p:nvPr/>
          </p:nvSpPr>
          <p:spPr bwMode="auto">
            <a:xfrm flipV="1">
              <a:off x="1195900" y="4792273"/>
              <a:ext cx="228600" cy="549017"/>
            </a:xfrm>
            <a:prstGeom prst="line">
              <a:avLst/>
            </a:prstGeom>
            <a:noFill/>
            <a:ln w="25400">
              <a:solidFill>
                <a:schemeClr val="tx1">
                  <a:lumMod val="50000"/>
                  <a:lumOff val="50000"/>
                </a:schemeClr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65" name="Line 24"/>
            <p:cNvSpPr>
              <a:spLocks noChangeShapeType="1"/>
            </p:cNvSpPr>
            <p:nvPr/>
          </p:nvSpPr>
          <p:spPr bwMode="auto">
            <a:xfrm>
              <a:off x="1410970" y="4789550"/>
              <a:ext cx="228600" cy="549017"/>
            </a:xfrm>
            <a:prstGeom prst="line">
              <a:avLst/>
            </a:prstGeom>
            <a:noFill/>
            <a:ln w="25400">
              <a:solidFill>
                <a:schemeClr val="tx1">
                  <a:lumMod val="50000"/>
                  <a:lumOff val="50000"/>
                </a:schemeClr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66" name="Group 165"/>
          <p:cNvGrpSpPr/>
          <p:nvPr/>
        </p:nvGrpSpPr>
        <p:grpSpPr>
          <a:xfrm>
            <a:off x="1635272" y="4572000"/>
            <a:ext cx="457200" cy="559690"/>
            <a:chOff x="1188085" y="4789550"/>
            <a:chExt cx="457200" cy="559690"/>
          </a:xfrm>
        </p:grpSpPr>
        <p:sp>
          <p:nvSpPr>
            <p:cNvPr id="167" name="Line 24"/>
            <p:cNvSpPr>
              <a:spLocks noChangeShapeType="1"/>
            </p:cNvSpPr>
            <p:nvPr/>
          </p:nvSpPr>
          <p:spPr bwMode="auto">
            <a:xfrm>
              <a:off x="1188085" y="5349240"/>
              <a:ext cx="457200" cy="0"/>
            </a:xfrm>
            <a:prstGeom prst="line">
              <a:avLst/>
            </a:prstGeom>
            <a:noFill/>
            <a:ln w="25400">
              <a:solidFill>
                <a:schemeClr val="tx1">
                  <a:lumMod val="50000"/>
                  <a:lumOff val="50000"/>
                </a:schemeClr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68" name="Line 24"/>
            <p:cNvSpPr>
              <a:spLocks noChangeShapeType="1"/>
            </p:cNvSpPr>
            <p:nvPr/>
          </p:nvSpPr>
          <p:spPr bwMode="auto">
            <a:xfrm flipV="1">
              <a:off x="1195900" y="4792273"/>
              <a:ext cx="228600" cy="549017"/>
            </a:xfrm>
            <a:prstGeom prst="line">
              <a:avLst/>
            </a:prstGeom>
            <a:noFill/>
            <a:ln w="25400">
              <a:solidFill>
                <a:schemeClr val="tx1">
                  <a:lumMod val="50000"/>
                  <a:lumOff val="50000"/>
                </a:schemeClr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69" name="Line 24"/>
            <p:cNvSpPr>
              <a:spLocks noChangeShapeType="1"/>
            </p:cNvSpPr>
            <p:nvPr/>
          </p:nvSpPr>
          <p:spPr bwMode="auto">
            <a:xfrm>
              <a:off x="1410970" y="4789550"/>
              <a:ext cx="228600" cy="549017"/>
            </a:xfrm>
            <a:prstGeom prst="line">
              <a:avLst/>
            </a:prstGeom>
            <a:noFill/>
            <a:ln w="25400">
              <a:solidFill>
                <a:schemeClr val="tx1">
                  <a:lumMod val="50000"/>
                  <a:lumOff val="50000"/>
                </a:schemeClr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70" name="Group 169"/>
          <p:cNvGrpSpPr/>
          <p:nvPr/>
        </p:nvGrpSpPr>
        <p:grpSpPr>
          <a:xfrm>
            <a:off x="2086757" y="4572000"/>
            <a:ext cx="457200" cy="559690"/>
            <a:chOff x="1188085" y="4789550"/>
            <a:chExt cx="457200" cy="559690"/>
          </a:xfrm>
        </p:grpSpPr>
        <p:sp>
          <p:nvSpPr>
            <p:cNvPr id="171" name="Line 24"/>
            <p:cNvSpPr>
              <a:spLocks noChangeShapeType="1"/>
            </p:cNvSpPr>
            <p:nvPr/>
          </p:nvSpPr>
          <p:spPr bwMode="auto">
            <a:xfrm>
              <a:off x="1188085" y="5349240"/>
              <a:ext cx="457200" cy="0"/>
            </a:xfrm>
            <a:prstGeom prst="line">
              <a:avLst/>
            </a:prstGeom>
            <a:noFill/>
            <a:ln w="25400">
              <a:solidFill>
                <a:schemeClr val="tx1">
                  <a:lumMod val="50000"/>
                  <a:lumOff val="50000"/>
                </a:schemeClr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72" name="Line 24"/>
            <p:cNvSpPr>
              <a:spLocks noChangeShapeType="1"/>
            </p:cNvSpPr>
            <p:nvPr/>
          </p:nvSpPr>
          <p:spPr bwMode="auto">
            <a:xfrm flipV="1">
              <a:off x="1195900" y="4792273"/>
              <a:ext cx="228600" cy="549017"/>
            </a:xfrm>
            <a:prstGeom prst="line">
              <a:avLst/>
            </a:prstGeom>
            <a:noFill/>
            <a:ln w="25400">
              <a:solidFill>
                <a:schemeClr val="tx1">
                  <a:lumMod val="50000"/>
                  <a:lumOff val="50000"/>
                </a:schemeClr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73" name="Line 24"/>
            <p:cNvSpPr>
              <a:spLocks noChangeShapeType="1"/>
            </p:cNvSpPr>
            <p:nvPr/>
          </p:nvSpPr>
          <p:spPr bwMode="auto">
            <a:xfrm>
              <a:off x="1410970" y="4789550"/>
              <a:ext cx="228600" cy="549017"/>
            </a:xfrm>
            <a:prstGeom prst="line">
              <a:avLst/>
            </a:prstGeom>
            <a:noFill/>
            <a:ln w="25400">
              <a:solidFill>
                <a:schemeClr val="tx1">
                  <a:lumMod val="50000"/>
                  <a:lumOff val="50000"/>
                </a:schemeClr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74" name="Group 173"/>
          <p:cNvGrpSpPr/>
          <p:nvPr/>
        </p:nvGrpSpPr>
        <p:grpSpPr>
          <a:xfrm>
            <a:off x="2546790" y="4572000"/>
            <a:ext cx="457200" cy="559690"/>
            <a:chOff x="1188085" y="4789550"/>
            <a:chExt cx="457200" cy="559690"/>
          </a:xfrm>
        </p:grpSpPr>
        <p:sp>
          <p:nvSpPr>
            <p:cNvPr id="175" name="Line 24"/>
            <p:cNvSpPr>
              <a:spLocks noChangeShapeType="1"/>
            </p:cNvSpPr>
            <p:nvPr/>
          </p:nvSpPr>
          <p:spPr bwMode="auto">
            <a:xfrm>
              <a:off x="1188085" y="5349240"/>
              <a:ext cx="457200" cy="0"/>
            </a:xfrm>
            <a:prstGeom prst="line">
              <a:avLst/>
            </a:prstGeom>
            <a:noFill/>
            <a:ln w="25400">
              <a:solidFill>
                <a:schemeClr val="tx1">
                  <a:lumMod val="50000"/>
                  <a:lumOff val="50000"/>
                </a:schemeClr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76" name="Line 24"/>
            <p:cNvSpPr>
              <a:spLocks noChangeShapeType="1"/>
            </p:cNvSpPr>
            <p:nvPr/>
          </p:nvSpPr>
          <p:spPr bwMode="auto">
            <a:xfrm flipV="1">
              <a:off x="1195900" y="4792273"/>
              <a:ext cx="228600" cy="549017"/>
            </a:xfrm>
            <a:prstGeom prst="line">
              <a:avLst/>
            </a:prstGeom>
            <a:noFill/>
            <a:ln w="25400">
              <a:solidFill>
                <a:schemeClr val="tx1">
                  <a:lumMod val="50000"/>
                  <a:lumOff val="50000"/>
                </a:schemeClr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77" name="Line 24"/>
            <p:cNvSpPr>
              <a:spLocks noChangeShapeType="1"/>
            </p:cNvSpPr>
            <p:nvPr/>
          </p:nvSpPr>
          <p:spPr bwMode="auto">
            <a:xfrm>
              <a:off x="1410970" y="4789550"/>
              <a:ext cx="228600" cy="549017"/>
            </a:xfrm>
            <a:prstGeom prst="line">
              <a:avLst/>
            </a:prstGeom>
            <a:noFill/>
            <a:ln w="25400">
              <a:solidFill>
                <a:schemeClr val="tx1">
                  <a:lumMod val="50000"/>
                  <a:lumOff val="50000"/>
                </a:schemeClr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78" name="Group 177"/>
          <p:cNvGrpSpPr/>
          <p:nvPr/>
        </p:nvGrpSpPr>
        <p:grpSpPr>
          <a:xfrm>
            <a:off x="3003990" y="4572000"/>
            <a:ext cx="457200" cy="559690"/>
            <a:chOff x="1188085" y="4789550"/>
            <a:chExt cx="457200" cy="559690"/>
          </a:xfrm>
        </p:grpSpPr>
        <p:sp>
          <p:nvSpPr>
            <p:cNvPr id="179" name="Line 24"/>
            <p:cNvSpPr>
              <a:spLocks noChangeShapeType="1"/>
            </p:cNvSpPr>
            <p:nvPr/>
          </p:nvSpPr>
          <p:spPr bwMode="auto">
            <a:xfrm>
              <a:off x="1188085" y="5349240"/>
              <a:ext cx="457200" cy="0"/>
            </a:xfrm>
            <a:prstGeom prst="line">
              <a:avLst/>
            </a:prstGeom>
            <a:noFill/>
            <a:ln w="25400">
              <a:solidFill>
                <a:schemeClr val="tx1">
                  <a:lumMod val="50000"/>
                  <a:lumOff val="50000"/>
                </a:schemeClr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80" name="Line 24"/>
            <p:cNvSpPr>
              <a:spLocks noChangeShapeType="1"/>
            </p:cNvSpPr>
            <p:nvPr/>
          </p:nvSpPr>
          <p:spPr bwMode="auto">
            <a:xfrm flipV="1">
              <a:off x="1195900" y="4792273"/>
              <a:ext cx="228600" cy="549017"/>
            </a:xfrm>
            <a:prstGeom prst="line">
              <a:avLst/>
            </a:prstGeom>
            <a:noFill/>
            <a:ln w="25400">
              <a:solidFill>
                <a:schemeClr val="tx1">
                  <a:lumMod val="50000"/>
                  <a:lumOff val="50000"/>
                </a:schemeClr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81" name="Line 24"/>
            <p:cNvSpPr>
              <a:spLocks noChangeShapeType="1"/>
            </p:cNvSpPr>
            <p:nvPr/>
          </p:nvSpPr>
          <p:spPr bwMode="auto">
            <a:xfrm>
              <a:off x="1410970" y="4789550"/>
              <a:ext cx="228600" cy="549017"/>
            </a:xfrm>
            <a:prstGeom prst="line">
              <a:avLst/>
            </a:prstGeom>
            <a:noFill/>
            <a:ln w="25400">
              <a:solidFill>
                <a:schemeClr val="tx1">
                  <a:lumMod val="50000"/>
                  <a:lumOff val="50000"/>
                </a:schemeClr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82" name="Line 24"/>
          <p:cNvSpPr>
            <a:spLocks noChangeShapeType="1"/>
          </p:cNvSpPr>
          <p:nvPr/>
        </p:nvSpPr>
        <p:spPr bwMode="auto">
          <a:xfrm>
            <a:off x="1422840" y="4583343"/>
            <a:ext cx="457200" cy="0"/>
          </a:xfrm>
          <a:prstGeom prst="line">
            <a:avLst/>
          </a:prstGeom>
          <a:noFill/>
          <a:ln w="25400">
            <a:solidFill>
              <a:schemeClr val="tx1">
                <a:lumMod val="50000"/>
                <a:lumOff val="50000"/>
              </a:schemeClr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83" name="Line 24"/>
          <p:cNvSpPr>
            <a:spLocks noChangeShapeType="1"/>
          </p:cNvSpPr>
          <p:nvPr/>
        </p:nvSpPr>
        <p:spPr bwMode="auto">
          <a:xfrm>
            <a:off x="1880040" y="4583343"/>
            <a:ext cx="457200" cy="0"/>
          </a:xfrm>
          <a:prstGeom prst="line">
            <a:avLst/>
          </a:prstGeom>
          <a:noFill/>
          <a:ln w="25400">
            <a:solidFill>
              <a:schemeClr val="tx1">
                <a:lumMod val="50000"/>
                <a:lumOff val="50000"/>
              </a:schemeClr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84" name="Line 24"/>
          <p:cNvSpPr>
            <a:spLocks noChangeShapeType="1"/>
          </p:cNvSpPr>
          <p:nvPr/>
        </p:nvSpPr>
        <p:spPr bwMode="auto">
          <a:xfrm>
            <a:off x="2309642" y="4583343"/>
            <a:ext cx="457200" cy="0"/>
          </a:xfrm>
          <a:prstGeom prst="line">
            <a:avLst/>
          </a:prstGeom>
          <a:noFill/>
          <a:ln w="25400">
            <a:solidFill>
              <a:schemeClr val="tx1">
                <a:lumMod val="50000"/>
                <a:lumOff val="50000"/>
              </a:schemeClr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85" name="Line 24"/>
          <p:cNvSpPr>
            <a:spLocks noChangeShapeType="1"/>
          </p:cNvSpPr>
          <p:nvPr/>
        </p:nvSpPr>
        <p:spPr bwMode="auto">
          <a:xfrm>
            <a:off x="2775390" y="4583343"/>
            <a:ext cx="457200" cy="0"/>
          </a:xfrm>
          <a:prstGeom prst="line">
            <a:avLst/>
          </a:prstGeom>
          <a:noFill/>
          <a:ln w="25400">
            <a:solidFill>
              <a:schemeClr val="tx1">
                <a:lumMod val="50000"/>
                <a:lumOff val="50000"/>
              </a:schemeClr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Saturated Soils and Scour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366229" y="2834640"/>
            <a:ext cx="298824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/>
              <a:t>St. John River, Maine</a:t>
            </a:r>
          </a:p>
          <a:p>
            <a:r>
              <a:rPr lang="en-US" sz="1400" dirty="0" smtClean="0"/>
              <a:t>2008 (USGS)</a:t>
            </a:r>
            <a:endParaRPr lang="en-US" sz="1400" dirty="0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6255085" y="4059174"/>
            <a:ext cx="1672398" cy="2099458"/>
            <a:chOff x="6699008" y="3666114"/>
            <a:chExt cx="1850632" cy="2323206"/>
          </a:xfrm>
        </p:grpSpPr>
        <p:sp>
          <p:nvSpPr>
            <p:cNvPr id="128" name="Freeform 127"/>
            <p:cNvSpPr/>
            <p:nvPr/>
          </p:nvSpPr>
          <p:spPr>
            <a:xfrm>
              <a:off x="6699008" y="5178639"/>
              <a:ext cx="1285103" cy="86976"/>
            </a:xfrm>
            <a:custGeom>
              <a:avLst/>
              <a:gdLst>
                <a:gd name="connsiteX0" fmla="*/ 0 w 1285103"/>
                <a:gd name="connsiteY0" fmla="*/ 86976 h 86976"/>
                <a:gd name="connsiteX1" fmla="*/ 259492 w 1285103"/>
                <a:gd name="connsiteY1" fmla="*/ 479 h 86976"/>
                <a:gd name="connsiteX2" fmla="*/ 630195 w 1285103"/>
                <a:gd name="connsiteY2" fmla="*/ 49906 h 86976"/>
                <a:gd name="connsiteX3" fmla="*/ 976184 w 1285103"/>
                <a:gd name="connsiteY3" fmla="*/ 479 h 86976"/>
                <a:gd name="connsiteX4" fmla="*/ 1285103 w 1285103"/>
                <a:gd name="connsiteY4" fmla="*/ 86976 h 869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85103" h="86976">
                  <a:moveTo>
                    <a:pt x="0" y="86976"/>
                  </a:moveTo>
                  <a:cubicBezTo>
                    <a:pt x="77230" y="46816"/>
                    <a:pt x="154460" y="6657"/>
                    <a:pt x="259492" y="479"/>
                  </a:cubicBezTo>
                  <a:cubicBezTo>
                    <a:pt x="364524" y="-5699"/>
                    <a:pt x="510746" y="49906"/>
                    <a:pt x="630195" y="49906"/>
                  </a:cubicBezTo>
                  <a:cubicBezTo>
                    <a:pt x="749644" y="49906"/>
                    <a:pt x="867033" y="-5699"/>
                    <a:pt x="976184" y="479"/>
                  </a:cubicBezTo>
                  <a:cubicBezTo>
                    <a:pt x="1085335" y="6657"/>
                    <a:pt x="1178011" y="49906"/>
                    <a:pt x="1285103" y="86976"/>
                  </a:cubicBezTo>
                </a:path>
              </a:pathLst>
            </a:custGeom>
            <a:noFill/>
            <a:ln>
              <a:solidFill>
                <a:srgbClr val="0070C0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 flipV="1">
              <a:off x="7155141" y="5629273"/>
              <a:ext cx="646963" cy="139262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 flipV="1">
              <a:off x="7063428" y="4342098"/>
              <a:ext cx="808703" cy="161741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6" name="Straight Connector 15"/>
            <p:cNvCxnSpPr/>
            <p:nvPr/>
          </p:nvCxnSpPr>
          <p:spPr>
            <a:xfrm rot="16200000" flipV="1">
              <a:off x="7270798" y="3501004"/>
              <a:ext cx="0" cy="3706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6200000" flipV="1">
              <a:off x="7422429" y="3666114"/>
              <a:ext cx="20218" cy="20218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16200000" flipV="1">
              <a:off x="7355038" y="3666114"/>
              <a:ext cx="20218" cy="20218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rot="16200000" flipV="1">
              <a:off x="7388733" y="3666114"/>
              <a:ext cx="20218" cy="20218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rot="16200000" flipV="1">
              <a:off x="7321342" y="3666114"/>
              <a:ext cx="20218" cy="20218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16200000" flipV="1">
              <a:off x="7287646" y="3666114"/>
              <a:ext cx="20218" cy="20218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rot="16200000" flipV="1">
              <a:off x="7220254" y="3666114"/>
              <a:ext cx="20218" cy="20218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rot="16200000" flipV="1">
              <a:off x="7253950" y="3666114"/>
              <a:ext cx="20218" cy="20218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rot="16200000" flipV="1">
              <a:off x="7186558" y="3666114"/>
              <a:ext cx="20218" cy="20218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rot="16200000" flipV="1">
              <a:off x="7152862" y="3666114"/>
              <a:ext cx="20218" cy="20218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rot="16200000" flipV="1">
              <a:off x="7085470" y="3666114"/>
              <a:ext cx="20218" cy="20218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rot="16200000" flipV="1">
              <a:off x="7119166" y="3666114"/>
              <a:ext cx="20218" cy="20218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flipV="1">
              <a:off x="8529422" y="4245548"/>
              <a:ext cx="0" cy="3706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flipV="1">
              <a:off x="8529422" y="4582508"/>
              <a:ext cx="20218" cy="20218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flipV="1">
              <a:off x="8529422" y="4515116"/>
              <a:ext cx="20218" cy="20218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flipV="1">
              <a:off x="8529422" y="4548812"/>
              <a:ext cx="20218" cy="20218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flipV="1">
              <a:off x="8529422" y="4481420"/>
              <a:ext cx="20218" cy="20218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flipV="1">
              <a:off x="8529422" y="4447724"/>
              <a:ext cx="20218" cy="20218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 flipV="1">
              <a:off x="8529422" y="4380332"/>
              <a:ext cx="20218" cy="20218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 flipV="1">
              <a:off x="8529422" y="4414028"/>
              <a:ext cx="20218" cy="20218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 flipV="1">
              <a:off x="8529422" y="4346636"/>
              <a:ext cx="20218" cy="20218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 flipV="1">
              <a:off x="8529422" y="4312940"/>
              <a:ext cx="20218" cy="20218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 flipV="1">
              <a:off x="8529422" y="4245548"/>
              <a:ext cx="20218" cy="20218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 flipV="1">
              <a:off x="8529422" y="4279244"/>
              <a:ext cx="20218" cy="20218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Rectangle 39"/>
            <p:cNvSpPr/>
            <p:nvPr/>
          </p:nvSpPr>
          <p:spPr>
            <a:xfrm flipV="1">
              <a:off x="8410860" y="4459324"/>
              <a:ext cx="109010" cy="22755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40"/>
            <p:cNvSpPr/>
            <p:nvPr/>
          </p:nvSpPr>
          <p:spPr>
            <a:xfrm flipV="1">
              <a:off x="8410860" y="4368305"/>
              <a:ext cx="109010" cy="22755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ctangle 41"/>
            <p:cNvSpPr/>
            <p:nvPr/>
          </p:nvSpPr>
          <p:spPr>
            <a:xfrm flipV="1">
              <a:off x="7926856" y="4402437"/>
              <a:ext cx="283426" cy="45509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ctangle 42"/>
            <p:cNvSpPr/>
            <p:nvPr/>
          </p:nvSpPr>
          <p:spPr>
            <a:xfrm flipV="1">
              <a:off x="7872351" y="4459324"/>
              <a:ext cx="78487" cy="22755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ectangle 43"/>
            <p:cNvSpPr/>
            <p:nvPr/>
          </p:nvSpPr>
          <p:spPr>
            <a:xfrm flipV="1">
              <a:off x="7872351" y="4368305"/>
              <a:ext cx="78487" cy="22755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Rectangle 44"/>
            <p:cNvSpPr/>
            <p:nvPr/>
          </p:nvSpPr>
          <p:spPr>
            <a:xfrm flipV="1">
              <a:off x="7872351" y="4368305"/>
              <a:ext cx="100289" cy="113773"/>
            </a:xfrm>
            <a:prstGeom prst="rect">
              <a:avLst/>
            </a:prstGeom>
            <a:solidFill>
              <a:srgbClr val="C00000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Rectangle 45"/>
            <p:cNvSpPr/>
            <p:nvPr/>
          </p:nvSpPr>
          <p:spPr>
            <a:xfrm flipV="1">
              <a:off x="8171038" y="4368305"/>
              <a:ext cx="235461" cy="113773"/>
            </a:xfrm>
            <a:prstGeom prst="rect">
              <a:avLst/>
            </a:prstGeom>
            <a:solidFill>
              <a:srgbClr val="C00000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Rectangle 46"/>
            <p:cNvSpPr/>
            <p:nvPr/>
          </p:nvSpPr>
          <p:spPr>
            <a:xfrm flipV="1">
              <a:off x="8410860" y="4368305"/>
              <a:ext cx="98109" cy="113773"/>
            </a:xfrm>
            <a:prstGeom prst="rect">
              <a:avLst/>
            </a:prstGeom>
            <a:solidFill>
              <a:srgbClr val="C00000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Rectangle 47"/>
            <p:cNvSpPr/>
            <p:nvPr/>
          </p:nvSpPr>
          <p:spPr>
            <a:xfrm flipV="1">
              <a:off x="7996622" y="4384233"/>
              <a:ext cx="78487" cy="81917"/>
            </a:xfrm>
            <a:prstGeom prst="rect">
              <a:avLst/>
            </a:prstGeom>
            <a:solidFill>
              <a:srgbClr val="C00000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ectangle 48"/>
            <p:cNvSpPr/>
            <p:nvPr/>
          </p:nvSpPr>
          <p:spPr>
            <a:xfrm flipV="1">
              <a:off x="8024965" y="4384233"/>
              <a:ext cx="20930" cy="81917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Rectangle 49"/>
            <p:cNvSpPr/>
            <p:nvPr/>
          </p:nvSpPr>
          <p:spPr>
            <a:xfrm flipV="1">
              <a:off x="8399960" y="4368305"/>
              <a:ext cx="13081" cy="113773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51" name="Group 50"/>
            <p:cNvGrpSpPr/>
            <p:nvPr/>
          </p:nvGrpSpPr>
          <p:grpSpPr>
            <a:xfrm rot="16200000" flipV="1">
              <a:off x="6856549" y="3961452"/>
              <a:ext cx="647520" cy="113773"/>
              <a:chOff x="2247900" y="2516089"/>
              <a:chExt cx="2263140" cy="381000"/>
            </a:xfrm>
          </p:grpSpPr>
          <p:sp>
            <p:nvSpPr>
              <p:cNvPr id="116" name="Rectangle 115"/>
              <p:cNvSpPr/>
              <p:nvPr/>
            </p:nvSpPr>
            <p:spPr>
              <a:xfrm>
                <a:off x="4130040" y="2516089"/>
                <a:ext cx="381000" cy="76200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7" name="Rectangle 116"/>
              <p:cNvSpPr/>
              <p:nvPr/>
            </p:nvSpPr>
            <p:spPr>
              <a:xfrm>
                <a:off x="4130040" y="2820889"/>
                <a:ext cx="381000" cy="76200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8" name="Rectangle 117"/>
              <p:cNvSpPr/>
              <p:nvPr/>
            </p:nvSpPr>
            <p:spPr>
              <a:xfrm>
                <a:off x="2438400" y="2630389"/>
                <a:ext cx="990600" cy="152400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9" name="Rectangle 118"/>
              <p:cNvSpPr/>
              <p:nvPr/>
            </p:nvSpPr>
            <p:spPr>
              <a:xfrm>
                <a:off x="2247900" y="2516089"/>
                <a:ext cx="274320" cy="76200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0" name="Rectangle 119"/>
              <p:cNvSpPr/>
              <p:nvPr/>
            </p:nvSpPr>
            <p:spPr>
              <a:xfrm>
                <a:off x="2247900" y="2820889"/>
                <a:ext cx="274320" cy="76200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1" name="Rectangle 120"/>
              <p:cNvSpPr/>
              <p:nvPr/>
            </p:nvSpPr>
            <p:spPr>
              <a:xfrm>
                <a:off x="2324100" y="2516089"/>
                <a:ext cx="274320" cy="381000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2" name="Rectangle 121"/>
              <p:cNvSpPr/>
              <p:nvPr/>
            </p:nvSpPr>
            <p:spPr>
              <a:xfrm>
                <a:off x="3291840" y="2516089"/>
                <a:ext cx="822960" cy="381000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3" name="Rectangle 122"/>
              <p:cNvSpPr/>
              <p:nvPr/>
            </p:nvSpPr>
            <p:spPr>
              <a:xfrm>
                <a:off x="4130040" y="2516089"/>
                <a:ext cx="342900" cy="381000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4" name="Rectangle 123"/>
              <p:cNvSpPr/>
              <p:nvPr/>
            </p:nvSpPr>
            <p:spPr>
              <a:xfrm>
                <a:off x="2682240" y="2569429"/>
                <a:ext cx="274320" cy="274320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5" name="Rectangle 124"/>
              <p:cNvSpPr/>
              <p:nvPr/>
            </p:nvSpPr>
            <p:spPr>
              <a:xfrm>
                <a:off x="2781300" y="2569429"/>
                <a:ext cx="73152" cy="274320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6" name="Rectangle 125"/>
              <p:cNvSpPr/>
              <p:nvPr/>
            </p:nvSpPr>
            <p:spPr>
              <a:xfrm>
                <a:off x="4091940" y="2516089"/>
                <a:ext cx="45720" cy="381000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2" name="Group 51"/>
            <p:cNvGrpSpPr/>
            <p:nvPr/>
          </p:nvGrpSpPr>
          <p:grpSpPr>
            <a:xfrm rot="16200000" flipV="1">
              <a:off x="7418625" y="3962165"/>
              <a:ext cx="647520" cy="113773"/>
              <a:chOff x="2247900" y="2516089"/>
              <a:chExt cx="2263140" cy="381000"/>
            </a:xfrm>
          </p:grpSpPr>
          <p:sp>
            <p:nvSpPr>
              <p:cNvPr id="105" name="Rectangle 104"/>
              <p:cNvSpPr/>
              <p:nvPr/>
            </p:nvSpPr>
            <p:spPr>
              <a:xfrm>
                <a:off x="4130040" y="2516089"/>
                <a:ext cx="381000" cy="76200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4130040" y="2820889"/>
                <a:ext cx="381000" cy="76200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7" name="Rectangle 106"/>
              <p:cNvSpPr/>
              <p:nvPr/>
            </p:nvSpPr>
            <p:spPr>
              <a:xfrm>
                <a:off x="2438400" y="2630389"/>
                <a:ext cx="990600" cy="152400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8" name="Rectangle 107"/>
              <p:cNvSpPr/>
              <p:nvPr/>
            </p:nvSpPr>
            <p:spPr>
              <a:xfrm>
                <a:off x="2247900" y="2516089"/>
                <a:ext cx="274320" cy="76200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9" name="Rectangle 108"/>
              <p:cNvSpPr/>
              <p:nvPr/>
            </p:nvSpPr>
            <p:spPr>
              <a:xfrm>
                <a:off x="2247900" y="2820889"/>
                <a:ext cx="274320" cy="76200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0" name="Rectangle 109"/>
              <p:cNvSpPr/>
              <p:nvPr/>
            </p:nvSpPr>
            <p:spPr>
              <a:xfrm>
                <a:off x="2324100" y="2516089"/>
                <a:ext cx="274320" cy="381000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1" name="Rectangle 110"/>
              <p:cNvSpPr/>
              <p:nvPr/>
            </p:nvSpPr>
            <p:spPr>
              <a:xfrm>
                <a:off x="3291840" y="2516089"/>
                <a:ext cx="822960" cy="381000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2" name="Rectangle 111"/>
              <p:cNvSpPr/>
              <p:nvPr/>
            </p:nvSpPr>
            <p:spPr>
              <a:xfrm>
                <a:off x="4130040" y="2516089"/>
                <a:ext cx="342900" cy="381000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3" name="Rectangle 112"/>
              <p:cNvSpPr/>
              <p:nvPr/>
            </p:nvSpPr>
            <p:spPr>
              <a:xfrm>
                <a:off x="2682240" y="2569429"/>
                <a:ext cx="274320" cy="274320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4" name="Rectangle 113"/>
              <p:cNvSpPr/>
              <p:nvPr/>
            </p:nvSpPr>
            <p:spPr>
              <a:xfrm>
                <a:off x="2781300" y="2569429"/>
                <a:ext cx="73152" cy="274320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5" name="Rectangle 114"/>
              <p:cNvSpPr/>
              <p:nvPr/>
            </p:nvSpPr>
            <p:spPr>
              <a:xfrm>
                <a:off x="4091940" y="2516089"/>
                <a:ext cx="45720" cy="381000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3" name="Group 52"/>
            <p:cNvGrpSpPr/>
            <p:nvPr/>
          </p:nvGrpSpPr>
          <p:grpSpPr>
            <a:xfrm rot="16200000" flipV="1">
              <a:off x="7135523" y="3961258"/>
              <a:ext cx="647520" cy="113773"/>
              <a:chOff x="2247900" y="2516089"/>
              <a:chExt cx="2263140" cy="381000"/>
            </a:xfrm>
          </p:grpSpPr>
          <p:sp>
            <p:nvSpPr>
              <p:cNvPr id="94" name="Rectangle 93"/>
              <p:cNvSpPr/>
              <p:nvPr/>
            </p:nvSpPr>
            <p:spPr>
              <a:xfrm>
                <a:off x="4130040" y="2516089"/>
                <a:ext cx="381000" cy="76200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5" name="Rectangle 94"/>
              <p:cNvSpPr/>
              <p:nvPr/>
            </p:nvSpPr>
            <p:spPr>
              <a:xfrm>
                <a:off x="4130040" y="2820889"/>
                <a:ext cx="381000" cy="76200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6" name="Rectangle 95"/>
              <p:cNvSpPr/>
              <p:nvPr/>
            </p:nvSpPr>
            <p:spPr>
              <a:xfrm>
                <a:off x="2438400" y="2630389"/>
                <a:ext cx="990600" cy="152400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7" name="Rectangle 96"/>
              <p:cNvSpPr/>
              <p:nvPr/>
            </p:nvSpPr>
            <p:spPr>
              <a:xfrm>
                <a:off x="2247900" y="2516089"/>
                <a:ext cx="274320" cy="76200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8" name="Rectangle 97"/>
              <p:cNvSpPr/>
              <p:nvPr/>
            </p:nvSpPr>
            <p:spPr>
              <a:xfrm>
                <a:off x="2247900" y="2820889"/>
                <a:ext cx="274320" cy="76200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9" name="Rectangle 98"/>
              <p:cNvSpPr/>
              <p:nvPr/>
            </p:nvSpPr>
            <p:spPr>
              <a:xfrm>
                <a:off x="2324100" y="2516089"/>
                <a:ext cx="274320" cy="381000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0" name="Rectangle 99"/>
              <p:cNvSpPr/>
              <p:nvPr/>
            </p:nvSpPr>
            <p:spPr>
              <a:xfrm>
                <a:off x="3291840" y="2516089"/>
                <a:ext cx="822960" cy="381000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1" name="Rectangle 100"/>
              <p:cNvSpPr/>
              <p:nvPr/>
            </p:nvSpPr>
            <p:spPr>
              <a:xfrm>
                <a:off x="4130040" y="2516089"/>
                <a:ext cx="342900" cy="381000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2" name="Rectangle 101"/>
              <p:cNvSpPr/>
              <p:nvPr/>
            </p:nvSpPr>
            <p:spPr>
              <a:xfrm>
                <a:off x="2682240" y="2569429"/>
                <a:ext cx="274320" cy="274320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3" name="Rectangle 102"/>
              <p:cNvSpPr/>
              <p:nvPr/>
            </p:nvSpPr>
            <p:spPr>
              <a:xfrm>
                <a:off x="2781300" y="2569429"/>
                <a:ext cx="73152" cy="274320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4" name="Rectangle 103"/>
              <p:cNvSpPr/>
              <p:nvPr/>
            </p:nvSpPr>
            <p:spPr>
              <a:xfrm>
                <a:off x="4091940" y="2516089"/>
                <a:ext cx="45720" cy="381000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54" name="Straight Connector 53"/>
            <p:cNvCxnSpPr/>
            <p:nvPr/>
          </p:nvCxnSpPr>
          <p:spPr>
            <a:xfrm rot="16200000" flipV="1">
              <a:off x="7641098" y="3501004"/>
              <a:ext cx="0" cy="3706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 rot="16200000" flipV="1">
              <a:off x="7792730" y="3666114"/>
              <a:ext cx="20218" cy="20218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 rot="16200000" flipV="1">
              <a:off x="7725338" y="3666114"/>
              <a:ext cx="20218" cy="20218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 rot="16200000" flipV="1">
              <a:off x="7759034" y="3666114"/>
              <a:ext cx="20218" cy="20218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 rot="16200000" flipV="1">
              <a:off x="7691642" y="3666114"/>
              <a:ext cx="20218" cy="20218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 rot="16200000" flipV="1">
              <a:off x="7657946" y="3666114"/>
              <a:ext cx="20218" cy="20218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 rot="16200000" flipV="1">
              <a:off x="7590554" y="3666114"/>
              <a:ext cx="20218" cy="20218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 rot="16200000" flipV="1">
              <a:off x="7624250" y="3666114"/>
              <a:ext cx="20218" cy="20218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 rot="16200000" flipV="1">
              <a:off x="7556858" y="3666114"/>
              <a:ext cx="20218" cy="20218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 rot="16200000" flipV="1">
              <a:off x="7523162" y="3666114"/>
              <a:ext cx="20218" cy="20218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 rot="16200000" flipV="1">
              <a:off x="7455770" y="3666114"/>
              <a:ext cx="20218" cy="20218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 rot="16200000" flipV="1">
              <a:off x="7489466" y="3666114"/>
              <a:ext cx="20218" cy="20218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6" name="Can 65"/>
            <p:cNvSpPr/>
            <p:nvPr/>
          </p:nvSpPr>
          <p:spPr>
            <a:xfrm>
              <a:off x="7374635" y="4646988"/>
              <a:ext cx="202176" cy="1027570"/>
            </a:xfrm>
            <a:prstGeom prst="can">
              <a:avLst/>
            </a:prstGeom>
            <a:solidFill>
              <a:schemeClr val="bg1">
                <a:lumMod val="85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Oval 67"/>
            <p:cNvSpPr/>
            <p:nvPr/>
          </p:nvSpPr>
          <p:spPr>
            <a:xfrm>
              <a:off x="7411597" y="4361029"/>
              <a:ext cx="136275" cy="135006"/>
            </a:xfrm>
            <a:prstGeom prst="ellipse">
              <a:avLst/>
            </a:prstGeom>
            <a:solidFill>
              <a:schemeClr val="accent6">
                <a:lumMod val="50000"/>
              </a:schemeClr>
            </a:solidFill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Rectangle 68"/>
            <p:cNvSpPr/>
            <p:nvPr/>
          </p:nvSpPr>
          <p:spPr>
            <a:xfrm flipV="1">
              <a:off x="7155141" y="4505625"/>
              <a:ext cx="646963" cy="21835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Freeform 128"/>
            <p:cNvSpPr/>
            <p:nvPr/>
          </p:nvSpPr>
          <p:spPr>
            <a:xfrm>
              <a:off x="6880610" y="5265615"/>
              <a:ext cx="1285103" cy="86976"/>
            </a:xfrm>
            <a:custGeom>
              <a:avLst/>
              <a:gdLst>
                <a:gd name="connsiteX0" fmla="*/ 0 w 1285103"/>
                <a:gd name="connsiteY0" fmla="*/ 86976 h 86976"/>
                <a:gd name="connsiteX1" fmla="*/ 259492 w 1285103"/>
                <a:gd name="connsiteY1" fmla="*/ 479 h 86976"/>
                <a:gd name="connsiteX2" fmla="*/ 630195 w 1285103"/>
                <a:gd name="connsiteY2" fmla="*/ 49906 h 86976"/>
                <a:gd name="connsiteX3" fmla="*/ 976184 w 1285103"/>
                <a:gd name="connsiteY3" fmla="*/ 479 h 86976"/>
                <a:gd name="connsiteX4" fmla="*/ 1285103 w 1285103"/>
                <a:gd name="connsiteY4" fmla="*/ 86976 h 869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85103" h="86976">
                  <a:moveTo>
                    <a:pt x="0" y="86976"/>
                  </a:moveTo>
                  <a:cubicBezTo>
                    <a:pt x="77230" y="46816"/>
                    <a:pt x="154460" y="6657"/>
                    <a:pt x="259492" y="479"/>
                  </a:cubicBezTo>
                  <a:cubicBezTo>
                    <a:pt x="364524" y="-5699"/>
                    <a:pt x="510746" y="49906"/>
                    <a:pt x="630195" y="49906"/>
                  </a:cubicBezTo>
                  <a:cubicBezTo>
                    <a:pt x="749644" y="49906"/>
                    <a:pt x="867033" y="-5699"/>
                    <a:pt x="976184" y="479"/>
                  </a:cubicBezTo>
                  <a:cubicBezTo>
                    <a:pt x="1085335" y="6657"/>
                    <a:pt x="1178011" y="49906"/>
                    <a:pt x="1285103" y="86976"/>
                  </a:cubicBezTo>
                </a:path>
              </a:pathLst>
            </a:custGeom>
            <a:noFill/>
            <a:ln>
              <a:solidFill>
                <a:srgbClr val="4F81BD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" name="Freeform 129"/>
            <p:cNvSpPr/>
            <p:nvPr/>
          </p:nvSpPr>
          <p:spPr>
            <a:xfrm>
              <a:off x="7006384" y="5361519"/>
              <a:ext cx="1285103" cy="86976"/>
            </a:xfrm>
            <a:custGeom>
              <a:avLst/>
              <a:gdLst>
                <a:gd name="connsiteX0" fmla="*/ 0 w 1285103"/>
                <a:gd name="connsiteY0" fmla="*/ 86976 h 86976"/>
                <a:gd name="connsiteX1" fmla="*/ 259492 w 1285103"/>
                <a:gd name="connsiteY1" fmla="*/ 479 h 86976"/>
                <a:gd name="connsiteX2" fmla="*/ 630195 w 1285103"/>
                <a:gd name="connsiteY2" fmla="*/ 49906 h 86976"/>
                <a:gd name="connsiteX3" fmla="*/ 976184 w 1285103"/>
                <a:gd name="connsiteY3" fmla="*/ 479 h 86976"/>
                <a:gd name="connsiteX4" fmla="*/ 1285103 w 1285103"/>
                <a:gd name="connsiteY4" fmla="*/ 86976 h 869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85103" h="86976">
                  <a:moveTo>
                    <a:pt x="0" y="86976"/>
                  </a:moveTo>
                  <a:cubicBezTo>
                    <a:pt x="77230" y="46816"/>
                    <a:pt x="154460" y="6657"/>
                    <a:pt x="259492" y="479"/>
                  </a:cubicBezTo>
                  <a:cubicBezTo>
                    <a:pt x="364524" y="-5699"/>
                    <a:pt x="510746" y="49906"/>
                    <a:pt x="630195" y="49906"/>
                  </a:cubicBezTo>
                  <a:cubicBezTo>
                    <a:pt x="749644" y="49906"/>
                    <a:pt x="867033" y="-5699"/>
                    <a:pt x="976184" y="479"/>
                  </a:cubicBezTo>
                  <a:cubicBezTo>
                    <a:pt x="1085335" y="6657"/>
                    <a:pt x="1178011" y="49906"/>
                    <a:pt x="1285103" y="86976"/>
                  </a:cubicBezTo>
                </a:path>
              </a:pathLst>
            </a:custGeom>
            <a:noFill/>
            <a:ln>
              <a:solidFill>
                <a:srgbClr val="0070C0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176" name="Rectangle 50175"/>
            <p:cNvSpPr/>
            <p:nvPr/>
          </p:nvSpPr>
          <p:spPr bwMode="auto">
            <a:xfrm>
              <a:off x="6818932" y="5768985"/>
              <a:ext cx="1393832" cy="220335"/>
            </a:xfrm>
            <a:prstGeom prst="rect">
              <a:avLst/>
            </a:prstGeom>
            <a:blipFill>
              <a:blip r:embed="rId2"/>
              <a:tile tx="0" ty="0" sx="100000" sy="100000" flip="none" algn="tl"/>
            </a:blip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</p:grpSp>
      <p:sp>
        <p:nvSpPr>
          <p:cNvPr id="158" name="Line 24"/>
          <p:cNvSpPr>
            <a:spLocks noChangeShapeType="1"/>
          </p:cNvSpPr>
          <p:nvPr/>
        </p:nvSpPr>
        <p:spPr bwMode="auto">
          <a:xfrm>
            <a:off x="1277038" y="4697462"/>
            <a:ext cx="4572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59" name="Line 24"/>
          <p:cNvSpPr>
            <a:spLocks noChangeShapeType="1"/>
          </p:cNvSpPr>
          <p:nvPr/>
        </p:nvSpPr>
        <p:spPr bwMode="auto">
          <a:xfrm>
            <a:off x="1734238" y="4697462"/>
            <a:ext cx="4572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60" name="Line 24"/>
          <p:cNvSpPr>
            <a:spLocks noChangeShapeType="1"/>
          </p:cNvSpPr>
          <p:nvPr/>
        </p:nvSpPr>
        <p:spPr bwMode="auto">
          <a:xfrm>
            <a:off x="2163840" y="4697462"/>
            <a:ext cx="4572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61" name="Line 24"/>
          <p:cNvSpPr>
            <a:spLocks noChangeShapeType="1"/>
          </p:cNvSpPr>
          <p:nvPr/>
        </p:nvSpPr>
        <p:spPr bwMode="auto">
          <a:xfrm>
            <a:off x="2629588" y="4697462"/>
            <a:ext cx="4572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cxnSp>
        <p:nvCxnSpPr>
          <p:cNvPr id="50180" name="Straight Connector 50179"/>
          <p:cNvCxnSpPr>
            <a:stCxn id="134" idx="0"/>
            <a:endCxn id="182" idx="0"/>
          </p:cNvCxnSpPr>
          <p:nvPr/>
        </p:nvCxnSpPr>
        <p:spPr bwMode="auto">
          <a:xfrm flipV="1">
            <a:off x="1263508" y="4583343"/>
            <a:ext cx="159332" cy="102776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88" name="Straight Connector 187"/>
          <p:cNvCxnSpPr/>
          <p:nvPr/>
        </p:nvCxnSpPr>
        <p:spPr bwMode="auto">
          <a:xfrm flipV="1">
            <a:off x="1720708" y="4586877"/>
            <a:ext cx="159332" cy="102776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89" name="Straight Connector 188"/>
          <p:cNvCxnSpPr/>
          <p:nvPr/>
        </p:nvCxnSpPr>
        <p:spPr bwMode="auto">
          <a:xfrm flipV="1">
            <a:off x="2169555" y="4596991"/>
            <a:ext cx="159332" cy="102776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90" name="Straight Connector 189"/>
          <p:cNvCxnSpPr/>
          <p:nvPr/>
        </p:nvCxnSpPr>
        <p:spPr bwMode="auto">
          <a:xfrm flipV="1">
            <a:off x="2629588" y="4604059"/>
            <a:ext cx="159332" cy="102776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91" name="Straight Connector 190"/>
          <p:cNvCxnSpPr/>
          <p:nvPr/>
        </p:nvCxnSpPr>
        <p:spPr bwMode="auto">
          <a:xfrm flipV="1">
            <a:off x="3098900" y="4604059"/>
            <a:ext cx="159332" cy="102776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92" name="Straight Connector 191"/>
          <p:cNvCxnSpPr/>
          <p:nvPr/>
        </p:nvCxnSpPr>
        <p:spPr bwMode="auto">
          <a:xfrm flipV="1">
            <a:off x="1050266" y="5130808"/>
            <a:ext cx="159332" cy="102776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93" name="Straight Connector 192"/>
          <p:cNvCxnSpPr/>
          <p:nvPr/>
        </p:nvCxnSpPr>
        <p:spPr bwMode="auto">
          <a:xfrm flipV="1">
            <a:off x="1489470" y="5126288"/>
            <a:ext cx="159332" cy="102776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94" name="Straight Connector 193"/>
          <p:cNvCxnSpPr/>
          <p:nvPr/>
        </p:nvCxnSpPr>
        <p:spPr bwMode="auto">
          <a:xfrm flipV="1">
            <a:off x="1935240" y="5145095"/>
            <a:ext cx="159332" cy="102776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95" name="Straight Connector 194"/>
          <p:cNvCxnSpPr/>
          <p:nvPr/>
        </p:nvCxnSpPr>
        <p:spPr bwMode="auto">
          <a:xfrm flipV="1">
            <a:off x="2405869" y="5135083"/>
            <a:ext cx="159332" cy="102776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96" name="Straight Connector 195"/>
          <p:cNvCxnSpPr/>
          <p:nvPr/>
        </p:nvCxnSpPr>
        <p:spPr bwMode="auto">
          <a:xfrm flipV="1">
            <a:off x="3315388" y="5130808"/>
            <a:ext cx="159332" cy="102776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50177" name="Group 50176"/>
          <p:cNvGrpSpPr/>
          <p:nvPr/>
        </p:nvGrpSpPr>
        <p:grpSpPr>
          <a:xfrm>
            <a:off x="1040623" y="4686119"/>
            <a:ext cx="457200" cy="559690"/>
            <a:chOff x="1188085" y="4789550"/>
            <a:chExt cx="457200" cy="559690"/>
          </a:xfrm>
        </p:grpSpPr>
        <p:sp>
          <p:nvSpPr>
            <p:cNvPr id="132" name="Line 24"/>
            <p:cNvSpPr>
              <a:spLocks noChangeShapeType="1"/>
            </p:cNvSpPr>
            <p:nvPr/>
          </p:nvSpPr>
          <p:spPr bwMode="auto">
            <a:xfrm>
              <a:off x="1188085" y="5349240"/>
              <a:ext cx="457200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33" name="Line 24"/>
            <p:cNvSpPr>
              <a:spLocks noChangeShapeType="1"/>
            </p:cNvSpPr>
            <p:nvPr/>
          </p:nvSpPr>
          <p:spPr bwMode="auto">
            <a:xfrm flipV="1">
              <a:off x="1195900" y="4792273"/>
              <a:ext cx="228600" cy="549017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34" name="Line 24"/>
            <p:cNvSpPr>
              <a:spLocks noChangeShapeType="1"/>
            </p:cNvSpPr>
            <p:nvPr/>
          </p:nvSpPr>
          <p:spPr bwMode="auto">
            <a:xfrm>
              <a:off x="1410970" y="4789550"/>
              <a:ext cx="228600" cy="549017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42" name="Group 141"/>
          <p:cNvGrpSpPr/>
          <p:nvPr/>
        </p:nvGrpSpPr>
        <p:grpSpPr>
          <a:xfrm>
            <a:off x="1489470" y="4686119"/>
            <a:ext cx="457200" cy="559690"/>
            <a:chOff x="1188085" y="4789550"/>
            <a:chExt cx="457200" cy="559690"/>
          </a:xfrm>
        </p:grpSpPr>
        <p:sp>
          <p:nvSpPr>
            <p:cNvPr id="143" name="Line 24"/>
            <p:cNvSpPr>
              <a:spLocks noChangeShapeType="1"/>
            </p:cNvSpPr>
            <p:nvPr/>
          </p:nvSpPr>
          <p:spPr bwMode="auto">
            <a:xfrm>
              <a:off x="1188085" y="5349240"/>
              <a:ext cx="457200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44" name="Line 24"/>
            <p:cNvSpPr>
              <a:spLocks noChangeShapeType="1"/>
            </p:cNvSpPr>
            <p:nvPr/>
          </p:nvSpPr>
          <p:spPr bwMode="auto">
            <a:xfrm flipV="1">
              <a:off x="1195900" y="4792273"/>
              <a:ext cx="228600" cy="549017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45" name="Line 24"/>
            <p:cNvSpPr>
              <a:spLocks noChangeShapeType="1"/>
            </p:cNvSpPr>
            <p:nvPr/>
          </p:nvSpPr>
          <p:spPr bwMode="auto">
            <a:xfrm>
              <a:off x="1410970" y="4789550"/>
              <a:ext cx="228600" cy="549017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46" name="Group 145"/>
          <p:cNvGrpSpPr/>
          <p:nvPr/>
        </p:nvGrpSpPr>
        <p:grpSpPr>
          <a:xfrm>
            <a:off x="1940955" y="4686119"/>
            <a:ext cx="457200" cy="559690"/>
            <a:chOff x="1188085" y="4789550"/>
            <a:chExt cx="457200" cy="559690"/>
          </a:xfrm>
        </p:grpSpPr>
        <p:sp>
          <p:nvSpPr>
            <p:cNvPr id="147" name="Line 24"/>
            <p:cNvSpPr>
              <a:spLocks noChangeShapeType="1"/>
            </p:cNvSpPr>
            <p:nvPr/>
          </p:nvSpPr>
          <p:spPr bwMode="auto">
            <a:xfrm>
              <a:off x="1188085" y="5349240"/>
              <a:ext cx="457200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48" name="Line 24"/>
            <p:cNvSpPr>
              <a:spLocks noChangeShapeType="1"/>
            </p:cNvSpPr>
            <p:nvPr/>
          </p:nvSpPr>
          <p:spPr bwMode="auto">
            <a:xfrm flipV="1">
              <a:off x="1195900" y="4792273"/>
              <a:ext cx="228600" cy="549017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49" name="Line 24"/>
            <p:cNvSpPr>
              <a:spLocks noChangeShapeType="1"/>
            </p:cNvSpPr>
            <p:nvPr/>
          </p:nvSpPr>
          <p:spPr bwMode="auto">
            <a:xfrm>
              <a:off x="1410970" y="4789550"/>
              <a:ext cx="228600" cy="549017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50" name="Group 149"/>
          <p:cNvGrpSpPr/>
          <p:nvPr/>
        </p:nvGrpSpPr>
        <p:grpSpPr>
          <a:xfrm>
            <a:off x="2400988" y="4686119"/>
            <a:ext cx="457200" cy="559690"/>
            <a:chOff x="1188085" y="4789550"/>
            <a:chExt cx="457200" cy="559690"/>
          </a:xfrm>
        </p:grpSpPr>
        <p:sp>
          <p:nvSpPr>
            <p:cNvPr id="151" name="Line 24"/>
            <p:cNvSpPr>
              <a:spLocks noChangeShapeType="1"/>
            </p:cNvSpPr>
            <p:nvPr/>
          </p:nvSpPr>
          <p:spPr bwMode="auto">
            <a:xfrm>
              <a:off x="1188085" y="5349240"/>
              <a:ext cx="457200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52" name="Line 24"/>
            <p:cNvSpPr>
              <a:spLocks noChangeShapeType="1"/>
            </p:cNvSpPr>
            <p:nvPr/>
          </p:nvSpPr>
          <p:spPr bwMode="auto">
            <a:xfrm flipV="1">
              <a:off x="1195900" y="4792273"/>
              <a:ext cx="228600" cy="549017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53" name="Line 24"/>
            <p:cNvSpPr>
              <a:spLocks noChangeShapeType="1"/>
            </p:cNvSpPr>
            <p:nvPr/>
          </p:nvSpPr>
          <p:spPr bwMode="auto">
            <a:xfrm>
              <a:off x="1410970" y="4789550"/>
              <a:ext cx="228600" cy="549017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cxnSp>
        <p:nvCxnSpPr>
          <p:cNvPr id="50182" name="Straight Arrow Connector 50181"/>
          <p:cNvCxnSpPr/>
          <p:nvPr/>
        </p:nvCxnSpPr>
        <p:spPr bwMode="auto">
          <a:xfrm flipH="1" flipV="1">
            <a:off x="1502559" y="5302292"/>
            <a:ext cx="0" cy="269856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201" name="Straight Arrow Connector 200"/>
          <p:cNvCxnSpPr/>
          <p:nvPr/>
        </p:nvCxnSpPr>
        <p:spPr bwMode="auto">
          <a:xfrm flipH="1" flipV="1">
            <a:off x="1974219" y="5314571"/>
            <a:ext cx="0" cy="269856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202" name="Straight Arrow Connector 201"/>
          <p:cNvCxnSpPr/>
          <p:nvPr/>
        </p:nvCxnSpPr>
        <p:spPr bwMode="auto">
          <a:xfrm flipH="1" flipV="1">
            <a:off x="2431419" y="5310107"/>
            <a:ext cx="0" cy="269856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203" name="Straight Arrow Connector 202"/>
          <p:cNvCxnSpPr/>
          <p:nvPr/>
        </p:nvCxnSpPr>
        <p:spPr bwMode="auto">
          <a:xfrm flipH="1" flipV="1">
            <a:off x="2888619" y="5310107"/>
            <a:ext cx="0" cy="269856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204" name="Straight Arrow Connector 203"/>
          <p:cNvCxnSpPr/>
          <p:nvPr/>
        </p:nvCxnSpPr>
        <p:spPr bwMode="auto">
          <a:xfrm flipV="1">
            <a:off x="1202133" y="5275675"/>
            <a:ext cx="282082" cy="174715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0000FF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206" name="Straight Arrow Connector 205"/>
          <p:cNvCxnSpPr/>
          <p:nvPr/>
        </p:nvCxnSpPr>
        <p:spPr bwMode="auto">
          <a:xfrm flipV="1">
            <a:off x="1651440" y="5297378"/>
            <a:ext cx="282082" cy="174715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0000FF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207" name="Straight Arrow Connector 206"/>
          <p:cNvCxnSpPr/>
          <p:nvPr/>
        </p:nvCxnSpPr>
        <p:spPr bwMode="auto">
          <a:xfrm flipV="1">
            <a:off x="2104884" y="5297377"/>
            <a:ext cx="282082" cy="174715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0000FF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208" name="Straight Arrow Connector 207"/>
          <p:cNvCxnSpPr/>
          <p:nvPr/>
        </p:nvCxnSpPr>
        <p:spPr bwMode="auto">
          <a:xfrm flipV="1">
            <a:off x="2576106" y="5289562"/>
            <a:ext cx="282082" cy="174715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0000FF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sp>
        <p:nvSpPr>
          <p:cNvPr id="186" name="Rectangle 185"/>
          <p:cNvSpPr/>
          <p:nvPr/>
        </p:nvSpPr>
        <p:spPr>
          <a:xfrm>
            <a:off x="5669280" y="6151900"/>
            <a:ext cx="266116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 smtClean="0"/>
              <a:t>Specimen</a:t>
            </a:r>
          </a:p>
          <a:p>
            <a:pPr algn="ctr"/>
            <a:r>
              <a:rPr lang="en-US" sz="1400" dirty="0" smtClean="0"/>
              <a:t>Submerged pier</a:t>
            </a:r>
            <a:endParaRPr lang="en-US" sz="1400" dirty="0"/>
          </a:p>
        </p:txBody>
      </p:sp>
      <p:sp>
        <p:nvSpPr>
          <p:cNvPr id="187" name="Rectangle 186"/>
          <p:cNvSpPr/>
          <p:nvPr/>
        </p:nvSpPr>
        <p:spPr>
          <a:xfrm>
            <a:off x="643601" y="5642857"/>
            <a:ext cx="28302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 smtClean="0"/>
              <a:t>FEM Model</a:t>
            </a:r>
          </a:p>
          <a:p>
            <a:pPr algn="ctr"/>
            <a:r>
              <a:rPr lang="en-US" sz="1400" dirty="0" smtClean="0"/>
              <a:t>Bridge superstructure</a:t>
            </a:r>
          </a:p>
        </p:txBody>
      </p:sp>
      <p:cxnSp>
        <p:nvCxnSpPr>
          <p:cNvPr id="197" name="Straight Connector 196"/>
          <p:cNvCxnSpPr/>
          <p:nvPr/>
        </p:nvCxnSpPr>
        <p:spPr bwMode="auto">
          <a:xfrm>
            <a:off x="457200" y="3915192"/>
            <a:ext cx="82296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98" name="Rectangle 197"/>
          <p:cNvSpPr/>
          <p:nvPr/>
        </p:nvSpPr>
        <p:spPr>
          <a:xfrm>
            <a:off x="439310" y="3545860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/>
              <a:t>Fluid-soil-structure interaction test</a:t>
            </a:r>
            <a:endParaRPr lang="en-US" dirty="0"/>
          </a:p>
        </p:txBody>
      </p:sp>
      <p:cxnSp>
        <p:nvCxnSpPr>
          <p:cNvPr id="199" name="Straight Arrow Connector 198"/>
          <p:cNvCxnSpPr/>
          <p:nvPr/>
        </p:nvCxnSpPr>
        <p:spPr bwMode="auto">
          <a:xfrm>
            <a:off x="4293076" y="5153029"/>
            <a:ext cx="1097280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200" name="Straight Arrow Connector 199"/>
          <p:cNvCxnSpPr/>
          <p:nvPr/>
        </p:nvCxnSpPr>
        <p:spPr bwMode="auto">
          <a:xfrm flipH="1">
            <a:off x="4293076" y="5806440"/>
            <a:ext cx="1097280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sp>
        <p:nvSpPr>
          <p:cNvPr id="205" name="Rectangle 204"/>
          <p:cNvSpPr/>
          <p:nvPr/>
        </p:nvSpPr>
        <p:spPr>
          <a:xfrm>
            <a:off x="3246120" y="4622840"/>
            <a:ext cx="317719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 smtClean="0"/>
              <a:t>Gravity forces,</a:t>
            </a:r>
          </a:p>
          <a:p>
            <a:pPr algn="ctr"/>
            <a:r>
              <a:rPr lang="en-US" sz="1400" dirty="0" smtClean="0"/>
              <a:t>Horizontal displacements</a:t>
            </a:r>
            <a:endParaRPr lang="en-US" sz="1400" dirty="0"/>
          </a:p>
        </p:txBody>
      </p:sp>
      <p:sp>
        <p:nvSpPr>
          <p:cNvPr id="209" name="Rectangle 208"/>
          <p:cNvSpPr/>
          <p:nvPr/>
        </p:nvSpPr>
        <p:spPr>
          <a:xfrm>
            <a:off x="3808757" y="5874471"/>
            <a:ext cx="206591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 smtClean="0"/>
              <a:t>Restoring forces</a:t>
            </a:r>
            <a:endParaRPr lang="en-US" sz="1400" dirty="0"/>
          </a:p>
        </p:txBody>
      </p:sp>
      <p:cxnSp>
        <p:nvCxnSpPr>
          <p:cNvPr id="210" name="Straight Arrow Connector 209"/>
          <p:cNvCxnSpPr/>
          <p:nvPr/>
        </p:nvCxnSpPr>
        <p:spPr bwMode="auto">
          <a:xfrm flipH="1" flipV="1">
            <a:off x="1053229" y="5302292"/>
            <a:ext cx="0" cy="269856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211" name="Straight Arrow Connector 210"/>
          <p:cNvCxnSpPr/>
          <p:nvPr/>
        </p:nvCxnSpPr>
        <p:spPr bwMode="auto">
          <a:xfrm flipV="1">
            <a:off x="752803" y="5275675"/>
            <a:ext cx="282082" cy="174715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0000FF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212" name="Straight Arrow Connector 211"/>
          <p:cNvCxnSpPr/>
          <p:nvPr/>
        </p:nvCxnSpPr>
        <p:spPr bwMode="auto">
          <a:xfrm flipH="1" flipV="1">
            <a:off x="3301733" y="5315462"/>
            <a:ext cx="0" cy="269856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213" name="Straight Arrow Connector 212"/>
          <p:cNvCxnSpPr/>
          <p:nvPr/>
        </p:nvCxnSpPr>
        <p:spPr bwMode="auto">
          <a:xfrm flipV="1">
            <a:off x="3001307" y="5288845"/>
            <a:ext cx="282082" cy="174715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0000FF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1280161"/>
            <a:ext cx="2759982" cy="2194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3429000" y="1318736"/>
            <a:ext cx="273035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400" dirty="0" smtClean="0"/>
              <a:t>Koizumi Bridge, Japan</a:t>
            </a:r>
          </a:p>
          <a:p>
            <a:pPr algn="r"/>
            <a:r>
              <a:rPr lang="en-US" sz="1400" dirty="0"/>
              <a:t>2011 Tohoku Earthquake</a:t>
            </a:r>
          </a:p>
          <a:p>
            <a:pPr algn="r"/>
            <a:r>
              <a:rPr lang="en-US" sz="1400" dirty="0"/>
              <a:t>and </a:t>
            </a:r>
            <a:r>
              <a:rPr lang="en-US" sz="1400" dirty="0" smtClean="0"/>
              <a:t>Tsunami (EERI, 2011)</a:t>
            </a:r>
            <a:endParaRPr lang="en-US" sz="1400" dirty="0"/>
          </a:p>
        </p:txBody>
      </p:sp>
      <p:cxnSp>
        <p:nvCxnSpPr>
          <p:cNvPr id="214" name="Straight Connector 213"/>
          <p:cNvCxnSpPr/>
          <p:nvPr/>
        </p:nvCxnSpPr>
        <p:spPr bwMode="auto">
          <a:xfrm flipV="1">
            <a:off x="2852473" y="5135083"/>
            <a:ext cx="159332" cy="102776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154" name="Group 153"/>
          <p:cNvGrpSpPr/>
          <p:nvPr/>
        </p:nvGrpSpPr>
        <p:grpSpPr>
          <a:xfrm>
            <a:off x="2858188" y="4686119"/>
            <a:ext cx="457200" cy="559690"/>
            <a:chOff x="1188085" y="4789550"/>
            <a:chExt cx="457200" cy="559690"/>
          </a:xfrm>
        </p:grpSpPr>
        <p:sp>
          <p:nvSpPr>
            <p:cNvPr id="155" name="Line 24"/>
            <p:cNvSpPr>
              <a:spLocks noChangeShapeType="1"/>
            </p:cNvSpPr>
            <p:nvPr/>
          </p:nvSpPr>
          <p:spPr bwMode="auto">
            <a:xfrm>
              <a:off x="1188085" y="5349240"/>
              <a:ext cx="457200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56" name="Line 24"/>
            <p:cNvSpPr>
              <a:spLocks noChangeShapeType="1"/>
            </p:cNvSpPr>
            <p:nvPr/>
          </p:nvSpPr>
          <p:spPr bwMode="auto">
            <a:xfrm flipV="1">
              <a:off x="1195900" y="4792273"/>
              <a:ext cx="228600" cy="549017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57" name="Line 24"/>
            <p:cNvSpPr>
              <a:spLocks noChangeShapeType="1"/>
            </p:cNvSpPr>
            <p:nvPr/>
          </p:nvSpPr>
          <p:spPr bwMode="auto">
            <a:xfrm>
              <a:off x="1410970" y="4789550"/>
              <a:ext cx="228600" cy="549017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15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1634" y="6240498"/>
            <a:ext cx="2133600" cy="457200"/>
          </a:xfrm>
        </p:spPr>
        <p:txBody>
          <a:bodyPr/>
          <a:lstStyle/>
          <a:p>
            <a:pPr>
              <a:defRPr/>
            </a:pPr>
            <a:fld id="{F21C1FEC-7107-4BDC-B8C6-A3F35614F19E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sp>
        <p:nvSpPr>
          <p:cNvPr id="216" name="Rectangle 215"/>
          <p:cNvSpPr/>
          <p:nvPr/>
        </p:nvSpPr>
        <p:spPr>
          <a:xfrm>
            <a:off x="6995381" y="5418259"/>
            <a:ext cx="206591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 smtClean="0"/>
              <a:t>Flow</a:t>
            </a:r>
            <a:endParaRPr lang="en-US" sz="1400" dirty="0"/>
          </a:p>
        </p:txBody>
      </p:sp>
      <p:sp>
        <p:nvSpPr>
          <p:cNvPr id="217" name="Rectangle 216"/>
          <p:cNvSpPr/>
          <p:nvPr/>
        </p:nvSpPr>
        <p:spPr>
          <a:xfrm>
            <a:off x="6949440" y="5805222"/>
            <a:ext cx="206591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 smtClean="0"/>
              <a:t>Soil</a:t>
            </a:r>
            <a:endParaRPr lang="en-US" sz="1400" dirty="0"/>
          </a:p>
        </p:txBody>
      </p:sp>
      <p:pic>
        <p:nvPicPr>
          <p:cNvPr id="51204" name="Picture 4" descr="http://gallery.usgs.gov/images/11_15_2013/c28Ja44YYt_11_15_2013/medium/101_000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630" y="1371600"/>
            <a:ext cx="3089189" cy="205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7180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0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50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50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2" grpId="0" animBg="1"/>
      <p:bldP spid="183" grpId="0" animBg="1"/>
      <p:bldP spid="184" grpId="0" animBg="1"/>
      <p:bldP spid="185" grpId="0" animBg="1"/>
      <p:bldP spid="158" grpId="0" animBg="1"/>
      <p:bldP spid="159" grpId="0" animBg="1"/>
      <p:bldP spid="160" grpId="0" animBg="1"/>
      <p:bldP spid="161" grpId="0" animBg="1"/>
      <p:bldP spid="186" grpId="0"/>
      <p:bldP spid="187" grpId="0"/>
      <p:bldP spid="198" grpId="0"/>
      <p:bldP spid="205" grpId="0"/>
      <p:bldP spid="209" grpId="0"/>
      <p:bldP spid="216" grpId="0"/>
      <p:bldP spid="21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Dynamic Soil Pressure</a:t>
            </a:r>
            <a:endParaRPr lang="en-US" dirty="0"/>
          </a:p>
        </p:txBody>
      </p:sp>
      <p:pic>
        <p:nvPicPr>
          <p:cNvPr id="49156" name="Picture 4" descr="http://timedotcom.files.wordpress.com/2014/05/baltimore-rain.jpg?w=110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" y="1368846"/>
            <a:ext cx="3372984" cy="2243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/>
          <p:cNvSpPr/>
          <p:nvPr/>
        </p:nvSpPr>
        <p:spPr bwMode="auto">
          <a:xfrm rot="16200000">
            <a:off x="6606542" y="5417820"/>
            <a:ext cx="182880" cy="1417320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12" name="Parallelogram 111"/>
          <p:cNvSpPr/>
          <p:nvPr/>
        </p:nvSpPr>
        <p:spPr bwMode="auto">
          <a:xfrm rot="10800000">
            <a:off x="5989321" y="5719865"/>
            <a:ext cx="1745391" cy="314040"/>
          </a:xfrm>
          <a:prstGeom prst="parallelogram">
            <a:avLst>
              <a:gd name="adj" fmla="val 101467"/>
            </a:avLst>
          </a:prstGeom>
          <a:solidFill>
            <a:schemeClr val="tx1">
              <a:lumMod val="50000"/>
              <a:lumOff val="5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3" name="Rectangle 12"/>
          <p:cNvSpPr/>
          <p:nvPr/>
        </p:nvSpPr>
        <p:spPr bwMode="auto">
          <a:xfrm>
            <a:off x="6606542" y="4617720"/>
            <a:ext cx="182880" cy="1417320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8" name="Parallelogram 7"/>
          <p:cNvSpPr/>
          <p:nvPr/>
        </p:nvSpPr>
        <p:spPr bwMode="auto">
          <a:xfrm rot="5400000" flipH="1">
            <a:off x="6173901" y="4901769"/>
            <a:ext cx="1745391" cy="514350"/>
          </a:xfrm>
          <a:prstGeom prst="parallelogram">
            <a:avLst>
              <a:gd name="adj" fmla="val 62037"/>
            </a:avLst>
          </a:prstGeom>
          <a:solidFill>
            <a:schemeClr val="tx1">
              <a:lumMod val="50000"/>
              <a:lumOff val="5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13" name="Parallelogram 112"/>
          <p:cNvSpPr/>
          <p:nvPr/>
        </p:nvSpPr>
        <p:spPr bwMode="auto">
          <a:xfrm rot="10800000">
            <a:off x="6606542" y="4303680"/>
            <a:ext cx="697230" cy="314040"/>
          </a:xfrm>
          <a:prstGeom prst="parallelogram">
            <a:avLst>
              <a:gd name="adj" fmla="val 162128"/>
            </a:avLst>
          </a:prstGeom>
          <a:solidFill>
            <a:schemeClr val="tx1">
              <a:lumMod val="50000"/>
              <a:lumOff val="5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14" name="Parallelogram 113"/>
          <p:cNvSpPr/>
          <p:nvPr/>
        </p:nvSpPr>
        <p:spPr bwMode="auto">
          <a:xfrm rot="16200000" flipH="1">
            <a:off x="7328413" y="5807619"/>
            <a:ext cx="470498" cy="314040"/>
          </a:xfrm>
          <a:prstGeom prst="parallelogram">
            <a:avLst>
              <a:gd name="adj" fmla="val 92368"/>
            </a:avLst>
          </a:prstGeom>
          <a:solidFill>
            <a:schemeClr val="tx1">
              <a:lumMod val="50000"/>
              <a:lumOff val="5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6833272" y="5070284"/>
            <a:ext cx="677289" cy="370656"/>
            <a:chOff x="6680759" y="4740653"/>
            <a:chExt cx="677289" cy="370656"/>
          </a:xfrm>
        </p:grpSpPr>
        <p:cxnSp>
          <p:nvCxnSpPr>
            <p:cNvPr id="15" name="Straight Connector 14"/>
            <p:cNvCxnSpPr/>
            <p:nvPr/>
          </p:nvCxnSpPr>
          <p:spPr>
            <a:xfrm flipV="1">
              <a:off x="7337830" y="4740653"/>
              <a:ext cx="0" cy="3706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flipV="1">
              <a:off x="7337830" y="5077613"/>
              <a:ext cx="20218" cy="20218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flipV="1">
              <a:off x="7337830" y="5010221"/>
              <a:ext cx="20218" cy="20218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flipV="1">
              <a:off x="7337830" y="5043917"/>
              <a:ext cx="20218" cy="20218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V="1">
              <a:off x="7337830" y="4976525"/>
              <a:ext cx="20218" cy="20218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V="1">
              <a:off x="7337830" y="4942829"/>
              <a:ext cx="20218" cy="20218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V="1">
              <a:off x="7337830" y="4875437"/>
              <a:ext cx="20218" cy="20218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V="1">
              <a:off x="7337830" y="4909133"/>
              <a:ext cx="20218" cy="20218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V="1">
              <a:off x="7337830" y="4841741"/>
              <a:ext cx="20218" cy="20218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flipV="1">
              <a:off x="7337830" y="4808045"/>
              <a:ext cx="20218" cy="20218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flipV="1">
              <a:off x="7337830" y="4740653"/>
              <a:ext cx="20218" cy="20218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flipV="1">
              <a:off x="7337830" y="4774349"/>
              <a:ext cx="20218" cy="20218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Rectangle 26"/>
            <p:cNvSpPr/>
            <p:nvPr/>
          </p:nvSpPr>
          <p:spPr>
            <a:xfrm flipV="1">
              <a:off x="7219268" y="4954429"/>
              <a:ext cx="109010" cy="22755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/>
            <p:cNvSpPr/>
            <p:nvPr/>
          </p:nvSpPr>
          <p:spPr>
            <a:xfrm flipV="1">
              <a:off x="7219268" y="4863410"/>
              <a:ext cx="109010" cy="22755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/>
            <p:cNvSpPr/>
            <p:nvPr/>
          </p:nvSpPr>
          <p:spPr>
            <a:xfrm flipV="1">
              <a:off x="6735264" y="4897542"/>
              <a:ext cx="283426" cy="45509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9"/>
            <p:cNvSpPr/>
            <p:nvPr/>
          </p:nvSpPr>
          <p:spPr>
            <a:xfrm flipV="1">
              <a:off x="6680759" y="4954429"/>
              <a:ext cx="78487" cy="22755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/>
            <p:cNvSpPr/>
            <p:nvPr/>
          </p:nvSpPr>
          <p:spPr>
            <a:xfrm flipV="1">
              <a:off x="6680759" y="4863410"/>
              <a:ext cx="78487" cy="22755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/>
            <p:cNvSpPr/>
            <p:nvPr/>
          </p:nvSpPr>
          <p:spPr>
            <a:xfrm flipV="1">
              <a:off x="6680759" y="4863410"/>
              <a:ext cx="100289" cy="113773"/>
            </a:xfrm>
            <a:prstGeom prst="rect">
              <a:avLst/>
            </a:prstGeom>
            <a:solidFill>
              <a:srgbClr val="C00000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32"/>
            <p:cNvSpPr/>
            <p:nvPr/>
          </p:nvSpPr>
          <p:spPr>
            <a:xfrm flipV="1">
              <a:off x="6979446" y="4863410"/>
              <a:ext cx="235461" cy="113773"/>
            </a:xfrm>
            <a:prstGeom prst="rect">
              <a:avLst/>
            </a:prstGeom>
            <a:solidFill>
              <a:srgbClr val="C00000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33"/>
            <p:cNvSpPr/>
            <p:nvPr/>
          </p:nvSpPr>
          <p:spPr>
            <a:xfrm flipV="1">
              <a:off x="7219268" y="4863410"/>
              <a:ext cx="98109" cy="113773"/>
            </a:xfrm>
            <a:prstGeom prst="rect">
              <a:avLst/>
            </a:prstGeom>
            <a:solidFill>
              <a:srgbClr val="C00000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34"/>
            <p:cNvSpPr/>
            <p:nvPr/>
          </p:nvSpPr>
          <p:spPr>
            <a:xfrm flipV="1">
              <a:off x="6805030" y="4879338"/>
              <a:ext cx="78487" cy="81917"/>
            </a:xfrm>
            <a:prstGeom prst="rect">
              <a:avLst/>
            </a:prstGeom>
            <a:solidFill>
              <a:srgbClr val="C00000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35"/>
            <p:cNvSpPr/>
            <p:nvPr/>
          </p:nvSpPr>
          <p:spPr>
            <a:xfrm flipV="1">
              <a:off x="6833373" y="4879338"/>
              <a:ext cx="20930" cy="81917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36"/>
            <p:cNvSpPr/>
            <p:nvPr/>
          </p:nvSpPr>
          <p:spPr>
            <a:xfrm flipV="1">
              <a:off x="7208368" y="4863410"/>
              <a:ext cx="13081" cy="113773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6833272" y="4555009"/>
            <a:ext cx="677289" cy="370656"/>
            <a:chOff x="6680759" y="4740653"/>
            <a:chExt cx="677289" cy="370656"/>
          </a:xfrm>
        </p:grpSpPr>
        <p:cxnSp>
          <p:nvCxnSpPr>
            <p:cNvPr id="40" name="Straight Connector 39"/>
            <p:cNvCxnSpPr/>
            <p:nvPr/>
          </p:nvCxnSpPr>
          <p:spPr>
            <a:xfrm flipV="1">
              <a:off x="7337830" y="4740653"/>
              <a:ext cx="0" cy="3706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 flipV="1">
              <a:off x="7337830" y="5077613"/>
              <a:ext cx="20218" cy="20218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 flipV="1">
              <a:off x="7337830" y="5010221"/>
              <a:ext cx="20218" cy="20218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 flipV="1">
              <a:off x="7337830" y="5043917"/>
              <a:ext cx="20218" cy="20218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 flipV="1">
              <a:off x="7337830" y="4976525"/>
              <a:ext cx="20218" cy="20218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 flipV="1">
              <a:off x="7337830" y="4942829"/>
              <a:ext cx="20218" cy="20218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 flipV="1">
              <a:off x="7337830" y="4875437"/>
              <a:ext cx="20218" cy="20218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 flipV="1">
              <a:off x="7337830" y="4909133"/>
              <a:ext cx="20218" cy="20218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 flipV="1">
              <a:off x="7337830" y="4841741"/>
              <a:ext cx="20218" cy="20218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 flipV="1">
              <a:off x="7337830" y="4808045"/>
              <a:ext cx="20218" cy="20218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 flipV="1">
              <a:off x="7337830" y="4740653"/>
              <a:ext cx="20218" cy="20218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 flipV="1">
              <a:off x="7337830" y="4774349"/>
              <a:ext cx="20218" cy="20218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Rectangle 51"/>
            <p:cNvSpPr/>
            <p:nvPr/>
          </p:nvSpPr>
          <p:spPr>
            <a:xfrm flipV="1">
              <a:off x="7219268" y="4954429"/>
              <a:ext cx="109010" cy="22755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Rectangle 52"/>
            <p:cNvSpPr/>
            <p:nvPr/>
          </p:nvSpPr>
          <p:spPr>
            <a:xfrm flipV="1">
              <a:off x="7219268" y="4863410"/>
              <a:ext cx="109010" cy="22755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Rectangle 53"/>
            <p:cNvSpPr/>
            <p:nvPr/>
          </p:nvSpPr>
          <p:spPr>
            <a:xfrm flipV="1">
              <a:off x="6735264" y="4897542"/>
              <a:ext cx="283426" cy="45509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Rectangle 54"/>
            <p:cNvSpPr/>
            <p:nvPr/>
          </p:nvSpPr>
          <p:spPr>
            <a:xfrm flipV="1">
              <a:off x="6680759" y="4954429"/>
              <a:ext cx="78487" cy="22755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Rectangle 55"/>
            <p:cNvSpPr/>
            <p:nvPr/>
          </p:nvSpPr>
          <p:spPr>
            <a:xfrm flipV="1">
              <a:off x="6680759" y="4863410"/>
              <a:ext cx="78487" cy="22755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Rectangle 56"/>
            <p:cNvSpPr/>
            <p:nvPr/>
          </p:nvSpPr>
          <p:spPr>
            <a:xfrm flipV="1">
              <a:off x="6680759" y="4863410"/>
              <a:ext cx="100289" cy="113773"/>
            </a:xfrm>
            <a:prstGeom prst="rect">
              <a:avLst/>
            </a:prstGeom>
            <a:solidFill>
              <a:srgbClr val="C00000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Rectangle 57"/>
            <p:cNvSpPr/>
            <p:nvPr/>
          </p:nvSpPr>
          <p:spPr>
            <a:xfrm flipV="1">
              <a:off x="6979446" y="4863410"/>
              <a:ext cx="235461" cy="113773"/>
            </a:xfrm>
            <a:prstGeom prst="rect">
              <a:avLst/>
            </a:prstGeom>
            <a:solidFill>
              <a:srgbClr val="C00000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Rectangle 58"/>
            <p:cNvSpPr/>
            <p:nvPr/>
          </p:nvSpPr>
          <p:spPr>
            <a:xfrm flipV="1">
              <a:off x="7219268" y="4863410"/>
              <a:ext cx="98109" cy="113773"/>
            </a:xfrm>
            <a:prstGeom prst="rect">
              <a:avLst/>
            </a:prstGeom>
            <a:solidFill>
              <a:srgbClr val="C00000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Rectangle 59"/>
            <p:cNvSpPr/>
            <p:nvPr/>
          </p:nvSpPr>
          <p:spPr>
            <a:xfrm flipV="1">
              <a:off x="6805030" y="4879338"/>
              <a:ext cx="78487" cy="81917"/>
            </a:xfrm>
            <a:prstGeom prst="rect">
              <a:avLst/>
            </a:prstGeom>
            <a:solidFill>
              <a:srgbClr val="C00000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Rectangle 60"/>
            <p:cNvSpPr/>
            <p:nvPr/>
          </p:nvSpPr>
          <p:spPr>
            <a:xfrm flipV="1">
              <a:off x="6833373" y="4879338"/>
              <a:ext cx="20930" cy="81917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Rectangle 61"/>
            <p:cNvSpPr/>
            <p:nvPr/>
          </p:nvSpPr>
          <p:spPr>
            <a:xfrm flipV="1">
              <a:off x="7208368" y="4863410"/>
              <a:ext cx="13081" cy="113773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3" name="Group 62"/>
          <p:cNvGrpSpPr/>
          <p:nvPr/>
        </p:nvGrpSpPr>
        <p:grpSpPr>
          <a:xfrm>
            <a:off x="7156263" y="4834988"/>
            <a:ext cx="677289" cy="370656"/>
            <a:chOff x="6680759" y="4740653"/>
            <a:chExt cx="677289" cy="370656"/>
          </a:xfrm>
        </p:grpSpPr>
        <p:cxnSp>
          <p:nvCxnSpPr>
            <p:cNvPr id="64" name="Straight Connector 63"/>
            <p:cNvCxnSpPr/>
            <p:nvPr/>
          </p:nvCxnSpPr>
          <p:spPr>
            <a:xfrm flipV="1">
              <a:off x="7337830" y="4740653"/>
              <a:ext cx="0" cy="3706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 flipV="1">
              <a:off x="7337830" y="5077613"/>
              <a:ext cx="20218" cy="20218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 flipV="1">
              <a:off x="7337830" y="5010221"/>
              <a:ext cx="20218" cy="20218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 flipV="1">
              <a:off x="7337830" y="5043917"/>
              <a:ext cx="20218" cy="20218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 flipV="1">
              <a:off x="7337830" y="4976525"/>
              <a:ext cx="20218" cy="20218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 flipV="1">
              <a:off x="7337830" y="4942829"/>
              <a:ext cx="20218" cy="20218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 flipV="1">
              <a:off x="7337830" y="4875437"/>
              <a:ext cx="20218" cy="20218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 flipV="1">
              <a:off x="7337830" y="4909133"/>
              <a:ext cx="20218" cy="20218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 flipV="1">
              <a:off x="7337830" y="4841741"/>
              <a:ext cx="20218" cy="20218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 flipV="1">
              <a:off x="7337830" y="4808045"/>
              <a:ext cx="20218" cy="20218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 flipV="1">
              <a:off x="7337830" y="4740653"/>
              <a:ext cx="20218" cy="20218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/>
          </p:nvCxnSpPr>
          <p:spPr>
            <a:xfrm flipV="1">
              <a:off x="7337830" y="4774349"/>
              <a:ext cx="20218" cy="20218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6" name="Rectangle 75"/>
            <p:cNvSpPr/>
            <p:nvPr/>
          </p:nvSpPr>
          <p:spPr>
            <a:xfrm flipV="1">
              <a:off x="7219268" y="4954429"/>
              <a:ext cx="109010" cy="22755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Rectangle 76"/>
            <p:cNvSpPr/>
            <p:nvPr/>
          </p:nvSpPr>
          <p:spPr>
            <a:xfrm flipV="1">
              <a:off x="7219268" y="4863410"/>
              <a:ext cx="109010" cy="22755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Rectangle 77"/>
            <p:cNvSpPr/>
            <p:nvPr/>
          </p:nvSpPr>
          <p:spPr>
            <a:xfrm flipV="1">
              <a:off x="6735264" y="4897542"/>
              <a:ext cx="283426" cy="45509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Rectangle 78"/>
            <p:cNvSpPr/>
            <p:nvPr/>
          </p:nvSpPr>
          <p:spPr>
            <a:xfrm flipV="1">
              <a:off x="6680759" y="4954429"/>
              <a:ext cx="78487" cy="22755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Rectangle 79"/>
            <p:cNvSpPr/>
            <p:nvPr/>
          </p:nvSpPr>
          <p:spPr>
            <a:xfrm flipV="1">
              <a:off x="6680759" y="4863410"/>
              <a:ext cx="78487" cy="22755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Rectangle 80"/>
            <p:cNvSpPr/>
            <p:nvPr/>
          </p:nvSpPr>
          <p:spPr>
            <a:xfrm flipV="1">
              <a:off x="6680759" y="4863410"/>
              <a:ext cx="100289" cy="113773"/>
            </a:xfrm>
            <a:prstGeom prst="rect">
              <a:avLst/>
            </a:prstGeom>
            <a:solidFill>
              <a:srgbClr val="C00000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Rectangle 81"/>
            <p:cNvSpPr/>
            <p:nvPr/>
          </p:nvSpPr>
          <p:spPr>
            <a:xfrm flipV="1">
              <a:off x="6979446" y="4863410"/>
              <a:ext cx="235461" cy="113773"/>
            </a:xfrm>
            <a:prstGeom prst="rect">
              <a:avLst/>
            </a:prstGeom>
            <a:solidFill>
              <a:srgbClr val="C00000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Rectangle 82"/>
            <p:cNvSpPr/>
            <p:nvPr/>
          </p:nvSpPr>
          <p:spPr>
            <a:xfrm flipV="1">
              <a:off x="7219268" y="4863410"/>
              <a:ext cx="98109" cy="113773"/>
            </a:xfrm>
            <a:prstGeom prst="rect">
              <a:avLst/>
            </a:prstGeom>
            <a:solidFill>
              <a:srgbClr val="C00000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Rectangle 83"/>
            <p:cNvSpPr/>
            <p:nvPr/>
          </p:nvSpPr>
          <p:spPr>
            <a:xfrm flipV="1">
              <a:off x="6805030" y="4879338"/>
              <a:ext cx="78487" cy="81917"/>
            </a:xfrm>
            <a:prstGeom prst="rect">
              <a:avLst/>
            </a:prstGeom>
            <a:solidFill>
              <a:srgbClr val="C00000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Rectangle 84"/>
            <p:cNvSpPr/>
            <p:nvPr/>
          </p:nvSpPr>
          <p:spPr>
            <a:xfrm flipV="1">
              <a:off x="6833373" y="4879338"/>
              <a:ext cx="20930" cy="81917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Rectangle 85"/>
            <p:cNvSpPr/>
            <p:nvPr/>
          </p:nvSpPr>
          <p:spPr>
            <a:xfrm flipV="1">
              <a:off x="7208368" y="4863410"/>
              <a:ext cx="13081" cy="113773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7" name="Group 86"/>
          <p:cNvGrpSpPr/>
          <p:nvPr/>
        </p:nvGrpSpPr>
        <p:grpSpPr>
          <a:xfrm>
            <a:off x="7156263" y="4286448"/>
            <a:ext cx="677289" cy="370656"/>
            <a:chOff x="6680759" y="4740653"/>
            <a:chExt cx="677289" cy="370656"/>
          </a:xfrm>
        </p:grpSpPr>
        <p:cxnSp>
          <p:nvCxnSpPr>
            <p:cNvPr id="88" name="Straight Connector 87"/>
            <p:cNvCxnSpPr/>
            <p:nvPr/>
          </p:nvCxnSpPr>
          <p:spPr>
            <a:xfrm flipV="1">
              <a:off x="7337830" y="4740653"/>
              <a:ext cx="0" cy="3706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/>
            <p:cNvCxnSpPr/>
            <p:nvPr/>
          </p:nvCxnSpPr>
          <p:spPr>
            <a:xfrm flipV="1">
              <a:off x="7337830" y="5077613"/>
              <a:ext cx="20218" cy="20218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/>
            <p:cNvCxnSpPr/>
            <p:nvPr/>
          </p:nvCxnSpPr>
          <p:spPr>
            <a:xfrm flipV="1">
              <a:off x="7337830" y="5010221"/>
              <a:ext cx="20218" cy="20218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/>
            <p:cNvCxnSpPr/>
            <p:nvPr/>
          </p:nvCxnSpPr>
          <p:spPr>
            <a:xfrm flipV="1">
              <a:off x="7337830" y="5043917"/>
              <a:ext cx="20218" cy="20218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/>
            <p:cNvCxnSpPr/>
            <p:nvPr/>
          </p:nvCxnSpPr>
          <p:spPr>
            <a:xfrm flipV="1">
              <a:off x="7337830" y="4976525"/>
              <a:ext cx="20218" cy="20218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/>
            <p:cNvCxnSpPr/>
            <p:nvPr/>
          </p:nvCxnSpPr>
          <p:spPr>
            <a:xfrm flipV="1">
              <a:off x="7337830" y="4942829"/>
              <a:ext cx="20218" cy="20218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/>
            <p:cNvCxnSpPr/>
            <p:nvPr/>
          </p:nvCxnSpPr>
          <p:spPr>
            <a:xfrm flipV="1">
              <a:off x="7337830" y="4875437"/>
              <a:ext cx="20218" cy="20218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/>
            <p:cNvCxnSpPr/>
            <p:nvPr/>
          </p:nvCxnSpPr>
          <p:spPr>
            <a:xfrm flipV="1">
              <a:off x="7337830" y="4909133"/>
              <a:ext cx="20218" cy="20218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/>
            <p:cNvCxnSpPr/>
            <p:nvPr/>
          </p:nvCxnSpPr>
          <p:spPr>
            <a:xfrm flipV="1">
              <a:off x="7337830" y="4841741"/>
              <a:ext cx="20218" cy="20218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/>
            <p:cNvCxnSpPr/>
            <p:nvPr/>
          </p:nvCxnSpPr>
          <p:spPr>
            <a:xfrm flipV="1">
              <a:off x="7337830" y="4808045"/>
              <a:ext cx="20218" cy="20218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/>
            <p:cNvCxnSpPr/>
            <p:nvPr/>
          </p:nvCxnSpPr>
          <p:spPr>
            <a:xfrm flipV="1">
              <a:off x="7337830" y="4740653"/>
              <a:ext cx="20218" cy="20218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/>
            <p:cNvCxnSpPr/>
            <p:nvPr/>
          </p:nvCxnSpPr>
          <p:spPr>
            <a:xfrm flipV="1">
              <a:off x="7337830" y="4774349"/>
              <a:ext cx="20218" cy="20218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0" name="Rectangle 99"/>
            <p:cNvSpPr/>
            <p:nvPr/>
          </p:nvSpPr>
          <p:spPr>
            <a:xfrm flipV="1">
              <a:off x="7219268" y="4954429"/>
              <a:ext cx="109010" cy="22755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Rectangle 100"/>
            <p:cNvSpPr/>
            <p:nvPr/>
          </p:nvSpPr>
          <p:spPr>
            <a:xfrm flipV="1">
              <a:off x="7219268" y="4863410"/>
              <a:ext cx="109010" cy="22755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Rectangle 101"/>
            <p:cNvSpPr/>
            <p:nvPr/>
          </p:nvSpPr>
          <p:spPr>
            <a:xfrm flipV="1">
              <a:off x="6735264" y="4897542"/>
              <a:ext cx="283426" cy="45509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Rectangle 102"/>
            <p:cNvSpPr/>
            <p:nvPr/>
          </p:nvSpPr>
          <p:spPr>
            <a:xfrm flipV="1">
              <a:off x="6680759" y="4954429"/>
              <a:ext cx="78487" cy="22755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" name="Rectangle 103"/>
            <p:cNvSpPr/>
            <p:nvPr/>
          </p:nvSpPr>
          <p:spPr>
            <a:xfrm flipV="1">
              <a:off x="6680759" y="4863410"/>
              <a:ext cx="78487" cy="22755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Rectangle 104"/>
            <p:cNvSpPr/>
            <p:nvPr/>
          </p:nvSpPr>
          <p:spPr>
            <a:xfrm flipV="1">
              <a:off x="6680759" y="4863410"/>
              <a:ext cx="100289" cy="113773"/>
            </a:xfrm>
            <a:prstGeom prst="rect">
              <a:avLst/>
            </a:prstGeom>
            <a:solidFill>
              <a:srgbClr val="C00000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Rectangle 105"/>
            <p:cNvSpPr/>
            <p:nvPr/>
          </p:nvSpPr>
          <p:spPr>
            <a:xfrm flipV="1">
              <a:off x="6979446" y="4863410"/>
              <a:ext cx="235461" cy="113773"/>
            </a:xfrm>
            <a:prstGeom prst="rect">
              <a:avLst/>
            </a:prstGeom>
            <a:solidFill>
              <a:srgbClr val="C00000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" name="Rectangle 106"/>
            <p:cNvSpPr/>
            <p:nvPr/>
          </p:nvSpPr>
          <p:spPr>
            <a:xfrm flipV="1">
              <a:off x="7219268" y="4863410"/>
              <a:ext cx="98109" cy="113773"/>
            </a:xfrm>
            <a:prstGeom prst="rect">
              <a:avLst/>
            </a:prstGeom>
            <a:solidFill>
              <a:srgbClr val="C00000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Rectangle 107"/>
            <p:cNvSpPr/>
            <p:nvPr/>
          </p:nvSpPr>
          <p:spPr>
            <a:xfrm flipV="1">
              <a:off x="6805030" y="4879338"/>
              <a:ext cx="78487" cy="81917"/>
            </a:xfrm>
            <a:prstGeom prst="rect">
              <a:avLst/>
            </a:prstGeom>
            <a:solidFill>
              <a:srgbClr val="C00000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" name="Rectangle 108"/>
            <p:cNvSpPr/>
            <p:nvPr/>
          </p:nvSpPr>
          <p:spPr>
            <a:xfrm flipV="1">
              <a:off x="6833373" y="4879338"/>
              <a:ext cx="20930" cy="81917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" name="Rectangle 109"/>
            <p:cNvSpPr/>
            <p:nvPr/>
          </p:nvSpPr>
          <p:spPr>
            <a:xfrm flipV="1">
              <a:off x="7208368" y="4863410"/>
              <a:ext cx="13081" cy="113773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5" name="Group 114"/>
          <p:cNvGrpSpPr/>
          <p:nvPr/>
        </p:nvGrpSpPr>
        <p:grpSpPr>
          <a:xfrm>
            <a:off x="6833272" y="5566408"/>
            <a:ext cx="677289" cy="370656"/>
            <a:chOff x="6680759" y="4740653"/>
            <a:chExt cx="677289" cy="370656"/>
          </a:xfrm>
        </p:grpSpPr>
        <p:cxnSp>
          <p:nvCxnSpPr>
            <p:cNvPr id="116" name="Straight Connector 115"/>
            <p:cNvCxnSpPr/>
            <p:nvPr/>
          </p:nvCxnSpPr>
          <p:spPr>
            <a:xfrm flipV="1">
              <a:off x="7337830" y="4740653"/>
              <a:ext cx="0" cy="3706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Connector 116"/>
            <p:cNvCxnSpPr/>
            <p:nvPr/>
          </p:nvCxnSpPr>
          <p:spPr>
            <a:xfrm flipV="1">
              <a:off x="7337830" y="5077613"/>
              <a:ext cx="20218" cy="20218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/>
            <p:cNvCxnSpPr/>
            <p:nvPr/>
          </p:nvCxnSpPr>
          <p:spPr>
            <a:xfrm flipV="1">
              <a:off x="7337830" y="5010221"/>
              <a:ext cx="20218" cy="20218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Connector 118"/>
            <p:cNvCxnSpPr/>
            <p:nvPr/>
          </p:nvCxnSpPr>
          <p:spPr>
            <a:xfrm flipV="1">
              <a:off x="7337830" y="5043917"/>
              <a:ext cx="20218" cy="20218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/>
            <p:cNvCxnSpPr/>
            <p:nvPr/>
          </p:nvCxnSpPr>
          <p:spPr>
            <a:xfrm flipV="1">
              <a:off x="7337830" y="4976525"/>
              <a:ext cx="20218" cy="20218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/>
            <p:cNvCxnSpPr/>
            <p:nvPr/>
          </p:nvCxnSpPr>
          <p:spPr>
            <a:xfrm flipV="1">
              <a:off x="7337830" y="4942829"/>
              <a:ext cx="20218" cy="20218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Connector 121"/>
            <p:cNvCxnSpPr/>
            <p:nvPr/>
          </p:nvCxnSpPr>
          <p:spPr>
            <a:xfrm flipV="1">
              <a:off x="7337830" y="4875437"/>
              <a:ext cx="20218" cy="20218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/>
            <p:cNvCxnSpPr/>
            <p:nvPr/>
          </p:nvCxnSpPr>
          <p:spPr>
            <a:xfrm flipV="1">
              <a:off x="7337830" y="4909133"/>
              <a:ext cx="20218" cy="20218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Connector 123"/>
            <p:cNvCxnSpPr/>
            <p:nvPr/>
          </p:nvCxnSpPr>
          <p:spPr>
            <a:xfrm flipV="1">
              <a:off x="7337830" y="4841741"/>
              <a:ext cx="20218" cy="20218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Connector 124"/>
            <p:cNvCxnSpPr/>
            <p:nvPr/>
          </p:nvCxnSpPr>
          <p:spPr>
            <a:xfrm flipV="1">
              <a:off x="7337830" y="4808045"/>
              <a:ext cx="20218" cy="20218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Connector 125"/>
            <p:cNvCxnSpPr/>
            <p:nvPr/>
          </p:nvCxnSpPr>
          <p:spPr>
            <a:xfrm flipV="1">
              <a:off x="7337830" y="4740653"/>
              <a:ext cx="20218" cy="20218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Connector 126"/>
            <p:cNvCxnSpPr/>
            <p:nvPr/>
          </p:nvCxnSpPr>
          <p:spPr>
            <a:xfrm flipV="1">
              <a:off x="7337830" y="4774349"/>
              <a:ext cx="20218" cy="20218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8" name="Rectangle 127"/>
            <p:cNvSpPr/>
            <p:nvPr/>
          </p:nvSpPr>
          <p:spPr>
            <a:xfrm flipV="1">
              <a:off x="7219268" y="4954429"/>
              <a:ext cx="109010" cy="22755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Rectangle 128"/>
            <p:cNvSpPr/>
            <p:nvPr/>
          </p:nvSpPr>
          <p:spPr>
            <a:xfrm flipV="1">
              <a:off x="7219268" y="4863410"/>
              <a:ext cx="109010" cy="22755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" name="Rectangle 129"/>
            <p:cNvSpPr/>
            <p:nvPr/>
          </p:nvSpPr>
          <p:spPr>
            <a:xfrm flipV="1">
              <a:off x="6735264" y="4897542"/>
              <a:ext cx="283426" cy="45509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" name="Rectangle 130"/>
            <p:cNvSpPr/>
            <p:nvPr/>
          </p:nvSpPr>
          <p:spPr>
            <a:xfrm flipV="1">
              <a:off x="6680759" y="4954429"/>
              <a:ext cx="78487" cy="22755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2" name="Rectangle 131"/>
            <p:cNvSpPr/>
            <p:nvPr/>
          </p:nvSpPr>
          <p:spPr>
            <a:xfrm flipV="1">
              <a:off x="6680759" y="4863410"/>
              <a:ext cx="78487" cy="22755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" name="Rectangle 132"/>
            <p:cNvSpPr/>
            <p:nvPr/>
          </p:nvSpPr>
          <p:spPr>
            <a:xfrm flipV="1">
              <a:off x="6680759" y="4863410"/>
              <a:ext cx="100289" cy="113773"/>
            </a:xfrm>
            <a:prstGeom prst="rect">
              <a:avLst/>
            </a:prstGeom>
            <a:solidFill>
              <a:srgbClr val="C00000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4" name="Rectangle 133"/>
            <p:cNvSpPr/>
            <p:nvPr/>
          </p:nvSpPr>
          <p:spPr>
            <a:xfrm flipV="1">
              <a:off x="6979446" y="4863410"/>
              <a:ext cx="235461" cy="113773"/>
            </a:xfrm>
            <a:prstGeom prst="rect">
              <a:avLst/>
            </a:prstGeom>
            <a:solidFill>
              <a:srgbClr val="C00000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5" name="Rectangle 134"/>
            <p:cNvSpPr/>
            <p:nvPr/>
          </p:nvSpPr>
          <p:spPr>
            <a:xfrm flipV="1">
              <a:off x="7219268" y="4863410"/>
              <a:ext cx="98109" cy="113773"/>
            </a:xfrm>
            <a:prstGeom prst="rect">
              <a:avLst/>
            </a:prstGeom>
            <a:solidFill>
              <a:srgbClr val="C00000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6" name="Rectangle 135"/>
            <p:cNvSpPr/>
            <p:nvPr/>
          </p:nvSpPr>
          <p:spPr>
            <a:xfrm flipV="1">
              <a:off x="6805030" y="4879338"/>
              <a:ext cx="78487" cy="81917"/>
            </a:xfrm>
            <a:prstGeom prst="rect">
              <a:avLst/>
            </a:prstGeom>
            <a:solidFill>
              <a:srgbClr val="C00000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7" name="Rectangle 136"/>
            <p:cNvSpPr/>
            <p:nvPr/>
          </p:nvSpPr>
          <p:spPr>
            <a:xfrm flipV="1">
              <a:off x="6833373" y="4879338"/>
              <a:ext cx="20930" cy="81917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8" name="Rectangle 137"/>
            <p:cNvSpPr/>
            <p:nvPr/>
          </p:nvSpPr>
          <p:spPr>
            <a:xfrm flipV="1">
              <a:off x="7208368" y="4863410"/>
              <a:ext cx="13081" cy="113773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9" name="Group 138"/>
          <p:cNvGrpSpPr/>
          <p:nvPr/>
        </p:nvGrpSpPr>
        <p:grpSpPr>
          <a:xfrm>
            <a:off x="7156263" y="5383528"/>
            <a:ext cx="677289" cy="370656"/>
            <a:chOff x="6680759" y="4740653"/>
            <a:chExt cx="677289" cy="370656"/>
          </a:xfrm>
        </p:grpSpPr>
        <p:cxnSp>
          <p:nvCxnSpPr>
            <p:cNvPr id="140" name="Straight Connector 139"/>
            <p:cNvCxnSpPr/>
            <p:nvPr/>
          </p:nvCxnSpPr>
          <p:spPr>
            <a:xfrm flipV="1">
              <a:off x="7337830" y="4740653"/>
              <a:ext cx="0" cy="3706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Straight Connector 140"/>
            <p:cNvCxnSpPr/>
            <p:nvPr/>
          </p:nvCxnSpPr>
          <p:spPr>
            <a:xfrm flipV="1">
              <a:off x="7337830" y="5077613"/>
              <a:ext cx="20218" cy="20218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Straight Connector 141"/>
            <p:cNvCxnSpPr/>
            <p:nvPr/>
          </p:nvCxnSpPr>
          <p:spPr>
            <a:xfrm flipV="1">
              <a:off x="7337830" y="5010221"/>
              <a:ext cx="20218" cy="20218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Straight Connector 142"/>
            <p:cNvCxnSpPr/>
            <p:nvPr/>
          </p:nvCxnSpPr>
          <p:spPr>
            <a:xfrm flipV="1">
              <a:off x="7337830" y="5043917"/>
              <a:ext cx="20218" cy="20218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Straight Connector 143"/>
            <p:cNvCxnSpPr/>
            <p:nvPr/>
          </p:nvCxnSpPr>
          <p:spPr>
            <a:xfrm flipV="1">
              <a:off x="7337830" y="4976525"/>
              <a:ext cx="20218" cy="20218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/>
            <p:cNvCxnSpPr/>
            <p:nvPr/>
          </p:nvCxnSpPr>
          <p:spPr>
            <a:xfrm flipV="1">
              <a:off x="7337830" y="4942829"/>
              <a:ext cx="20218" cy="20218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Straight Connector 145"/>
            <p:cNvCxnSpPr/>
            <p:nvPr/>
          </p:nvCxnSpPr>
          <p:spPr>
            <a:xfrm flipV="1">
              <a:off x="7337830" y="4875437"/>
              <a:ext cx="20218" cy="20218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" name="Straight Connector 146"/>
            <p:cNvCxnSpPr/>
            <p:nvPr/>
          </p:nvCxnSpPr>
          <p:spPr>
            <a:xfrm flipV="1">
              <a:off x="7337830" y="4909133"/>
              <a:ext cx="20218" cy="20218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8" name="Straight Connector 147"/>
            <p:cNvCxnSpPr/>
            <p:nvPr/>
          </p:nvCxnSpPr>
          <p:spPr>
            <a:xfrm flipV="1">
              <a:off x="7337830" y="4841741"/>
              <a:ext cx="20218" cy="20218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9" name="Straight Connector 148"/>
            <p:cNvCxnSpPr/>
            <p:nvPr/>
          </p:nvCxnSpPr>
          <p:spPr>
            <a:xfrm flipV="1">
              <a:off x="7337830" y="4808045"/>
              <a:ext cx="20218" cy="20218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" name="Straight Connector 149"/>
            <p:cNvCxnSpPr/>
            <p:nvPr/>
          </p:nvCxnSpPr>
          <p:spPr>
            <a:xfrm flipV="1">
              <a:off x="7337830" y="4740653"/>
              <a:ext cx="20218" cy="20218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1" name="Straight Connector 150"/>
            <p:cNvCxnSpPr/>
            <p:nvPr/>
          </p:nvCxnSpPr>
          <p:spPr>
            <a:xfrm flipV="1">
              <a:off x="7337830" y="4774349"/>
              <a:ext cx="20218" cy="20218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2" name="Rectangle 151"/>
            <p:cNvSpPr/>
            <p:nvPr/>
          </p:nvSpPr>
          <p:spPr>
            <a:xfrm flipV="1">
              <a:off x="7219268" y="4954429"/>
              <a:ext cx="109010" cy="22755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3" name="Rectangle 152"/>
            <p:cNvSpPr/>
            <p:nvPr/>
          </p:nvSpPr>
          <p:spPr>
            <a:xfrm flipV="1">
              <a:off x="7219268" y="4863410"/>
              <a:ext cx="109010" cy="22755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" name="Rectangle 153"/>
            <p:cNvSpPr/>
            <p:nvPr/>
          </p:nvSpPr>
          <p:spPr>
            <a:xfrm flipV="1">
              <a:off x="6735264" y="4897542"/>
              <a:ext cx="283426" cy="45509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5" name="Rectangle 154"/>
            <p:cNvSpPr/>
            <p:nvPr/>
          </p:nvSpPr>
          <p:spPr>
            <a:xfrm flipV="1">
              <a:off x="6680759" y="4954429"/>
              <a:ext cx="78487" cy="22755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6" name="Rectangle 155"/>
            <p:cNvSpPr/>
            <p:nvPr/>
          </p:nvSpPr>
          <p:spPr>
            <a:xfrm flipV="1">
              <a:off x="6680759" y="4863410"/>
              <a:ext cx="78487" cy="22755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7" name="Rectangle 156"/>
            <p:cNvSpPr/>
            <p:nvPr/>
          </p:nvSpPr>
          <p:spPr>
            <a:xfrm flipV="1">
              <a:off x="6680759" y="4863410"/>
              <a:ext cx="100289" cy="113773"/>
            </a:xfrm>
            <a:prstGeom prst="rect">
              <a:avLst/>
            </a:prstGeom>
            <a:solidFill>
              <a:srgbClr val="C00000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8" name="Rectangle 157"/>
            <p:cNvSpPr/>
            <p:nvPr/>
          </p:nvSpPr>
          <p:spPr>
            <a:xfrm flipV="1">
              <a:off x="6979446" y="4863410"/>
              <a:ext cx="235461" cy="113773"/>
            </a:xfrm>
            <a:prstGeom prst="rect">
              <a:avLst/>
            </a:prstGeom>
            <a:solidFill>
              <a:srgbClr val="C00000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9" name="Rectangle 158"/>
            <p:cNvSpPr/>
            <p:nvPr/>
          </p:nvSpPr>
          <p:spPr>
            <a:xfrm flipV="1">
              <a:off x="7219268" y="4863410"/>
              <a:ext cx="98109" cy="113773"/>
            </a:xfrm>
            <a:prstGeom prst="rect">
              <a:avLst/>
            </a:prstGeom>
            <a:solidFill>
              <a:srgbClr val="C00000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0" name="Rectangle 159"/>
            <p:cNvSpPr/>
            <p:nvPr/>
          </p:nvSpPr>
          <p:spPr>
            <a:xfrm flipV="1">
              <a:off x="6805030" y="4879338"/>
              <a:ext cx="78487" cy="81917"/>
            </a:xfrm>
            <a:prstGeom prst="rect">
              <a:avLst/>
            </a:prstGeom>
            <a:solidFill>
              <a:srgbClr val="C00000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1" name="Rectangle 160"/>
            <p:cNvSpPr/>
            <p:nvPr/>
          </p:nvSpPr>
          <p:spPr>
            <a:xfrm flipV="1">
              <a:off x="6833373" y="4879338"/>
              <a:ext cx="20930" cy="81917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2" name="Rectangle 161"/>
            <p:cNvSpPr/>
            <p:nvPr/>
          </p:nvSpPr>
          <p:spPr>
            <a:xfrm flipV="1">
              <a:off x="7208368" y="4863410"/>
              <a:ext cx="13081" cy="113773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63" name="Straight Arrow Connector 162"/>
          <p:cNvCxnSpPr/>
          <p:nvPr/>
        </p:nvCxnSpPr>
        <p:spPr bwMode="auto">
          <a:xfrm>
            <a:off x="4233359" y="5112368"/>
            <a:ext cx="1097280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164" name="Straight Arrow Connector 163"/>
          <p:cNvCxnSpPr/>
          <p:nvPr/>
        </p:nvCxnSpPr>
        <p:spPr bwMode="auto">
          <a:xfrm flipH="1">
            <a:off x="4233359" y="5532120"/>
            <a:ext cx="1097280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sp>
        <p:nvSpPr>
          <p:cNvPr id="165" name="Rectangle 164"/>
          <p:cNvSpPr/>
          <p:nvPr/>
        </p:nvSpPr>
        <p:spPr>
          <a:xfrm>
            <a:off x="4122368" y="4812863"/>
            <a:ext cx="131926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 smtClean="0"/>
              <a:t>Forces</a:t>
            </a:r>
            <a:endParaRPr lang="en-US" sz="1400" dirty="0"/>
          </a:p>
        </p:txBody>
      </p:sp>
      <p:sp>
        <p:nvSpPr>
          <p:cNvPr id="166" name="Rectangle 165"/>
          <p:cNvSpPr/>
          <p:nvPr/>
        </p:nvSpPr>
        <p:spPr>
          <a:xfrm>
            <a:off x="3749040" y="5544383"/>
            <a:ext cx="206591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 smtClean="0"/>
              <a:t>Displacements</a:t>
            </a:r>
            <a:endParaRPr lang="en-US" sz="1400" dirty="0"/>
          </a:p>
        </p:txBody>
      </p:sp>
      <p:cxnSp>
        <p:nvCxnSpPr>
          <p:cNvPr id="167" name="Straight Connector 166"/>
          <p:cNvCxnSpPr/>
          <p:nvPr/>
        </p:nvCxnSpPr>
        <p:spPr bwMode="auto">
          <a:xfrm>
            <a:off x="475090" y="4160520"/>
            <a:ext cx="82296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68" name="Rectangle 167"/>
          <p:cNvSpPr/>
          <p:nvPr/>
        </p:nvSpPr>
        <p:spPr>
          <a:xfrm>
            <a:off x="457200" y="3791188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/>
              <a:t>Soil-structure interaction test</a:t>
            </a:r>
            <a:endParaRPr lang="en-US" dirty="0"/>
          </a:p>
        </p:txBody>
      </p:sp>
      <p:grpSp>
        <p:nvGrpSpPr>
          <p:cNvPr id="190" name="Group 189"/>
          <p:cNvGrpSpPr>
            <a:grpSpLocks noChangeAspect="1"/>
          </p:cNvGrpSpPr>
          <p:nvPr/>
        </p:nvGrpSpPr>
        <p:grpSpPr>
          <a:xfrm>
            <a:off x="1260989" y="4251960"/>
            <a:ext cx="2030050" cy="1750617"/>
            <a:chOff x="854454" y="4613500"/>
            <a:chExt cx="2377441" cy="2050191"/>
          </a:xfrm>
        </p:grpSpPr>
        <p:grpSp>
          <p:nvGrpSpPr>
            <p:cNvPr id="10" name="Group 9"/>
            <p:cNvGrpSpPr>
              <a:grpSpLocks noChangeAspect="1"/>
            </p:cNvGrpSpPr>
            <p:nvPr/>
          </p:nvGrpSpPr>
          <p:grpSpPr>
            <a:xfrm>
              <a:off x="854454" y="4833307"/>
              <a:ext cx="2377441" cy="1830384"/>
              <a:chOff x="960119" y="4475577"/>
              <a:chExt cx="2743201" cy="2111982"/>
            </a:xfrm>
          </p:grpSpPr>
          <p:sp>
            <p:nvSpPr>
              <p:cNvPr id="5" name="Snip Single Corner Rectangle 4"/>
              <p:cNvSpPr/>
              <p:nvPr/>
            </p:nvSpPr>
            <p:spPr bwMode="auto">
              <a:xfrm rot="16200000">
                <a:off x="1652919" y="4537158"/>
                <a:ext cx="2111982" cy="1988820"/>
              </a:xfrm>
              <a:prstGeom prst="snip1Rect">
                <a:avLst>
                  <a:gd name="adj" fmla="val 27682"/>
                </a:avLst>
              </a:prstGeom>
              <a:blipFill>
                <a:blip r:embed="rId5"/>
                <a:tile tx="0" ty="0" sx="100000" sy="100000" flip="none" algn="tl"/>
              </a:blip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Verdana" pitchFamily="34" charset="0"/>
                </a:endParaRPr>
              </a:p>
            </p:txBody>
          </p:sp>
          <p:sp>
            <p:nvSpPr>
              <p:cNvPr id="4" name="Rectangle 3"/>
              <p:cNvSpPr/>
              <p:nvPr/>
            </p:nvSpPr>
            <p:spPr bwMode="auto">
              <a:xfrm>
                <a:off x="1577339" y="4983480"/>
                <a:ext cx="182880" cy="1417320"/>
              </a:xfrm>
              <a:prstGeom prst="rect">
                <a:avLst/>
              </a:prstGeom>
              <a:blipFill>
                <a:blip r:embed="rId4"/>
                <a:tile tx="0" ty="0" sx="100000" sy="100000" flip="none" algn="tl"/>
              </a:blip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Verdana" pitchFamily="34" charset="0"/>
                </a:endParaRPr>
              </a:p>
            </p:txBody>
          </p:sp>
          <p:sp>
            <p:nvSpPr>
              <p:cNvPr id="7" name="Rectangle 6"/>
              <p:cNvSpPr/>
              <p:nvPr/>
            </p:nvSpPr>
            <p:spPr bwMode="auto">
              <a:xfrm rot="16200000">
                <a:off x="1577339" y="5783580"/>
                <a:ext cx="182880" cy="1417320"/>
              </a:xfrm>
              <a:prstGeom prst="rect">
                <a:avLst/>
              </a:prstGeom>
              <a:blipFill>
                <a:blip r:embed="rId4"/>
                <a:tile tx="0" ty="0" sx="100000" sy="100000" flip="none" algn="tl"/>
              </a:blip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Verdana" pitchFamily="34" charset="0"/>
                </a:endParaRPr>
              </a:p>
            </p:txBody>
          </p:sp>
          <p:sp>
            <p:nvSpPr>
              <p:cNvPr id="3" name="Freeform 2"/>
              <p:cNvSpPr/>
              <p:nvPr/>
            </p:nvSpPr>
            <p:spPr bwMode="auto">
              <a:xfrm>
                <a:off x="1760219" y="4975860"/>
                <a:ext cx="1333500" cy="1402080"/>
              </a:xfrm>
              <a:custGeom>
                <a:avLst/>
                <a:gdLst>
                  <a:gd name="connsiteX0" fmla="*/ 0 w 1333500"/>
                  <a:gd name="connsiteY0" fmla="*/ 0 h 1402080"/>
                  <a:gd name="connsiteX1" fmla="*/ 83820 w 1333500"/>
                  <a:gd name="connsiteY1" fmla="*/ 472440 h 1402080"/>
                  <a:gd name="connsiteX2" fmla="*/ 365760 w 1333500"/>
                  <a:gd name="connsiteY2" fmla="*/ 777240 h 1402080"/>
                  <a:gd name="connsiteX3" fmla="*/ 868680 w 1333500"/>
                  <a:gd name="connsiteY3" fmla="*/ 1173480 h 1402080"/>
                  <a:gd name="connsiteX4" fmla="*/ 1333500 w 1333500"/>
                  <a:gd name="connsiteY4" fmla="*/ 1402080 h 14020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33500" h="1402080">
                    <a:moveTo>
                      <a:pt x="0" y="0"/>
                    </a:moveTo>
                    <a:cubicBezTo>
                      <a:pt x="11430" y="171450"/>
                      <a:pt x="22860" y="342900"/>
                      <a:pt x="83820" y="472440"/>
                    </a:cubicBezTo>
                    <a:cubicBezTo>
                      <a:pt x="144780" y="601980"/>
                      <a:pt x="234950" y="660400"/>
                      <a:pt x="365760" y="777240"/>
                    </a:cubicBezTo>
                    <a:cubicBezTo>
                      <a:pt x="496570" y="894080"/>
                      <a:pt x="707390" y="1069340"/>
                      <a:pt x="868680" y="1173480"/>
                    </a:cubicBezTo>
                    <a:cubicBezTo>
                      <a:pt x="1029970" y="1277620"/>
                      <a:pt x="1181735" y="1339850"/>
                      <a:pt x="1333500" y="1402080"/>
                    </a:cubicBezTo>
                  </a:path>
                </a:pathLst>
              </a:custGeom>
              <a:noFill/>
              <a:ln w="19050" cap="flat" cmpd="sng" algn="ctr">
                <a:solidFill>
                  <a:srgbClr val="000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Verdana" pitchFamily="34" charset="0"/>
                </a:endParaRPr>
              </a:p>
            </p:txBody>
          </p:sp>
          <p:cxnSp>
            <p:nvCxnSpPr>
              <p:cNvPr id="170" name="Straight Arrow Connector 169"/>
              <p:cNvCxnSpPr/>
              <p:nvPr/>
            </p:nvCxnSpPr>
            <p:spPr bwMode="auto">
              <a:xfrm flipH="1">
                <a:off x="1752598" y="6269633"/>
                <a:ext cx="1097280" cy="0"/>
              </a:xfrm>
              <a:prstGeom prst="straightConnector1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0000FF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</p:cxnSp>
          <p:cxnSp>
            <p:nvCxnSpPr>
              <p:cNvPr id="171" name="Straight Arrow Connector 170"/>
              <p:cNvCxnSpPr/>
              <p:nvPr/>
            </p:nvCxnSpPr>
            <p:spPr bwMode="auto">
              <a:xfrm flipH="1">
                <a:off x="1752598" y="5861043"/>
                <a:ext cx="457200" cy="0"/>
              </a:xfrm>
              <a:prstGeom prst="straightConnector1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0000FF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</p:cxnSp>
          <p:cxnSp>
            <p:nvCxnSpPr>
              <p:cNvPr id="172" name="Straight Arrow Connector 171"/>
              <p:cNvCxnSpPr/>
              <p:nvPr/>
            </p:nvCxnSpPr>
            <p:spPr bwMode="auto">
              <a:xfrm flipH="1">
                <a:off x="1752598" y="5656748"/>
                <a:ext cx="274320" cy="0"/>
              </a:xfrm>
              <a:prstGeom prst="straightConnector1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0000FF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</p:cxnSp>
          <p:cxnSp>
            <p:nvCxnSpPr>
              <p:cNvPr id="173" name="Straight Arrow Connector 172"/>
              <p:cNvCxnSpPr/>
              <p:nvPr/>
            </p:nvCxnSpPr>
            <p:spPr bwMode="auto">
              <a:xfrm flipH="1">
                <a:off x="1752598" y="6065338"/>
                <a:ext cx="731520" cy="0"/>
              </a:xfrm>
              <a:prstGeom prst="straightConnector1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0000FF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</p:cxnSp>
          <p:cxnSp>
            <p:nvCxnSpPr>
              <p:cNvPr id="174" name="Straight Arrow Connector 173"/>
              <p:cNvCxnSpPr/>
              <p:nvPr/>
            </p:nvCxnSpPr>
            <p:spPr bwMode="auto">
              <a:xfrm flipH="1">
                <a:off x="1752598" y="5452453"/>
                <a:ext cx="91440" cy="0"/>
              </a:xfrm>
              <a:prstGeom prst="straightConnector1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0000FF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</p:cxnSp>
          <p:cxnSp>
            <p:nvCxnSpPr>
              <p:cNvPr id="175" name="Straight Arrow Connector 174"/>
              <p:cNvCxnSpPr/>
              <p:nvPr/>
            </p:nvCxnSpPr>
            <p:spPr bwMode="auto">
              <a:xfrm flipH="1">
                <a:off x="1752598" y="6393591"/>
                <a:ext cx="1371600" cy="0"/>
              </a:xfrm>
              <a:prstGeom prst="straightConnector1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0000FF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</p:cxnSp>
        </p:grpSp>
        <p:cxnSp>
          <p:nvCxnSpPr>
            <p:cNvPr id="176" name="Straight Arrow Connector 175"/>
            <p:cNvCxnSpPr/>
            <p:nvPr/>
          </p:nvCxnSpPr>
          <p:spPr bwMode="auto">
            <a:xfrm>
              <a:off x="1995926" y="4613500"/>
              <a:ext cx="0" cy="227427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</p:cxnSp>
        <p:cxnSp>
          <p:nvCxnSpPr>
            <p:cNvPr id="177" name="Straight Arrow Connector 176"/>
            <p:cNvCxnSpPr/>
            <p:nvPr/>
          </p:nvCxnSpPr>
          <p:spPr bwMode="auto">
            <a:xfrm>
              <a:off x="2242203" y="4613500"/>
              <a:ext cx="0" cy="227427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</p:cxnSp>
        <p:cxnSp>
          <p:nvCxnSpPr>
            <p:cNvPr id="178" name="Straight Arrow Connector 177"/>
            <p:cNvCxnSpPr/>
            <p:nvPr/>
          </p:nvCxnSpPr>
          <p:spPr bwMode="auto">
            <a:xfrm>
              <a:off x="3227313" y="4613500"/>
              <a:ext cx="0" cy="227427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</p:cxnSp>
        <p:cxnSp>
          <p:nvCxnSpPr>
            <p:cNvPr id="179" name="Straight Arrow Connector 178"/>
            <p:cNvCxnSpPr/>
            <p:nvPr/>
          </p:nvCxnSpPr>
          <p:spPr bwMode="auto">
            <a:xfrm>
              <a:off x="2488480" y="4613500"/>
              <a:ext cx="0" cy="227427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</p:cxnSp>
        <p:cxnSp>
          <p:nvCxnSpPr>
            <p:cNvPr id="180" name="Straight Arrow Connector 179"/>
            <p:cNvCxnSpPr/>
            <p:nvPr/>
          </p:nvCxnSpPr>
          <p:spPr bwMode="auto">
            <a:xfrm>
              <a:off x="2734757" y="4613500"/>
              <a:ext cx="0" cy="227427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</p:cxnSp>
        <p:cxnSp>
          <p:nvCxnSpPr>
            <p:cNvPr id="181" name="Straight Arrow Connector 180"/>
            <p:cNvCxnSpPr/>
            <p:nvPr/>
          </p:nvCxnSpPr>
          <p:spPr bwMode="auto">
            <a:xfrm>
              <a:off x="2981034" y="4613500"/>
              <a:ext cx="0" cy="227427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</p:cxnSp>
        <p:cxnSp>
          <p:nvCxnSpPr>
            <p:cNvPr id="182" name="Straight Arrow Connector 181"/>
            <p:cNvCxnSpPr/>
            <p:nvPr/>
          </p:nvCxnSpPr>
          <p:spPr bwMode="auto">
            <a:xfrm>
              <a:off x="1547874" y="5046063"/>
              <a:ext cx="0" cy="227427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</p:cxnSp>
        <p:cxnSp>
          <p:nvCxnSpPr>
            <p:cNvPr id="183" name="Straight Arrow Connector 182"/>
            <p:cNvCxnSpPr/>
            <p:nvPr/>
          </p:nvCxnSpPr>
          <p:spPr bwMode="auto">
            <a:xfrm>
              <a:off x="1701289" y="4902306"/>
              <a:ext cx="0" cy="227427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</p:cxnSp>
        <p:cxnSp>
          <p:nvCxnSpPr>
            <p:cNvPr id="184" name="Straight Arrow Connector 183"/>
            <p:cNvCxnSpPr/>
            <p:nvPr/>
          </p:nvCxnSpPr>
          <p:spPr bwMode="auto">
            <a:xfrm>
              <a:off x="1845637" y="4750046"/>
              <a:ext cx="0" cy="227427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</p:cxnSp>
      </p:grpSp>
      <p:sp>
        <p:nvSpPr>
          <p:cNvPr id="185" name="Rectangle 184"/>
          <p:cNvSpPr/>
          <p:nvPr/>
        </p:nvSpPr>
        <p:spPr>
          <a:xfrm>
            <a:off x="353062" y="3050903"/>
            <a:ext cx="2988241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400" dirty="0" smtClean="0"/>
              <a:t>East 26</a:t>
            </a:r>
            <a:r>
              <a:rPr lang="en-US" sz="1400" baseline="30000" dirty="0" smtClean="0"/>
              <a:t>th</a:t>
            </a:r>
            <a:r>
              <a:rPr lang="en-US" sz="1400" dirty="0" smtClean="0"/>
              <a:t> Street, Baltimore</a:t>
            </a:r>
          </a:p>
          <a:p>
            <a:r>
              <a:rPr lang="en-US" sz="1400" dirty="0" smtClean="0"/>
              <a:t>April 30</a:t>
            </a:r>
            <a:r>
              <a:rPr lang="en-US" sz="1400" baseline="30000" dirty="0" smtClean="0"/>
              <a:t>th</a:t>
            </a:r>
            <a:r>
              <a:rPr lang="en-US" sz="1400" dirty="0" smtClean="0"/>
              <a:t>, 2014 (Reuters)</a:t>
            </a:r>
            <a:endParaRPr lang="en-US" sz="1400" dirty="0"/>
          </a:p>
        </p:txBody>
      </p:sp>
      <p:sp>
        <p:nvSpPr>
          <p:cNvPr id="186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1634" y="6240498"/>
            <a:ext cx="2133600" cy="457200"/>
          </a:xfrm>
        </p:spPr>
        <p:txBody>
          <a:bodyPr/>
          <a:lstStyle/>
          <a:p>
            <a:pPr>
              <a:defRPr/>
            </a:pPr>
            <a:fld id="{F21C1FEC-7107-4BDC-B8C6-A3F35614F19E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sp>
        <p:nvSpPr>
          <p:cNvPr id="193" name="Rectangle 192"/>
          <p:cNvSpPr/>
          <p:nvPr/>
        </p:nvSpPr>
        <p:spPr>
          <a:xfrm>
            <a:off x="481505" y="6035040"/>
            <a:ext cx="367901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 smtClean="0"/>
              <a:t>FEM </a:t>
            </a:r>
            <a:r>
              <a:rPr lang="en-US" sz="1400" b="1" dirty="0"/>
              <a:t>M</a:t>
            </a:r>
            <a:r>
              <a:rPr lang="en-US" sz="1400" b="1" dirty="0" smtClean="0"/>
              <a:t>odel</a:t>
            </a:r>
          </a:p>
          <a:p>
            <a:pPr algn="ctr"/>
            <a:r>
              <a:rPr lang="en-US" sz="1400" dirty="0" smtClean="0"/>
              <a:t>Soil, ground motion, and liquefaction</a:t>
            </a:r>
          </a:p>
        </p:txBody>
      </p:sp>
      <p:sp>
        <p:nvSpPr>
          <p:cNvPr id="194" name="Rectangle 193"/>
          <p:cNvSpPr/>
          <p:nvPr/>
        </p:nvSpPr>
        <p:spPr>
          <a:xfrm>
            <a:off x="5486400" y="6253490"/>
            <a:ext cx="266116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 smtClean="0"/>
              <a:t>Specimen</a:t>
            </a:r>
          </a:p>
          <a:p>
            <a:pPr algn="ctr"/>
            <a:r>
              <a:rPr lang="en-US" sz="1400" dirty="0" smtClean="0"/>
              <a:t>Retaining wall</a:t>
            </a:r>
            <a:endParaRPr lang="en-US" sz="1400" dirty="0"/>
          </a:p>
        </p:txBody>
      </p:sp>
      <p:pic>
        <p:nvPicPr>
          <p:cNvPr id="52226" name="Picture 2" descr="http://nsf.gov/news/mmg/media/images/levee2_h1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6" t="1552" r="2706" b="2707"/>
          <a:stretch/>
        </p:blipFill>
        <p:spPr bwMode="auto">
          <a:xfrm>
            <a:off x="3840480" y="1325878"/>
            <a:ext cx="3874869" cy="2470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1" name="Rectangle 190"/>
          <p:cNvSpPr/>
          <p:nvPr/>
        </p:nvSpPr>
        <p:spPr>
          <a:xfrm>
            <a:off x="7635240" y="1971973"/>
            <a:ext cx="188986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/>
              <a:t>Multiple failure </a:t>
            </a:r>
            <a:br>
              <a:rPr lang="en-US" sz="1400" dirty="0" smtClean="0"/>
            </a:br>
            <a:r>
              <a:rPr lang="en-US" sz="1400" dirty="0" smtClean="0"/>
              <a:t>mechanisms of </a:t>
            </a:r>
            <a:br>
              <a:rPr lang="en-US" sz="1400" dirty="0" smtClean="0"/>
            </a:br>
            <a:r>
              <a:rPr lang="en-US" sz="1400" dirty="0" smtClean="0"/>
              <a:t>New </a:t>
            </a:r>
            <a:r>
              <a:rPr lang="en-US" sz="1400" dirty="0"/>
              <a:t>Orleans </a:t>
            </a:r>
            <a:r>
              <a:rPr lang="en-US" sz="1400" dirty="0" smtClean="0"/>
              <a:t/>
            </a:r>
            <a:br>
              <a:rPr lang="en-US" sz="1400" dirty="0" smtClean="0"/>
            </a:br>
            <a:r>
              <a:rPr lang="en-US" sz="1400" dirty="0" smtClean="0"/>
              <a:t>levees (NSF)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052291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12" grpId="0" animBg="1"/>
      <p:bldP spid="13" grpId="0" animBg="1"/>
      <p:bldP spid="8" grpId="0" animBg="1"/>
      <p:bldP spid="113" grpId="0" animBg="1"/>
      <p:bldP spid="114" grpId="0" animBg="1"/>
      <p:bldP spid="165" grpId="0"/>
      <p:bldP spid="166" grpId="0"/>
      <p:bldP spid="168" grpId="0"/>
      <p:bldP spid="193" grpId="0"/>
      <p:bldP spid="19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Hurricane Forces</a:t>
            </a:r>
            <a:endParaRPr lang="en-US" dirty="0"/>
          </a:p>
        </p:txBody>
      </p:sp>
      <p:pic>
        <p:nvPicPr>
          <p:cNvPr id="51202" name="Picture 2" descr="http://support.brethren.org/images/content/photos/3548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" y="1280160"/>
            <a:ext cx="3383280" cy="2249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3791847" y="1234440"/>
            <a:ext cx="4572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dirty="0" err="1" smtClean="0"/>
              <a:t>Prattsville</a:t>
            </a:r>
            <a:r>
              <a:rPr lang="en-US" sz="1400" dirty="0"/>
              <a:t>, </a:t>
            </a:r>
            <a:r>
              <a:rPr lang="en-US" sz="1400" dirty="0" smtClean="0"/>
              <a:t>NY</a:t>
            </a:r>
          </a:p>
          <a:p>
            <a:r>
              <a:rPr lang="en-US" sz="1400" dirty="0" smtClean="0"/>
              <a:t>2011 Hurricane Irene</a:t>
            </a:r>
          </a:p>
          <a:p>
            <a:r>
              <a:rPr lang="en-US" sz="1400" dirty="0" smtClean="0"/>
              <a:t>(FEMA)</a:t>
            </a:r>
            <a:endParaRPr lang="en-US" sz="1400" dirty="0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5897880" y="4526280"/>
            <a:ext cx="2133320" cy="1750626"/>
            <a:chOff x="6142280" y="4971415"/>
            <a:chExt cx="1843200" cy="1512550"/>
          </a:xfrm>
        </p:grpSpPr>
        <p:sp>
          <p:nvSpPr>
            <p:cNvPr id="173" name="Line 24"/>
            <p:cNvSpPr>
              <a:spLocks noChangeShapeType="1"/>
            </p:cNvSpPr>
            <p:nvPr/>
          </p:nvSpPr>
          <p:spPr bwMode="auto">
            <a:xfrm flipV="1">
              <a:off x="7772400" y="5786730"/>
              <a:ext cx="0" cy="548640"/>
            </a:xfrm>
            <a:prstGeom prst="line">
              <a:avLst/>
            </a:prstGeom>
            <a:noFill/>
            <a:ln w="25400">
              <a:solidFill>
                <a:schemeClr val="bg2">
                  <a:lumMod val="25000"/>
                </a:schemeClr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74" name="Line 24"/>
            <p:cNvSpPr>
              <a:spLocks noChangeShapeType="1"/>
            </p:cNvSpPr>
            <p:nvPr/>
          </p:nvSpPr>
          <p:spPr bwMode="auto">
            <a:xfrm flipV="1">
              <a:off x="7767583" y="5229157"/>
              <a:ext cx="0" cy="548640"/>
            </a:xfrm>
            <a:prstGeom prst="line">
              <a:avLst/>
            </a:prstGeom>
            <a:noFill/>
            <a:ln w="25400">
              <a:solidFill>
                <a:schemeClr val="bg2">
                  <a:lumMod val="25000"/>
                </a:schemeClr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68" name="Line 24"/>
            <p:cNvSpPr>
              <a:spLocks noChangeShapeType="1"/>
            </p:cNvSpPr>
            <p:nvPr/>
          </p:nvSpPr>
          <p:spPr bwMode="auto">
            <a:xfrm flipV="1">
              <a:off x="7086600" y="5653061"/>
              <a:ext cx="0" cy="548640"/>
            </a:xfrm>
            <a:prstGeom prst="line">
              <a:avLst/>
            </a:prstGeom>
            <a:noFill/>
            <a:ln w="25400">
              <a:solidFill>
                <a:schemeClr val="bg2">
                  <a:lumMod val="25000"/>
                </a:schemeClr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70" name="Line 24"/>
            <p:cNvSpPr>
              <a:spLocks noChangeShapeType="1"/>
            </p:cNvSpPr>
            <p:nvPr/>
          </p:nvSpPr>
          <p:spPr bwMode="auto">
            <a:xfrm flipV="1">
              <a:off x="7086600" y="5124642"/>
              <a:ext cx="0" cy="548640"/>
            </a:xfrm>
            <a:prstGeom prst="line">
              <a:avLst/>
            </a:prstGeom>
            <a:noFill/>
            <a:ln w="25400">
              <a:solidFill>
                <a:schemeClr val="bg2">
                  <a:lumMod val="25000"/>
                </a:schemeClr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Line 24"/>
            <p:cNvSpPr>
              <a:spLocks noChangeShapeType="1"/>
            </p:cNvSpPr>
            <p:nvPr/>
          </p:nvSpPr>
          <p:spPr bwMode="auto">
            <a:xfrm flipV="1">
              <a:off x="6778241" y="5903462"/>
              <a:ext cx="0" cy="548640"/>
            </a:xfrm>
            <a:prstGeom prst="line">
              <a:avLst/>
            </a:prstGeom>
            <a:noFill/>
            <a:ln w="25400">
              <a:solidFill>
                <a:schemeClr val="bg2">
                  <a:lumMod val="25000"/>
                </a:schemeClr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Line 24"/>
            <p:cNvSpPr>
              <a:spLocks noChangeShapeType="1"/>
            </p:cNvSpPr>
            <p:nvPr/>
          </p:nvSpPr>
          <p:spPr bwMode="auto">
            <a:xfrm flipV="1">
              <a:off x="7918196" y="5903461"/>
              <a:ext cx="0" cy="548640"/>
            </a:xfrm>
            <a:prstGeom prst="line">
              <a:avLst/>
            </a:prstGeom>
            <a:noFill/>
            <a:ln w="25400">
              <a:solidFill>
                <a:schemeClr val="bg2">
                  <a:lumMod val="25000"/>
                </a:schemeClr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Line 24"/>
            <p:cNvSpPr>
              <a:spLocks noChangeShapeType="1"/>
            </p:cNvSpPr>
            <p:nvPr/>
          </p:nvSpPr>
          <p:spPr bwMode="auto">
            <a:xfrm flipV="1">
              <a:off x="7617532" y="5661884"/>
              <a:ext cx="0" cy="548640"/>
            </a:xfrm>
            <a:prstGeom prst="line">
              <a:avLst/>
            </a:prstGeom>
            <a:noFill/>
            <a:ln w="25400">
              <a:solidFill>
                <a:schemeClr val="bg2">
                  <a:lumMod val="25000"/>
                </a:schemeClr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Line 24"/>
            <p:cNvSpPr>
              <a:spLocks noChangeShapeType="1"/>
            </p:cNvSpPr>
            <p:nvPr/>
          </p:nvSpPr>
          <p:spPr bwMode="auto">
            <a:xfrm flipV="1">
              <a:off x="6513040" y="5661882"/>
              <a:ext cx="0" cy="548640"/>
            </a:xfrm>
            <a:prstGeom prst="line">
              <a:avLst/>
            </a:prstGeom>
            <a:noFill/>
            <a:ln w="25400">
              <a:solidFill>
                <a:schemeClr val="bg2">
                  <a:lumMod val="25000"/>
                </a:schemeClr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Line 24"/>
            <p:cNvSpPr>
              <a:spLocks noChangeShapeType="1"/>
            </p:cNvSpPr>
            <p:nvPr/>
          </p:nvSpPr>
          <p:spPr bwMode="auto">
            <a:xfrm flipV="1">
              <a:off x="7914014" y="5348923"/>
              <a:ext cx="0" cy="548640"/>
            </a:xfrm>
            <a:prstGeom prst="line">
              <a:avLst/>
            </a:prstGeom>
            <a:noFill/>
            <a:ln w="25400">
              <a:solidFill>
                <a:schemeClr val="bg2">
                  <a:lumMod val="25000"/>
                </a:schemeClr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Line 24"/>
            <p:cNvSpPr>
              <a:spLocks noChangeShapeType="1"/>
            </p:cNvSpPr>
            <p:nvPr/>
          </p:nvSpPr>
          <p:spPr bwMode="auto">
            <a:xfrm flipV="1">
              <a:off x="7620102" y="5100594"/>
              <a:ext cx="0" cy="548640"/>
            </a:xfrm>
            <a:prstGeom prst="line">
              <a:avLst/>
            </a:prstGeom>
            <a:noFill/>
            <a:ln w="25400">
              <a:solidFill>
                <a:schemeClr val="bg2">
                  <a:lumMod val="25000"/>
                </a:schemeClr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Parallelogram 11"/>
            <p:cNvSpPr/>
            <p:nvPr/>
          </p:nvSpPr>
          <p:spPr bwMode="auto">
            <a:xfrm flipV="1">
              <a:off x="6477577" y="5645589"/>
              <a:ext cx="1440619" cy="257873"/>
            </a:xfrm>
            <a:prstGeom prst="parallelogram">
              <a:avLst>
                <a:gd name="adj" fmla="val 117648"/>
              </a:avLst>
            </a:prstGeom>
            <a:solidFill>
              <a:schemeClr val="accent5">
                <a:lumMod val="5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19" name="Parallelogram 18"/>
            <p:cNvSpPr/>
            <p:nvPr/>
          </p:nvSpPr>
          <p:spPr bwMode="auto">
            <a:xfrm flipV="1">
              <a:off x="6480147" y="5084300"/>
              <a:ext cx="1440619" cy="257873"/>
            </a:xfrm>
            <a:prstGeom prst="parallelogram">
              <a:avLst>
                <a:gd name="adj" fmla="val 117648"/>
              </a:avLst>
            </a:prstGeom>
            <a:solidFill>
              <a:schemeClr val="accent5">
                <a:lumMod val="5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22" name="Line 24"/>
            <p:cNvSpPr>
              <a:spLocks noChangeShapeType="1"/>
            </p:cNvSpPr>
            <p:nvPr/>
          </p:nvSpPr>
          <p:spPr bwMode="auto">
            <a:xfrm flipV="1">
              <a:off x="6515610" y="5102386"/>
              <a:ext cx="0" cy="548640"/>
            </a:xfrm>
            <a:prstGeom prst="line">
              <a:avLst/>
            </a:prstGeom>
            <a:noFill/>
            <a:ln w="25400">
              <a:solidFill>
                <a:schemeClr val="bg2">
                  <a:lumMod val="25000"/>
                </a:schemeClr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Line 24"/>
            <p:cNvSpPr>
              <a:spLocks noChangeShapeType="1"/>
            </p:cNvSpPr>
            <p:nvPr/>
          </p:nvSpPr>
          <p:spPr bwMode="auto">
            <a:xfrm flipV="1">
              <a:off x="6780811" y="5342173"/>
              <a:ext cx="0" cy="548640"/>
            </a:xfrm>
            <a:prstGeom prst="line">
              <a:avLst/>
            </a:prstGeom>
            <a:noFill/>
            <a:ln w="25400">
              <a:solidFill>
                <a:schemeClr val="bg2">
                  <a:lumMod val="25000"/>
                </a:schemeClr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67" name="Line 24"/>
            <p:cNvSpPr>
              <a:spLocks noChangeShapeType="1"/>
            </p:cNvSpPr>
            <p:nvPr/>
          </p:nvSpPr>
          <p:spPr bwMode="auto">
            <a:xfrm flipV="1">
              <a:off x="7339815" y="5891433"/>
              <a:ext cx="0" cy="548640"/>
            </a:xfrm>
            <a:prstGeom prst="line">
              <a:avLst/>
            </a:prstGeom>
            <a:noFill/>
            <a:ln w="25400">
              <a:solidFill>
                <a:schemeClr val="bg2">
                  <a:lumMod val="25000"/>
                </a:schemeClr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69" name="Line 24"/>
            <p:cNvSpPr>
              <a:spLocks noChangeShapeType="1"/>
            </p:cNvSpPr>
            <p:nvPr/>
          </p:nvSpPr>
          <p:spPr bwMode="auto">
            <a:xfrm flipV="1">
              <a:off x="7339815" y="5347384"/>
              <a:ext cx="0" cy="548640"/>
            </a:xfrm>
            <a:prstGeom prst="line">
              <a:avLst/>
            </a:prstGeom>
            <a:noFill/>
            <a:ln w="25400">
              <a:solidFill>
                <a:schemeClr val="bg2">
                  <a:lumMod val="25000"/>
                </a:schemeClr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71" name="Line 24"/>
            <p:cNvSpPr>
              <a:spLocks noChangeShapeType="1"/>
            </p:cNvSpPr>
            <p:nvPr/>
          </p:nvSpPr>
          <p:spPr bwMode="auto">
            <a:xfrm flipV="1">
              <a:off x="6645275" y="5792513"/>
              <a:ext cx="0" cy="548640"/>
            </a:xfrm>
            <a:prstGeom prst="line">
              <a:avLst/>
            </a:prstGeom>
            <a:noFill/>
            <a:ln w="25400">
              <a:solidFill>
                <a:schemeClr val="bg2">
                  <a:lumMod val="25000"/>
                </a:schemeClr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72" name="Line 24"/>
            <p:cNvSpPr>
              <a:spLocks noChangeShapeType="1"/>
            </p:cNvSpPr>
            <p:nvPr/>
          </p:nvSpPr>
          <p:spPr bwMode="auto">
            <a:xfrm flipV="1">
              <a:off x="6640458" y="5227125"/>
              <a:ext cx="0" cy="548640"/>
            </a:xfrm>
            <a:prstGeom prst="line">
              <a:avLst/>
            </a:prstGeom>
            <a:noFill/>
            <a:ln w="25400">
              <a:solidFill>
                <a:schemeClr val="bg2">
                  <a:lumMod val="25000"/>
                </a:schemeClr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grpSp>
          <p:nvGrpSpPr>
            <p:cNvPr id="14" name="Group 13"/>
            <p:cNvGrpSpPr/>
            <p:nvPr/>
          </p:nvGrpSpPr>
          <p:grpSpPr>
            <a:xfrm rot="10800000">
              <a:off x="6149849" y="4971415"/>
              <a:ext cx="365760" cy="228600"/>
              <a:chOff x="6680759" y="4740653"/>
              <a:chExt cx="677289" cy="370656"/>
            </a:xfrm>
          </p:grpSpPr>
          <p:cxnSp>
            <p:nvCxnSpPr>
              <p:cNvPr id="23" name="Straight Connector 22"/>
              <p:cNvCxnSpPr/>
              <p:nvPr/>
            </p:nvCxnSpPr>
            <p:spPr>
              <a:xfrm flipV="1">
                <a:off x="7337830" y="4740653"/>
                <a:ext cx="0" cy="370656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/>
              <p:cNvCxnSpPr/>
              <p:nvPr/>
            </p:nvCxnSpPr>
            <p:spPr>
              <a:xfrm flipV="1">
                <a:off x="7337830" y="5077613"/>
                <a:ext cx="20218" cy="20218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/>
              <p:cNvCxnSpPr/>
              <p:nvPr/>
            </p:nvCxnSpPr>
            <p:spPr>
              <a:xfrm flipV="1">
                <a:off x="7337830" y="5010221"/>
                <a:ext cx="20218" cy="20218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/>
              <p:cNvCxnSpPr/>
              <p:nvPr/>
            </p:nvCxnSpPr>
            <p:spPr>
              <a:xfrm flipV="1">
                <a:off x="7337830" y="5043917"/>
                <a:ext cx="20218" cy="20218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/>
              <p:cNvCxnSpPr/>
              <p:nvPr/>
            </p:nvCxnSpPr>
            <p:spPr>
              <a:xfrm flipV="1">
                <a:off x="7337830" y="4976525"/>
                <a:ext cx="20218" cy="20218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/>
              <p:cNvCxnSpPr/>
              <p:nvPr/>
            </p:nvCxnSpPr>
            <p:spPr>
              <a:xfrm flipV="1">
                <a:off x="7337830" y="4942829"/>
                <a:ext cx="20218" cy="20218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/>
              <p:cNvCxnSpPr/>
              <p:nvPr/>
            </p:nvCxnSpPr>
            <p:spPr>
              <a:xfrm flipV="1">
                <a:off x="7337830" y="4875437"/>
                <a:ext cx="20218" cy="20218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/>
              <p:cNvCxnSpPr/>
              <p:nvPr/>
            </p:nvCxnSpPr>
            <p:spPr>
              <a:xfrm flipV="1">
                <a:off x="7337830" y="4909133"/>
                <a:ext cx="20218" cy="20218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/>
              <p:cNvCxnSpPr/>
              <p:nvPr/>
            </p:nvCxnSpPr>
            <p:spPr>
              <a:xfrm flipV="1">
                <a:off x="7337830" y="4841741"/>
                <a:ext cx="20218" cy="20218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/>
              <p:cNvCxnSpPr/>
              <p:nvPr/>
            </p:nvCxnSpPr>
            <p:spPr>
              <a:xfrm flipV="1">
                <a:off x="7337830" y="4808045"/>
                <a:ext cx="20218" cy="20218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/>
              <p:cNvCxnSpPr/>
              <p:nvPr/>
            </p:nvCxnSpPr>
            <p:spPr>
              <a:xfrm flipV="1">
                <a:off x="7337830" y="4740653"/>
                <a:ext cx="20218" cy="20218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/>
              <p:cNvCxnSpPr/>
              <p:nvPr/>
            </p:nvCxnSpPr>
            <p:spPr>
              <a:xfrm flipV="1">
                <a:off x="7337830" y="4774349"/>
                <a:ext cx="20218" cy="20218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5" name="Rectangle 34"/>
              <p:cNvSpPr/>
              <p:nvPr/>
            </p:nvSpPr>
            <p:spPr>
              <a:xfrm flipV="1">
                <a:off x="7219268" y="4954429"/>
                <a:ext cx="109010" cy="22755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Rectangle 35"/>
              <p:cNvSpPr/>
              <p:nvPr/>
            </p:nvSpPr>
            <p:spPr>
              <a:xfrm flipV="1">
                <a:off x="7219268" y="4863410"/>
                <a:ext cx="109010" cy="22755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Rectangle 36"/>
              <p:cNvSpPr/>
              <p:nvPr/>
            </p:nvSpPr>
            <p:spPr>
              <a:xfrm flipV="1">
                <a:off x="6735264" y="4897542"/>
                <a:ext cx="283426" cy="45509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Rectangle 37"/>
              <p:cNvSpPr/>
              <p:nvPr/>
            </p:nvSpPr>
            <p:spPr>
              <a:xfrm flipV="1">
                <a:off x="6680759" y="4954429"/>
                <a:ext cx="78487" cy="22755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Rectangle 38"/>
              <p:cNvSpPr/>
              <p:nvPr/>
            </p:nvSpPr>
            <p:spPr>
              <a:xfrm flipV="1">
                <a:off x="6680759" y="4863410"/>
                <a:ext cx="78487" cy="22755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Rectangle 39"/>
              <p:cNvSpPr/>
              <p:nvPr/>
            </p:nvSpPr>
            <p:spPr>
              <a:xfrm flipV="1">
                <a:off x="6680759" y="4863410"/>
                <a:ext cx="100289" cy="113773"/>
              </a:xfrm>
              <a:prstGeom prst="rect">
                <a:avLst/>
              </a:prstGeom>
              <a:solidFill>
                <a:srgbClr val="C00000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Rectangle 40"/>
              <p:cNvSpPr/>
              <p:nvPr/>
            </p:nvSpPr>
            <p:spPr>
              <a:xfrm flipV="1">
                <a:off x="6979446" y="4863410"/>
                <a:ext cx="235461" cy="113773"/>
              </a:xfrm>
              <a:prstGeom prst="rect">
                <a:avLst/>
              </a:prstGeom>
              <a:solidFill>
                <a:srgbClr val="C00000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Rectangle 41"/>
              <p:cNvSpPr/>
              <p:nvPr/>
            </p:nvSpPr>
            <p:spPr>
              <a:xfrm flipV="1">
                <a:off x="7219268" y="4863410"/>
                <a:ext cx="98109" cy="113773"/>
              </a:xfrm>
              <a:prstGeom prst="rect">
                <a:avLst/>
              </a:prstGeom>
              <a:solidFill>
                <a:srgbClr val="C00000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Rectangle 42"/>
              <p:cNvSpPr/>
              <p:nvPr/>
            </p:nvSpPr>
            <p:spPr>
              <a:xfrm flipV="1">
                <a:off x="6805030" y="4879338"/>
                <a:ext cx="78487" cy="81917"/>
              </a:xfrm>
              <a:prstGeom prst="rect">
                <a:avLst/>
              </a:prstGeom>
              <a:solidFill>
                <a:srgbClr val="C00000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Rectangle 43"/>
              <p:cNvSpPr/>
              <p:nvPr/>
            </p:nvSpPr>
            <p:spPr>
              <a:xfrm flipV="1">
                <a:off x="6833373" y="4879338"/>
                <a:ext cx="20930" cy="81917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" name="Rectangle 44"/>
              <p:cNvSpPr/>
              <p:nvPr/>
            </p:nvSpPr>
            <p:spPr>
              <a:xfrm flipV="1">
                <a:off x="7208368" y="4863410"/>
                <a:ext cx="13081" cy="113773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7" name="Group 46"/>
            <p:cNvGrpSpPr/>
            <p:nvPr/>
          </p:nvGrpSpPr>
          <p:grpSpPr>
            <a:xfrm rot="10800000">
              <a:off x="6142280" y="5538126"/>
              <a:ext cx="365760" cy="228600"/>
              <a:chOff x="6680759" y="4740653"/>
              <a:chExt cx="677289" cy="370656"/>
            </a:xfrm>
          </p:grpSpPr>
          <p:cxnSp>
            <p:nvCxnSpPr>
              <p:cNvPr id="48" name="Straight Connector 47"/>
              <p:cNvCxnSpPr/>
              <p:nvPr/>
            </p:nvCxnSpPr>
            <p:spPr>
              <a:xfrm flipV="1">
                <a:off x="7337830" y="4740653"/>
                <a:ext cx="0" cy="370656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/>
              <p:cNvCxnSpPr/>
              <p:nvPr/>
            </p:nvCxnSpPr>
            <p:spPr>
              <a:xfrm flipV="1">
                <a:off x="7337830" y="5077613"/>
                <a:ext cx="20218" cy="20218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/>
              <p:cNvCxnSpPr/>
              <p:nvPr/>
            </p:nvCxnSpPr>
            <p:spPr>
              <a:xfrm flipV="1">
                <a:off x="7337830" y="5010221"/>
                <a:ext cx="20218" cy="20218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/>
              <p:cNvCxnSpPr/>
              <p:nvPr/>
            </p:nvCxnSpPr>
            <p:spPr>
              <a:xfrm flipV="1">
                <a:off x="7337830" y="5043917"/>
                <a:ext cx="20218" cy="20218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/>
              <p:cNvCxnSpPr/>
              <p:nvPr/>
            </p:nvCxnSpPr>
            <p:spPr>
              <a:xfrm flipV="1">
                <a:off x="7337830" y="4976525"/>
                <a:ext cx="20218" cy="20218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52"/>
              <p:cNvCxnSpPr/>
              <p:nvPr/>
            </p:nvCxnSpPr>
            <p:spPr>
              <a:xfrm flipV="1">
                <a:off x="7337830" y="4942829"/>
                <a:ext cx="20218" cy="20218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/>
              <p:cNvCxnSpPr/>
              <p:nvPr/>
            </p:nvCxnSpPr>
            <p:spPr>
              <a:xfrm flipV="1">
                <a:off x="7337830" y="4875437"/>
                <a:ext cx="20218" cy="20218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/>
              <p:cNvCxnSpPr/>
              <p:nvPr/>
            </p:nvCxnSpPr>
            <p:spPr>
              <a:xfrm flipV="1">
                <a:off x="7337830" y="4909133"/>
                <a:ext cx="20218" cy="20218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5"/>
              <p:cNvCxnSpPr/>
              <p:nvPr/>
            </p:nvCxnSpPr>
            <p:spPr>
              <a:xfrm flipV="1">
                <a:off x="7337830" y="4841741"/>
                <a:ext cx="20218" cy="20218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/>
              <p:cNvCxnSpPr/>
              <p:nvPr/>
            </p:nvCxnSpPr>
            <p:spPr>
              <a:xfrm flipV="1">
                <a:off x="7337830" y="4808045"/>
                <a:ext cx="20218" cy="20218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Connector 57"/>
              <p:cNvCxnSpPr/>
              <p:nvPr/>
            </p:nvCxnSpPr>
            <p:spPr>
              <a:xfrm flipV="1">
                <a:off x="7337830" y="4740653"/>
                <a:ext cx="20218" cy="20218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/>
              <p:cNvCxnSpPr/>
              <p:nvPr/>
            </p:nvCxnSpPr>
            <p:spPr>
              <a:xfrm flipV="1">
                <a:off x="7337830" y="4774349"/>
                <a:ext cx="20218" cy="20218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0" name="Rectangle 59"/>
              <p:cNvSpPr/>
              <p:nvPr/>
            </p:nvSpPr>
            <p:spPr>
              <a:xfrm flipV="1">
                <a:off x="7219268" y="4954429"/>
                <a:ext cx="109010" cy="22755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" name="Rectangle 60"/>
              <p:cNvSpPr/>
              <p:nvPr/>
            </p:nvSpPr>
            <p:spPr>
              <a:xfrm flipV="1">
                <a:off x="7219268" y="4863410"/>
                <a:ext cx="109010" cy="22755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" name="Rectangle 61"/>
              <p:cNvSpPr/>
              <p:nvPr/>
            </p:nvSpPr>
            <p:spPr>
              <a:xfrm flipV="1">
                <a:off x="6735264" y="4897542"/>
                <a:ext cx="283426" cy="45509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" name="Rectangle 62"/>
              <p:cNvSpPr/>
              <p:nvPr/>
            </p:nvSpPr>
            <p:spPr>
              <a:xfrm flipV="1">
                <a:off x="6680759" y="4954429"/>
                <a:ext cx="78487" cy="22755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" name="Rectangle 63"/>
              <p:cNvSpPr/>
              <p:nvPr/>
            </p:nvSpPr>
            <p:spPr>
              <a:xfrm flipV="1">
                <a:off x="6680759" y="4863410"/>
                <a:ext cx="78487" cy="22755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" name="Rectangle 64"/>
              <p:cNvSpPr/>
              <p:nvPr/>
            </p:nvSpPr>
            <p:spPr>
              <a:xfrm flipV="1">
                <a:off x="6680759" y="4863410"/>
                <a:ext cx="100289" cy="113773"/>
              </a:xfrm>
              <a:prstGeom prst="rect">
                <a:avLst/>
              </a:prstGeom>
              <a:solidFill>
                <a:srgbClr val="C00000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" name="Rectangle 65"/>
              <p:cNvSpPr/>
              <p:nvPr/>
            </p:nvSpPr>
            <p:spPr>
              <a:xfrm flipV="1">
                <a:off x="6979446" y="4863410"/>
                <a:ext cx="235461" cy="113773"/>
              </a:xfrm>
              <a:prstGeom prst="rect">
                <a:avLst/>
              </a:prstGeom>
              <a:solidFill>
                <a:srgbClr val="C00000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" name="Rectangle 66"/>
              <p:cNvSpPr/>
              <p:nvPr/>
            </p:nvSpPr>
            <p:spPr>
              <a:xfrm flipV="1">
                <a:off x="7219268" y="4863410"/>
                <a:ext cx="98109" cy="113773"/>
              </a:xfrm>
              <a:prstGeom prst="rect">
                <a:avLst/>
              </a:prstGeom>
              <a:solidFill>
                <a:srgbClr val="C00000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" name="Rectangle 67"/>
              <p:cNvSpPr/>
              <p:nvPr/>
            </p:nvSpPr>
            <p:spPr>
              <a:xfrm flipV="1">
                <a:off x="6805030" y="4879338"/>
                <a:ext cx="78487" cy="81917"/>
              </a:xfrm>
              <a:prstGeom prst="rect">
                <a:avLst/>
              </a:prstGeom>
              <a:solidFill>
                <a:srgbClr val="C00000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" name="Rectangle 68"/>
              <p:cNvSpPr/>
              <p:nvPr/>
            </p:nvSpPr>
            <p:spPr>
              <a:xfrm flipV="1">
                <a:off x="6833373" y="4879338"/>
                <a:ext cx="20930" cy="81917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" name="Rectangle 69"/>
              <p:cNvSpPr/>
              <p:nvPr/>
            </p:nvSpPr>
            <p:spPr>
              <a:xfrm flipV="1">
                <a:off x="7208368" y="4863410"/>
                <a:ext cx="13081" cy="113773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1209" name="Group 51208"/>
            <p:cNvGrpSpPr/>
            <p:nvPr/>
          </p:nvGrpSpPr>
          <p:grpSpPr>
            <a:xfrm>
              <a:off x="6418932" y="6210555"/>
              <a:ext cx="182880" cy="28391"/>
              <a:chOff x="6701333" y="6138986"/>
              <a:chExt cx="182880" cy="28391"/>
            </a:xfrm>
          </p:grpSpPr>
          <p:cxnSp>
            <p:nvCxnSpPr>
              <p:cNvPr id="187" name="Straight Connector 186"/>
              <p:cNvCxnSpPr/>
              <p:nvPr/>
            </p:nvCxnSpPr>
            <p:spPr>
              <a:xfrm rot="5400000" flipV="1">
                <a:off x="6792773" y="6047546"/>
                <a:ext cx="0" cy="182880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5" name="Straight Connector 194"/>
              <p:cNvCxnSpPr/>
              <p:nvPr/>
            </p:nvCxnSpPr>
            <p:spPr>
              <a:xfrm rot="5400000" flipV="1">
                <a:off x="6712209" y="6138835"/>
                <a:ext cx="28390" cy="28693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6" name="Straight Connector 195"/>
              <p:cNvCxnSpPr/>
              <p:nvPr/>
            </p:nvCxnSpPr>
            <p:spPr>
              <a:xfrm rot="5400000" flipV="1">
                <a:off x="6760030" y="6138835"/>
                <a:ext cx="28390" cy="28693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7" name="Straight Connector 196"/>
              <p:cNvCxnSpPr/>
              <p:nvPr/>
            </p:nvCxnSpPr>
            <p:spPr>
              <a:xfrm rot="5400000" flipV="1">
                <a:off x="6855672" y="6138835"/>
                <a:ext cx="28390" cy="28693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8" name="Straight Connector 197"/>
              <p:cNvCxnSpPr/>
              <p:nvPr/>
            </p:nvCxnSpPr>
            <p:spPr>
              <a:xfrm rot="5400000" flipV="1">
                <a:off x="6807851" y="6138835"/>
                <a:ext cx="28390" cy="28693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01" name="Group 200"/>
            <p:cNvGrpSpPr/>
            <p:nvPr/>
          </p:nvGrpSpPr>
          <p:grpSpPr>
            <a:xfrm>
              <a:off x="6557010" y="6335361"/>
              <a:ext cx="182880" cy="28391"/>
              <a:chOff x="6701333" y="6138986"/>
              <a:chExt cx="182880" cy="28391"/>
            </a:xfrm>
          </p:grpSpPr>
          <p:cxnSp>
            <p:nvCxnSpPr>
              <p:cNvPr id="202" name="Straight Connector 201"/>
              <p:cNvCxnSpPr/>
              <p:nvPr/>
            </p:nvCxnSpPr>
            <p:spPr>
              <a:xfrm rot="5400000" flipV="1">
                <a:off x="6792773" y="6047546"/>
                <a:ext cx="0" cy="182880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3" name="Straight Connector 202"/>
              <p:cNvCxnSpPr/>
              <p:nvPr/>
            </p:nvCxnSpPr>
            <p:spPr>
              <a:xfrm rot="5400000" flipV="1">
                <a:off x="6712209" y="6138835"/>
                <a:ext cx="28390" cy="28693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4" name="Straight Connector 203"/>
              <p:cNvCxnSpPr/>
              <p:nvPr/>
            </p:nvCxnSpPr>
            <p:spPr>
              <a:xfrm rot="5400000" flipV="1">
                <a:off x="6760030" y="6138835"/>
                <a:ext cx="28390" cy="28693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5" name="Straight Connector 204"/>
              <p:cNvCxnSpPr/>
              <p:nvPr/>
            </p:nvCxnSpPr>
            <p:spPr>
              <a:xfrm rot="5400000" flipV="1">
                <a:off x="6855672" y="6138835"/>
                <a:ext cx="28390" cy="28693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6" name="Straight Connector 205"/>
              <p:cNvCxnSpPr/>
              <p:nvPr/>
            </p:nvCxnSpPr>
            <p:spPr>
              <a:xfrm rot="5400000" flipV="1">
                <a:off x="6807851" y="6138835"/>
                <a:ext cx="28390" cy="28693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07" name="Group 206"/>
            <p:cNvGrpSpPr/>
            <p:nvPr/>
          </p:nvGrpSpPr>
          <p:grpSpPr>
            <a:xfrm>
              <a:off x="6689090" y="6453471"/>
              <a:ext cx="182880" cy="28391"/>
              <a:chOff x="6701333" y="6138986"/>
              <a:chExt cx="182880" cy="28391"/>
            </a:xfrm>
          </p:grpSpPr>
          <p:cxnSp>
            <p:nvCxnSpPr>
              <p:cNvPr id="208" name="Straight Connector 207"/>
              <p:cNvCxnSpPr/>
              <p:nvPr/>
            </p:nvCxnSpPr>
            <p:spPr>
              <a:xfrm rot="5400000" flipV="1">
                <a:off x="6792773" y="6047546"/>
                <a:ext cx="0" cy="182880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9" name="Straight Connector 208"/>
              <p:cNvCxnSpPr/>
              <p:nvPr/>
            </p:nvCxnSpPr>
            <p:spPr>
              <a:xfrm rot="5400000" flipV="1">
                <a:off x="6712209" y="6138835"/>
                <a:ext cx="28390" cy="28693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0" name="Straight Connector 209"/>
              <p:cNvCxnSpPr/>
              <p:nvPr/>
            </p:nvCxnSpPr>
            <p:spPr>
              <a:xfrm rot="5400000" flipV="1">
                <a:off x="6760030" y="6138835"/>
                <a:ext cx="28390" cy="28693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1" name="Straight Connector 210"/>
              <p:cNvCxnSpPr/>
              <p:nvPr/>
            </p:nvCxnSpPr>
            <p:spPr>
              <a:xfrm rot="5400000" flipV="1">
                <a:off x="6855672" y="6138835"/>
                <a:ext cx="28390" cy="28693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2" name="Straight Connector 211"/>
              <p:cNvCxnSpPr/>
              <p:nvPr/>
            </p:nvCxnSpPr>
            <p:spPr>
              <a:xfrm rot="5400000" flipV="1">
                <a:off x="6807851" y="6138835"/>
                <a:ext cx="28390" cy="28693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13" name="Group 212"/>
            <p:cNvGrpSpPr/>
            <p:nvPr/>
          </p:nvGrpSpPr>
          <p:grpSpPr>
            <a:xfrm>
              <a:off x="7532442" y="6212658"/>
              <a:ext cx="182880" cy="28391"/>
              <a:chOff x="6701333" y="6138986"/>
              <a:chExt cx="182880" cy="28391"/>
            </a:xfrm>
          </p:grpSpPr>
          <p:cxnSp>
            <p:nvCxnSpPr>
              <p:cNvPr id="214" name="Straight Connector 213"/>
              <p:cNvCxnSpPr/>
              <p:nvPr/>
            </p:nvCxnSpPr>
            <p:spPr>
              <a:xfrm rot="5400000" flipV="1">
                <a:off x="6792773" y="6047546"/>
                <a:ext cx="0" cy="182880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5" name="Straight Connector 214"/>
              <p:cNvCxnSpPr/>
              <p:nvPr/>
            </p:nvCxnSpPr>
            <p:spPr>
              <a:xfrm rot="5400000" flipV="1">
                <a:off x="6712209" y="6138835"/>
                <a:ext cx="28390" cy="28693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6" name="Straight Connector 215"/>
              <p:cNvCxnSpPr/>
              <p:nvPr/>
            </p:nvCxnSpPr>
            <p:spPr>
              <a:xfrm rot="5400000" flipV="1">
                <a:off x="6760030" y="6138835"/>
                <a:ext cx="28390" cy="28693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7" name="Straight Connector 216"/>
              <p:cNvCxnSpPr/>
              <p:nvPr/>
            </p:nvCxnSpPr>
            <p:spPr>
              <a:xfrm rot="5400000" flipV="1">
                <a:off x="6855672" y="6138835"/>
                <a:ext cx="28390" cy="28693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8" name="Straight Connector 217"/>
              <p:cNvCxnSpPr/>
              <p:nvPr/>
            </p:nvCxnSpPr>
            <p:spPr>
              <a:xfrm rot="5400000" flipV="1">
                <a:off x="6807851" y="6138835"/>
                <a:ext cx="28390" cy="28693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19" name="Group 218"/>
            <p:cNvGrpSpPr/>
            <p:nvPr/>
          </p:nvGrpSpPr>
          <p:grpSpPr>
            <a:xfrm>
              <a:off x="7670520" y="6337464"/>
              <a:ext cx="182880" cy="28391"/>
              <a:chOff x="6701333" y="6138986"/>
              <a:chExt cx="182880" cy="28391"/>
            </a:xfrm>
          </p:grpSpPr>
          <p:cxnSp>
            <p:nvCxnSpPr>
              <p:cNvPr id="220" name="Straight Connector 219"/>
              <p:cNvCxnSpPr/>
              <p:nvPr/>
            </p:nvCxnSpPr>
            <p:spPr>
              <a:xfrm rot="5400000" flipV="1">
                <a:off x="6792773" y="6047546"/>
                <a:ext cx="0" cy="182880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1" name="Straight Connector 220"/>
              <p:cNvCxnSpPr/>
              <p:nvPr/>
            </p:nvCxnSpPr>
            <p:spPr>
              <a:xfrm rot="5400000" flipV="1">
                <a:off x="6712209" y="6138835"/>
                <a:ext cx="28390" cy="28693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2" name="Straight Connector 221"/>
              <p:cNvCxnSpPr/>
              <p:nvPr/>
            </p:nvCxnSpPr>
            <p:spPr>
              <a:xfrm rot="5400000" flipV="1">
                <a:off x="6760030" y="6138835"/>
                <a:ext cx="28390" cy="28693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3" name="Straight Connector 222"/>
              <p:cNvCxnSpPr/>
              <p:nvPr/>
            </p:nvCxnSpPr>
            <p:spPr>
              <a:xfrm rot="5400000" flipV="1">
                <a:off x="6855672" y="6138835"/>
                <a:ext cx="28390" cy="28693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4" name="Straight Connector 223"/>
              <p:cNvCxnSpPr/>
              <p:nvPr/>
            </p:nvCxnSpPr>
            <p:spPr>
              <a:xfrm rot="5400000" flipV="1">
                <a:off x="6807851" y="6138835"/>
                <a:ext cx="28390" cy="28693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25" name="Group 224"/>
            <p:cNvGrpSpPr/>
            <p:nvPr/>
          </p:nvGrpSpPr>
          <p:grpSpPr>
            <a:xfrm>
              <a:off x="7802600" y="6455574"/>
              <a:ext cx="182880" cy="28391"/>
              <a:chOff x="6701333" y="6138986"/>
              <a:chExt cx="182880" cy="28391"/>
            </a:xfrm>
          </p:grpSpPr>
          <p:cxnSp>
            <p:nvCxnSpPr>
              <p:cNvPr id="226" name="Straight Connector 225"/>
              <p:cNvCxnSpPr/>
              <p:nvPr/>
            </p:nvCxnSpPr>
            <p:spPr>
              <a:xfrm rot="5400000" flipV="1">
                <a:off x="6792773" y="6047546"/>
                <a:ext cx="0" cy="182880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7" name="Straight Connector 226"/>
              <p:cNvCxnSpPr/>
              <p:nvPr/>
            </p:nvCxnSpPr>
            <p:spPr>
              <a:xfrm rot="5400000" flipV="1">
                <a:off x="6712209" y="6138835"/>
                <a:ext cx="28390" cy="28693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8" name="Straight Connector 227"/>
              <p:cNvCxnSpPr/>
              <p:nvPr/>
            </p:nvCxnSpPr>
            <p:spPr>
              <a:xfrm rot="5400000" flipV="1">
                <a:off x="6760030" y="6138835"/>
                <a:ext cx="28390" cy="28693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9" name="Straight Connector 228"/>
              <p:cNvCxnSpPr/>
              <p:nvPr/>
            </p:nvCxnSpPr>
            <p:spPr>
              <a:xfrm rot="5400000" flipV="1">
                <a:off x="6855672" y="6138835"/>
                <a:ext cx="28390" cy="28693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0" name="Straight Connector 229"/>
              <p:cNvCxnSpPr/>
              <p:nvPr/>
            </p:nvCxnSpPr>
            <p:spPr>
              <a:xfrm rot="5400000" flipV="1">
                <a:off x="6807851" y="6138835"/>
                <a:ext cx="28390" cy="28693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31" name="Group 230"/>
            <p:cNvGrpSpPr/>
            <p:nvPr/>
          </p:nvGrpSpPr>
          <p:grpSpPr>
            <a:xfrm>
              <a:off x="6995160" y="6204177"/>
              <a:ext cx="182880" cy="28391"/>
              <a:chOff x="6701333" y="6138986"/>
              <a:chExt cx="182880" cy="28391"/>
            </a:xfrm>
          </p:grpSpPr>
          <p:cxnSp>
            <p:nvCxnSpPr>
              <p:cNvPr id="232" name="Straight Connector 231"/>
              <p:cNvCxnSpPr/>
              <p:nvPr/>
            </p:nvCxnSpPr>
            <p:spPr>
              <a:xfrm rot="5400000" flipV="1">
                <a:off x="6792773" y="6047546"/>
                <a:ext cx="0" cy="182880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3" name="Straight Connector 232"/>
              <p:cNvCxnSpPr/>
              <p:nvPr/>
            </p:nvCxnSpPr>
            <p:spPr>
              <a:xfrm rot="5400000" flipV="1">
                <a:off x="6712209" y="6138835"/>
                <a:ext cx="28390" cy="28693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4" name="Straight Connector 233"/>
              <p:cNvCxnSpPr/>
              <p:nvPr/>
            </p:nvCxnSpPr>
            <p:spPr>
              <a:xfrm rot="5400000" flipV="1">
                <a:off x="6760030" y="6138835"/>
                <a:ext cx="28390" cy="28693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5" name="Straight Connector 234"/>
              <p:cNvCxnSpPr/>
              <p:nvPr/>
            </p:nvCxnSpPr>
            <p:spPr>
              <a:xfrm rot="5400000" flipV="1">
                <a:off x="6855672" y="6138835"/>
                <a:ext cx="28390" cy="28693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6" name="Straight Connector 235"/>
              <p:cNvCxnSpPr/>
              <p:nvPr/>
            </p:nvCxnSpPr>
            <p:spPr>
              <a:xfrm rot="5400000" flipV="1">
                <a:off x="6807851" y="6138835"/>
                <a:ext cx="28390" cy="28693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43" name="Group 242"/>
            <p:cNvGrpSpPr/>
            <p:nvPr/>
          </p:nvGrpSpPr>
          <p:grpSpPr>
            <a:xfrm>
              <a:off x="7265318" y="6443918"/>
              <a:ext cx="182880" cy="28391"/>
              <a:chOff x="6701333" y="6138986"/>
              <a:chExt cx="182880" cy="28391"/>
            </a:xfrm>
          </p:grpSpPr>
          <p:cxnSp>
            <p:nvCxnSpPr>
              <p:cNvPr id="244" name="Straight Connector 243"/>
              <p:cNvCxnSpPr/>
              <p:nvPr/>
            </p:nvCxnSpPr>
            <p:spPr>
              <a:xfrm rot="5400000" flipV="1">
                <a:off x="6792773" y="6047546"/>
                <a:ext cx="0" cy="182880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5" name="Straight Connector 244"/>
              <p:cNvCxnSpPr/>
              <p:nvPr/>
            </p:nvCxnSpPr>
            <p:spPr>
              <a:xfrm rot="5400000" flipV="1">
                <a:off x="6712209" y="6138835"/>
                <a:ext cx="28390" cy="28693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6" name="Straight Connector 245"/>
              <p:cNvCxnSpPr/>
              <p:nvPr/>
            </p:nvCxnSpPr>
            <p:spPr>
              <a:xfrm rot="5400000" flipV="1">
                <a:off x="6760030" y="6138835"/>
                <a:ext cx="28390" cy="28693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7" name="Straight Connector 246"/>
              <p:cNvCxnSpPr/>
              <p:nvPr/>
            </p:nvCxnSpPr>
            <p:spPr>
              <a:xfrm rot="5400000" flipV="1">
                <a:off x="6855672" y="6138835"/>
                <a:ext cx="28390" cy="28693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8" name="Straight Connector 247"/>
              <p:cNvCxnSpPr/>
              <p:nvPr/>
            </p:nvCxnSpPr>
            <p:spPr>
              <a:xfrm rot="5400000" flipV="1">
                <a:off x="6807851" y="6138835"/>
                <a:ext cx="28390" cy="28693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49" name="Group 248"/>
            <p:cNvGrpSpPr/>
            <p:nvPr/>
          </p:nvGrpSpPr>
          <p:grpSpPr>
            <a:xfrm rot="10800000">
              <a:off x="6271290" y="5112544"/>
              <a:ext cx="365760" cy="228600"/>
              <a:chOff x="6680759" y="4740653"/>
              <a:chExt cx="677289" cy="370656"/>
            </a:xfrm>
          </p:grpSpPr>
          <p:cxnSp>
            <p:nvCxnSpPr>
              <p:cNvPr id="250" name="Straight Connector 249"/>
              <p:cNvCxnSpPr/>
              <p:nvPr/>
            </p:nvCxnSpPr>
            <p:spPr>
              <a:xfrm flipV="1">
                <a:off x="7337830" y="4740653"/>
                <a:ext cx="0" cy="370656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1" name="Straight Connector 250"/>
              <p:cNvCxnSpPr/>
              <p:nvPr/>
            </p:nvCxnSpPr>
            <p:spPr>
              <a:xfrm flipV="1">
                <a:off x="7337830" y="5077613"/>
                <a:ext cx="20218" cy="20218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2" name="Straight Connector 251"/>
              <p:cNvCxnSpPr/>
              <p:nvPr/>
            </p:nvCxnSpPr>
            <p:spPr>
              <a:xfrm flipV="1">
                <a:off x="7337830" y="5010221"/>
                <a:ext cx="20218" cy="20218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3" name="Straight Connector 252"/>
              <p:cNvCxnSpPr/>
              <p:nvPr/>
            </p:nvCxnSpPr>
            <p:spPr>
              <a:xfrm flipV="1">
                <a:off x="7337830" y="5043917"/>
                <a:ext cx="20218" cy="20218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4" name="Straight Connector 253"/>
              <p:cNvCxnSpPr/>
              <p:nvPr/>
            </p:nvCxnSpPr>
            <p:spPr>
              <a:xfrm flipV="1">
                <a:off x="7337830" y="4976525"/>
                <a:ext cx="20218" cy="20218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5" name="Straight Connector 254"/>
              <p:cNvCxnSpPr/>
              <p:nvPr/>
            </p:nvCxnSpPr>
            <p:spPr>
              <a:xfrm flipV="1">
                <a:off x="7337830" y="4942829"/>
                <a:ext cx="20218" cy="20218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6" name="Straight Connector 255"/>
              <p:cNvCxnSpPr/>
              <p:nvPr/>
            </p:nvCxnSpPr>
            <p:spPr>
              <a:xfrm flipV="1">
                <a:off x="7337830" y="4875437"/>
                <a:ext cx="20218" cy="20218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7" name="Straight Connector 256"/>
              <p:cNvCxnSpPr/>
              <p:nvPr/>
            </p:nvCxnSpPr>
            <p:spPr>
              <a:xfrm flipV="1">
                <a:off x="7337830" y="4909133"/>
                <a:ext cx="20218" cy="20218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8" name="Straight Connector 257"/>
              <p:cNvCxnSpPr/>
              <p:nvPr/>
            </p:nvCxnSpPr>
            <p:spPr>
              <a:xfrm flipV="1">
                <a:off x="7337830" y="4841741"/>
                <a:ext cx="20218" cy="20218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9" name="Straight Connector 258"/>
              <p:cNvCxnSpPr/>
              <p:nvPr/>
            </p:nvCxnSpPr>
            <p:spPr>
              <a:xfrm flipV="1">
                <a:off x="7337830" y="4808045"/>
                <a:ext cx="20218" cy="20218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0" name="Straight Connector 259"/>
              <p:cNvCxnSpPr/>
              <p:nvPr/>
            </p:nvCxnSpPr>
            <p:spPr>
              <a:xfrm flipV="1">
                <a:off x="7337830" y="4740653"/>
                <a:ext cx="20218" cy="20218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1" name="Straight Connector 260"/>
              <p:cNvCxnSpPr/>
              <p:nvPr/>
            </p:nvCxnSpPr>
            <p:spPr>
              <a:xfrm flipV="1">
                <a:off x="7337830" y="4774349"/>
                <a:ext cx="20218" cy="20218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2" name="Rectangle 261"/>
              <p:cNvSpPr/>
              <p:nvPr/>
            </p:nvSpPr>
            <p:spPr>
              <a:xfrm flipV="1">
                <a:off x="7219268" y="4954429"/>
                <a:ext cx="109010" cy="22755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3" name="Rectangle 262"/>
              <p:cNvSpPr/>
              <p:nvPr/>
            </p:nvSpPr>
            <p:spPr>
              <a:xfrm flipV="1">
                <a:off x="7219268" y="4863410"/>
                <a:ext cx="109010" cy="22755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4" name="Rectangle 263"/>
              <p:cNvSpPr/>
              <p:nvPr/>
            </p:nvSpPr>
            <p:spPr>
              <a:xfrm flipV="1">
                <a:off x="6735264" y="4897542"/>
                <a:ext cx="283426" cy="45509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5" name="Rectangle 264"/>
              <p:cNvSpPr/>
              <p:nvPr/>
            </p:nvSpPr>
            <p:spPr>
              <a:xfrm flipV="1">
                <a:off x="6680759" y="4954429"/>
                <a:ext cx="78487" cy="22755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6" name="Rectangle 265"/>
              <p:cNvSpPr/>
              <p:nvPr/>
            </p:nvSpPr>
            <p:spPr>
              <a:xfrm flipV="1">
                <a:off x="6680759" y="4863410"/>
                <a:ext cx="78487" cy="22755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7" name="Rectangle 266"/>
              <p:cNvSpPr/>
              <p:nvPr/>
            </p:nvSpPr>
            <p:spPr>
              <a:xfrm flipV="1">
                <a:off x="6680759" y="4863410"/>
                <a:ext cx="100289" cy="113773"/>
              </a:xfrm>
              <a:prstGeom prst="rect">
                <a:avLst/>
              </a:prstGeom>
              <a:solidFill>
                <a:srgbClr val="C00000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8" name="Rectangle 267"/>
              <p:cNvSpPr/>
              <p:nvPr/>
            </p:nvSpPr>
            <p:spPr>
              <a:xfrm flipV="1">
                <a:off x="6979446" y="4863410"/>
                <a:ext cx="235461" cy="113773"/>
              </a:xfrm>
              <a:prstGeom prst="rect">
                <a:avLst/>
              </a:prstGeom>
              <a:solidFill>
                <a:srgbClr val="C00000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9" name="Rectangle 268"/>
              <p:cNvSpPr/>
              <p:nvPr/>
            </p:nvSpPr>
            <p:spPr>
              <a:xfrm flipV="1">
                <a:off x="7219268" y="4863410"/>
                <a:ext cx="98109" cy="113773"/>
              </a:xfrm>
              <a:prstGeom prst="rect">
                <a:avLst/>
              </a:prstGeom>
              <a:solidFill>
                <a:srgbClr val="C00000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0" name="Rectangle 269"/>
              <p:cNvSpPr/>
              <p:nvPr/>
            </p:nvSpPr>
            <p:spPr>
              <a:xfrm flipV="1">
                <a:off x="6805030" y="4879338"/>
                <a:ext cx="78487" cy="81917"/>
              </a:xfrm>
              <a:prstGeom prst="rect">
                <a:avLst/>
              </a:prstGeom>
              <a:solidFill>
                <a:srgbClr val="C00000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1" name="Rectangle 270"/>
              <p:cNvSpPr/>
              <p:nvPr/>
            </p:nvSpPr>
            <p:spPr>
              <a:xfrm flipV="1">
                <a:off x="6833373" y="4879338"/>
                <a:ext cx="20930" cy="81917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2" name="Rectangle 271"/>
              <p:cNvSpPr/>
              <p:nvPr/>
            </p:nvSpPr>
            <p:spPr>
              <a:xfrm flipV="1">
                <a:off x="7208368" y="4863410"/>
                <a:ext cx="13081" cy="113773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73" name="Group 272"/>
            <p:cNvGrpSpPr/>
            <p:nvPr/>
          </p:nvGrpSpPr>
          <p:grpSpPr>
            <a:xfrm rot="10800000">
              <a:off x="6279515" y="5671129"/>
              <a:ext cx="365760" cy="228600"/>
              <a:chOff x="6680759" y="4740653"/>
              <a:chExt cx="677289" cy="370656"/>
            </a:xfrm>
          </p:grpSpPr>
          <p:cxnSp>
            <p:nvCxnSpPr>
              <p:cNvPr id="274" name="Straight Connector 273"/>
              <p:cNvCxnSpPr/>
              <p:nvPr/>
            </p:nvCxnSpPr>
            <p:spPr>
              <a:xfrm flipV="1">
                <a:off x="7337830" y="4740653"/>
                <a:ext cx="0" cy="370656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5" name="Straight Connector 274"/>
              <p:cNvCxnSpPr/>
              <p:nvPr/>
            </p:nvCxnSpPr>
            <p:spPr>
              <a:xfrm flipV="1">
                <a:off x="7337830" y="5077613"/>
                <a:ext cx="20218" cy="20218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6" name="Straight Connector 275"/>
              <p:cNvCxnSpPr/>
              <p:nvPr/>
            </p:nvCxnSpPr>
            <p:spPr>
              <a:xfrm flipV="1">
                <a:off x="7337830" y="5010221"/>
                <a:ext cx="20218" cy="20218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7" name="Straight Connector 276"/>
              <p:cNvCxnSpPr/>
              <p:nvPr/>
            </p:nvCxnSpPr>
            <p:spPr>
              <a:xfrm flipV="1">
                <a:off x="7337830" y="5043917"/>
                <a:ext cx="20218" cy="20218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8" name="Straight Connector 277"/>
              <p:cNvCxnSpPr/>
              <p:nvPr/>
            </p:nvCxnSpPr>
            <p:spPr>
              <a:xfrm flipV="1">
                <a:off x="7337830" y="4976525"/>
                <a:ext cx="20218" cy="20218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9" name="Straight Connector 278"/>
              <p:cNvCxnSpPr/>
              <p:nvPr/>
            </p:nvCxnSpPr>
            <p:spPr>
              <a:xfrm flipV="1">
                <a:off x="7337830" y="4942829"/>
                <a:ext cx="20218" cy="20218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0" name="Straight Connector 279"/>
              <p:cNvCxnSpPr/>
              <p:nvPr/>
            </p:nvCxnSpPr>
            <p:spPr>
              <a:xfrm flipV="1">
                <a:off x="7337830" y="4875437"/>
                <a:ext cx="20218" cy="20218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1" name="Straight Connector 280"/>
              <p:cNvCxnSpPr/>
              <p:nvPr/>
            </p:nvCxnSpPr>
            <p:spPr>
              <a:xfrm flipV="1">
                <a:off x="7337830" y="4909133"/>
                <a:ext cx="20218" cy="20218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2" name="Straight Connector 281"/>
              <p:cNvCxnSpPr/>
              <p:nvPr/>
            </p:nvCxnSpPr>
            <p:spPr>
              <a:xfrm flipV="1">
                <a:off x="7337830" y="4841741"/>
                <a:ext cx="20218" cy="20218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3" name="Straight Connector 282"/>
              <p:cNvCxnSpPr/>
              <p:nvPr/>
            </p:nvCxnSpPr>
            <p:spPr>
              <a:xfrm flipV="1">
                <a:off x="7337830" y="4808045"/>
                <a:ext cx="20218" cy="20218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4" name="Straight Connector 283"/>
              <p:cNvCxnSpPr/>
              <p:nvPr/>
            </p:nvCxnSpPr>
            <p:spPr>
              <a:xfrm flipV="1">
                <a:off x="7337830" y="4740653"/>
                <a:ext cx="20218" cy="20218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5" name="Straight Connector 284"/>
              <p:cNvCxnSpPr/>
              <p:nvPr/>
            </p:nvCxnSpPr>
            <p:spPr>
              <a:xfrm flipV="1">
                <a:off x="7337830" y="4774349"/>
                <a:ext cx="20218" cy="20218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6" name="Rectangle 285"/>
              <p:cNvSpPr/>
              <p:nvPr/>
            </p:nvSpPr>
            <p:spPr>
              <a:xfrm flipV="1">
                <a:off x="7219268" y="4954429"/>
                <a:ext cx="109010" cy="22755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7" name="Rectangle 286"/>
              <p:cNvSpPr/>
              <p:nvPr/>
            </p:nvSpPr>
            <p:spPr>
              <a:xfrm flipV="1">
                <a:off x="7219268" y="4863410"/>
                <a:ext cx="109010" cy="22755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8" name="Rectangle 287"/>
              <p:cNvSpPr/>
              <p:nvPr/>
            </p:nvSpPr>
            <p:spPr>
              <a:xfrm flipV="1">
                <a:off x="6735264" y="4897542"/>
                <a:ext cx="283426" cy="45509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9" name="Rectangle 288"/>
              <p:cNvSpPr/>
              <p:nvPr/>
            </p:nvSpPr>
            <p:spPr>
              <a:xfrm flipV="1">
                <a:off x="6680759" y="4954429"/>
                <a:ext cx="78487" cy="22755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0" name="Rectangle 289"/>
              <p:cNvSpPr/>
              <p:nvPr/>
            </p:nvSpPr>
            <p:spPr>
              <a:xfrm flipV="1">
                <a:off x="6680759" y="4863410"/>
                <a:ext cx="78487" cy="22755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1" name="Rectangle 290"/>
              <p:cNvSpPr/>
              <p:nvPr/>
            </p:nvSpPr>
            <p:spPr>
              <a:xfrm flipV="1">
                <a:off x="6680759" y="4863410"/>
                <a:ext cx="100289" cy="113773"/>
              </a:xfrm>
              <a:prstGeom prst="rect">
                <a:avLst/>
              </a:prstGeom>
              <a:solidFill>
                <a:srgbClr val="C00000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2" name="Rectangle 291"/>
              <p:cNvSpPr/>
              <p:nvPr/>
            </p:nvSpPr>
            <p:spPr>
              <a:xfrm flipV="1">
                <a:off x="6979446" y="4863410"/>
                <a:ext cx="235461" cy="113773"/>
              </a:xfrm>
              <a:prstGeom prst="rect">
                <a:avLst/>
              </a:prstGeom>
              <a:solidFill>
                <a:srgbClr val="C00000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3" name="Rectangle 292"/>
              <p:cNvSpPr/>
              <p:nvPr/>
            </p:nvSpPr>
            <p:spPr>
              <a:xfrm flipV="1">
                <a:off x="7219268" y="4863410"/>
                <a:ext cx="98109" cy="113773"/>
              </a:xfrm>
              <a:prstGeom prst="rect">
                <a:avLst/>
              </a:prstGeom>
              <a:solidFill>
                <a:srgbClr val="C00000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4" name="Rectangle 293"/>
              <p:cNvSpPr/>
              <p:nvPr/>
            </p:nvSpPr>
            <p:spPr>
              <a:xfrm flipV="1">
                <a:off x="6805030" y="4879338"/>
                <a:ext cx="78487" cy="81917"/>
              </a:xfrm>
              <a:prstGeom prst="rect">
                <a:avLst/>
              </a:prstGeom>
              <a:solidFill>
                <a:srgbClr val="C00000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5" name="Rectangle 294"/>
              <p:cNvSpPr/>
              <p:nvPr/>
            </p:nvSpPr>
            <p:spPr>
              <a:xfrm flipV="1">
                <a:off x="6833373" y="4879338"/>
                <a:ext cx="20930" cy="81917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6" name="Rectangle 295"/>
              <p:cNvSpPr/>
              <p:nvPr/>
            </p:nvSpPr>
            <p:spPr>
              <a:xfrm flipV="1">
                <a:off x="7208368" y="4863410"/>
                <a:ext cx="13081" cy="113773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71" name="Group 70"/>
            <p:cNvGrpSpPr/>
            <p:nvPr/>
          </p:nvGrpSpPr>
          <p:grpSpPr>
            <a:xfrm rot="10800000">
              <a:off x="6406248" y="5792341"/>
              <a:ext cx="365760" cy="228600"/>
              <a:chOff x="6680759" y="4740653"/>
              <a:chExt cx="677289" cy="370656"/>
            </a:xfrm>
          </p:grpSpPr>
          <p:cxnSp>
            <p:nvCxnSpPr>
              <p:cNvPr id="72" name="Straight Connector 71"/>
              <p:cNvCxnSpPr/>
              <p:nvPr/>
            </p:nvCxnSpPr>
            <p:spPr>
              <a:xfrm flipV="1">
                <a:off x="7337830" y="4740653"/>
                <a:ext cx="0" cy="370656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Connector 72"/>
              <p:cNvCxnSpPr/>
              <p:nvPr/>
            </p:nvCxnSpPr>
            <p:spPr>
              <a:xfrm flipV="1">
                <a:off x="7337830" y="5077613"/>
                <a:ext cx="20218" cy="20218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73"/>
              <p:cNvCxnSpPr/>
              <p:nvPr/>
            </p:nvCxnSpPr>
            <p:spPr>
              <a:xfrm flipV="1">
                <a:off x="7337830" y="5010221"/>
                <a:ext cx="20218" cy="20218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74"/>
              <p:cNvCxnSpPr/>
              <p:nvPr/>
            </p:nvCxnSpPr>
            <p:spPr>
              <a:xfrm flipV="1">
                <a:off x="7337830" y="5043917"/>
                <a:ext cx="20218" cy="20218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75"/>
              <p:cNvCxnSpPr/>
              <p:nvPr/>
            </p:nvCxnSpPr>
            <p:spPr>
              <a:xfrm flipV="1">
                <a:off x="7337830" y="4976525"/>
                <a:ext cx="20218" cy="20218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76"/>
              <p:cNvCxnSpPr/>
              <p:nvPr/>
            </p:nvCxnSpPr>
            <p:spPr>
              <a:xfrm flipV="1">
                <a:off x="7337830" y="4942829"/>
                <a:ext cx="20218" cy="20218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77"/>
              <p:cNvCxnSpPr/>
              <p:nvPr/>
            </p:nvCxnSpPr>
            <p:spPr>
              <a:xfrm flipV="1">
                <a:off x="7337830" y="4875437"/>
                <a:ext cx="20218" cy="20218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78"/>
              <p:cNvCxnSpPr/>
              <p:nvPr/>
            </p:nvCxnSpPr>
            <p:spPr>
              <a:xfrm flipV="1">
                <a:off x="7337830" y="4909133"/>
                <a:ext cx="20218" cy="20218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79"/>
              <p:cNvCxnSpPr/>
              <p:nvPr/>
            </p:nvCxnSpPr>
            <p:spPr>
              <a:xfrm flipV="1">
                <a:off x="7337830" y="4841741"/>
                <a:ext cx="20218" cy="20218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80"/>
              <p:cNvCxnSpPr/>
              <p:nvPr/>
            </p:nvCxnSpPr>
            <p:spPr>
              <a:xfrm flipV="1">
                <a:off x="7337830" y="4808045"/>
                <a:ext cx="20218" cy="20218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Connector 81"/>
              <p:cNvCxnSpPr/>
              <p:nvPr/>
            </p:nvCxnSpPr>
            <p:spPr>
              <a:xfrm flipV="1">
                <a:off x="7337830" y="4740653"/>
                <a:ext cx="20218" cy="20218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82"/>
              <p:cNvCxnSpPr/>
              <p:nvPr/>
            </p:nvCxnSpPr>
            <p:spPr>
              <a:xfrm flipV="1">
                <a:off x="7337830" y="4774349"/>
                <a:ext cx="20218" cy="20218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4" name="Rectangle 83"/>
              <p:cNvSpPr/>
              <p:nvPr/>
            </p:nvSpPr>
            <p:spPr>
              <a:xfrm flipV="1">
                <a:off x="7219268" y="4954429"/>
                <a:ext cx="109010" cy="22755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5" name="Rectangle 84"/>
              <p:cNvSpPr/>
              <p:nvPr/>
            </p:nvSpPr>
            <p:spPr>
              <a:xfrm flipV="1">
                <a:off x="7219268" y="4863410"/>
                <a:ext cx="109010" cy="22755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6" name="Rectangle 85"/>
              <p:cNvSpPr/>
              <p:nvPr/>
            </p:nvSpPr>
            <p:spPr>
              <a:xfrm flipV="1">
                <a:off x="6735264" y="4897542"/>
                <a:ext cx="283426" cy="45509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7" name="Rectangle 86"/>
              <p:cNvSpPr/>
              <p:nvPr/>
            </p:nvSpPr>
            <p:spPr>
              <a:xfrm flipV="1">
                <a:off x="6680759" y="4954429"/>
                <a:ext cx="78487" cy="22755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8" name="Rectangle 87"/>
              <p:cNvSpPr/>
              <p:nvPr/>
            </p:nvSpPr>
            <p:spPr>
              <a:xfrm flipV="1">
                <a:off x="6680759" y="4863410"/>
                <a:ext cx="78487" cy="22755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9" name="Rectangle 88"/>
              <p:cNvSpPr/>
              <p:nvPr/>
            </p:nvSpPr>
            <p:spPr>
              <a:xfrm flipV="1">
                <a:off x="6680759" y="4863410"/>
                <a:ext cx="100289" cy="113773"/>
              </a:xfrm>
              <a:prstGeom prst="rect">
                <a:avLst/>
              </a:prstGeom>
              <a:solidFill>
                <a:srgbClr val="C00000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0" name="Rectangle 89"/>
              <p:cNvSpPr/>
              <p:nvPr/>
            </p:nvSpPr>
            <p:spPr>
              <a:xfrm flipV="1">
                <a:off x="6979446" y="4863410"/>
                <a:ext cx="235461" cy="113773"/>
              </a:xfrm>
              <a:prstGeom prst="rect">
                <a:avLst/>
              </a:prstGeom>
              <a:solidFill>
                <a:srgbClr val="C00000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1" name="Rectangle 90"/>
              <p:cNvSpPr/>
              <p:nvPr/>
            </p:nvSpPr>
            <p:spPr>
              <a:xfrm flipV="1">
                <a:off x="7219268" y="4863410"/>
                <a:ext cx="98109" cy="113773"/>
              </a:xfrm>
              <a:prstGeom prst="rect">
                <a:avLst/>
              </a:prstGeom>
              <a:solidFill>
                <a:srgbClr val="C00000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2" name="Rectangle 91"/>
              <p:cNvSpPr/>
              <p:nvPr/>
            </p:nvSpPr>
            <p:spPr>
              <a:xfrm flipV="1">
                <a:off x="6805030" y="4879338"/>
                <a:ext cx="78487" cy="81917"/>
              </a:xfrm>
              <a:prstGeom prst="rect">
                <a:avLst/>
              </a:prstGeom>
              <a:solidFill>
                <a:srgbClr val="C00000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3" name="Rectangle 92"/>
              <p:cNvSpPr/>
              <p:nvPr/>
            </p:nvSpPr>
            <p:spPr>
              <a:xfrm flipV="1">
                <a:off x="6833373" y="4879338"/>
                <a:ext cx="20930" cy="81917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4" name="Rectangle 93"/>
              <p:cNvSpPr/>
              <p:nvPr/>
            </p:nvSpPr>
            <p:spPr>
              <a:xfrm flipV="1">
                <a:off x="7208368" y="4863410"/>
                <a:ext cx="13081" cy="113773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95" name="Group 94"/>
            <p:cNvGrpSpPr/>
            <p:nvPr/>
          </p:nvGrpSpPr>
          <p:grpSpPr>
            <a:xfrm rot="10800000">
              <a:off x="6409206" y="5214158"/>
              <a:ext cx="365760" cy="228600"/>
              <a:chOff x="6680759" y="4740653"/>
              <a:chExt cx="677289" cy="370656"/>
            </a:xfrm>
          </p:grpSpPr>
          <p:cxnSp>
            <p:nvCxnSpPr>
              <p:cNvPr id="96" name="Straight Connector 95"/>
              <p:cNvCxnSpPr/>
              <p:nvPr/>
            </p:nvCxnSpPr>
            <p:spPr>
              <a:xfrm flipV="1">
                <a:off x="7337830" y="4740653"/>
                <a:ext cx="0" cy="370656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7" name="Straight Connector 96"/>
              <p:cNvCxnSpPr/>
              <p:nvPr/>
            </p:nvCxnSpPr>
            <p:spPr>
              <a:xfrm flipV="1">
                <a:off x="7337830" y="5077613"/>
                <a:ext cx="20218" cy="20218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8" name="Straight Connector 97"/>
              <p:cNvCxnSpPr/>
              <p:nvPr/>
            </p:nvCxnSpPr>
            <p:spPr>
              <a:xfrm flipV="1">
                <a:off x="7337830" y="5010221"/>
                <a:ext cx="20218" cy="20218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9" name="Straight Connector 98"/>
              <p:cNvCxnSpPr/>
              <p:nvPr/>
            </p:nvCxnSpPr>
            <p:spPr>
              <a:xfrm flipV="1">
                <a:off x="7337830" y="5043917"/>
                <a:ext cx="20218" cy="20218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0" name="Straight Connector 99"/>
              <p:cNvCxnSpPr/>
              <p:nvPr/>
            </p:nvCxnSpPr>
            <p:spPr>
              <a:xfrm flipV="1">
                <a:off x="7337830" y="4976525"/>
                <a:ext cx="20218" cy="20218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1" name="Straight Connector 100"/>
              <p:cNvCxnSpPr/>
              <p:nvPr/>
            </p:nvCxnSpPr>
            <p:spPr>
              <a:xfrm flipV="1">
                <a:off x="7337830" y="4942829"/>
                <a:ext cx="20218" cy="20218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" name="Straight Connector 101"/>
              <p:cNvCxnSpPr/>
              <p:nvPr/>
            </p:nvCxnSpPr>
            <p:spPr>
              <a:xfrm flipV="1">
                <a:off x="7337830" y="4875437"/>
                <a:ext cx="20218" cy="20218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" name="Straight Connector 102"/>
              <p:cNvCxnSpPr/>
              <p:nvPr/>
            </p:nvCxnSpPr>
            <p:spPr>
              <a:xfrm flipV="1">
                <a:off x="7337830" y="4909133"/>
                <a:ext cx="20218" cy="20218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4" name="Straight Connector 103"/>
              <p:cNvCxnSpPr/>
              <p:nvPr/>
            </p:nvCxnSpPr>
            <p:spPr>
              <a:xfrm flipV="1">
                <a:off x="7337830" y="4841741"/>
                <a:ext cx="20218" cy="20218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5" name="Straight Connector 104"/>
              <p:cNvCxnSpPr/>
              <p:nvPr/>
            </p:nvCxnSpPr>
            <p:spPr>
              <a:xfrm flipV="1">
                <a:off x="7337830" y="4808045"/>
                <a:ext cx="20218" cy="20218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6" name="Straight Connector 105"/>
              <p:cNvCxnSpPr/>
              <p:nvPr/>
            </p:nvCxnSpPr>
            <p:spPr>
              <a:xfrm flipV="1">
                <a:off x="7337830" y="4740653"/>
                <a:ext cx="20218" cy="20218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7" name="Straight Connector 106"/>
              <p:cNvCxnSpPr/>
              <p:nvPr/>
            </p:nvCxnSpPr>
            <p:spPr>
              <a:xfrm flipV="1">
                <a:off x="7337830" y="4774349"/>
                <a:ext cx="20218" cy="20218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8" name="Rectangle 107"/>
              <p:cNvSpPr/>
              <p:nvPr/>
            </p:nvSpPr>
            <p:spPr>
              <a:xfrm flipV="1">
                <a:off x="7219268" y="4954429"/>
                <a:ext cx="109010" cy="22755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9" name="Rectangle 108"/>
              <p:cNvSpPr/>
              <p:nvPr/>
            </p:nvSpPr>
            <p:spPr>
              <a:xfrm flipV="1">
                <a:off x="7219268" y="4863410"/>
                <a:ext cx="109010" cy="22755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0" name="Rectangle 109"/>
              <p:cNvSpPr/>
              <p:nvPr/>
            </p:nvSpPr>
            <p:spPr>
              <a:xfrm flipV="1">
                <a:off x="6735264" y="4897542"/>
                <a:ext cx="283426" cy="45509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1" name="Rectangle 110"/>
              <p:cNvSpPr/>
              <p:nvPr/>
            </p:nvSpPr>
            <p:spPr>
              <a:xfrm flipV="1">
                <a:off x="6680759" y="4954429"/>
                <a:ext cx="78487" cy="22755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2" name="Rectangle 111"/>
              <p:cNvSpPr/>
              <p:nvPr/>
            </p:nvSpPr>
            <p:spPr>
              <a:xfrm flipV="1">
                <a:off x="6680759" y="4863410"/>
                <a:ext cx="78487" cy="22755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3" name="Rectangle 112"/>
              <p:cNvSpPr/>
              <p:nvPr/>
            </p:nvSpPr>
            <p:spPr>
              <a:xfrm flipV="1">
                <a:off x="6680759" y="4863410"/>
                <a:ext cx="100289" cy="113773"/>
              </a:xfrm>
              <a:prstGeom prst="rect">
                <a:avLst/>
              </a:prstGeom>
              <a:solidFill>
                <a:srgbClr val="C00000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4" name="Rectangle 113"/>
              <p:cNvSpPr/>
              <p:nvPr/>
            </p:nvSpPr>
            <p:spPr>
              <a:xfrm flipV="1">
                <a:off x="6979446" y="4863410"/>
                <a:ext cx="235461" cy="113773"/>
              </a:xfrm>
              <a:prstGeom prst="rect">
                <a:avLst/>
              </a:prstGeom>
              <a:solidFill>
                <a:srgbClr val="C00000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5" name="Rectangle 114"/>
              <p:cNvSpPr/>
              <p:nvPr/>
            </p:nvSpPr>
            <p:spPr>
              <a:xfrm flipV="1">
                <a:off x="7219268" y="4863410"/>
                <a:ext cx="98109" cy="113773"/>
              </a:xfrm>
              <a:prstGeom prst="rect">
                <a:avLst/>
              </a:prstGeom>
              <a:solidFill>
                <a:srgbClr val="C00000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6" name="Rectangle 115"/>
              <p:cNvSpPr/>
              <p:nvPr/>
            </p:nvSpPr>
            <p:spPr>
              <a:xfrm flipV="1">
                <a:off x="6805030" y="4879338"/>
                <a:ext cx="78487" cy="81917"/>
              </a:xfrm>
              <a:prstGeom prst="rect">
                <a:avLst/>
              </a:prstGeom>
              <a:solidFill>
                <a:srgbClr val="C00000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7" name="Rectangle 116"/>
              <p:cNvSpPr/>
              <p:nvPr/>
            </p:nvSpPr>
            <p:spPr>
              <a:xfrm flipV="1">
                <a:off x="6833373" y="4879338"/>
                <a:ext cx="20930" cy="81917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8" name="Rectangle 117"/>
              <p:cNvSpPr/>
              <p:nvPr/>
            </p:nvSpPr>
            <p:spPr>
              <a:xfrm flipV="1">
                <a:off x="7208368" y="4863410"/>
                <a:ext cx="13081" cy="113773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cxnSp>
        <p:nvCxnSpPr>
          <p:cNvPr id="7" name="Straight Connector 6"/>
          <p:cNvCxnSpPr/>
          <p:nvPr/>
        </p:nvCxnSpPr>
        <p:spPr bwMode="auto">
          <a:xfrm>
            <a:off x="457200" y="4389120"/>
            <a:ext cx="82296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97" name="Rectangle 296"/>
          <p:cNvSpPr/>
          <p:nvPr/>
        </p:nvSpPr>
        <p:spPr>
          <a:xfrm>
            <a:off x="439310" y="4019788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/>
              <a:t>Fluid-structure interaction test</a:t>
            </a:r>
            <a:endParaRPr lang="en-US" dirty="0"/>
          </a:p>
        </p:txBody>
      </p:sp>
      <p:cxnSp>
        <p:nvCxnSpPr>
          <p:cNvPr id="120" name="Straight Arrow Connector 119"/>
          <p:cNvCxnSpPr/>
          <p:nvPr/>
        </p:nvCxnSpPr>
        <p:spPr bwMode="auto">
          <a:xfrm>
            <a:off x="4279079" y="5257800"/>
            <a:ext cx="1097280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298" name="Straight Arrow Connector 297"/>
          <p:cNvCxnSpPr/>
          <p:nvPr/>
        </p:nvCxnSpPr>
        <p:spPr bwMode="auto">
          <a:xfrm flipH="1">
            <a:off x="4279079" y="5852160"/>
            <a:ext cx="1097280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sp>
        <p:nvSpPr>
          <p:cNvPr id="299" name="Rectangle 298"/>
          <p:cNvSpPr/>
          <p:nvPr/>
        </p:nvSpPr>
        <p:spPr>
          <a:xfrm>
            <a:off x="4168088" y="4950023"/>
            <a:ext cx="131926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 smtClean="0"/>
              <a:t>Wind forces</a:t>
            </a:r>
            <a:endParaRPr lang="en-US" sz="1400" dirty="0"/>
          </a:p>
        </p:txBody>
      </p:sp>
      <p:sp>
        <p:nvSpPr>
          <p:cNvPr id="300" name="Rectangle 299"/>
          <p:cNvSpPr/>
          <p:nvPr/>
        </p:nvSpPr>
        <p:spPr>
          <a:xfrm>
            <a:off x="3794760" y="5852160"/>
            <a:ext cx="206591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 smtClean="0"/>
              <a:t>Displacements</a:t>
            </a:r>
            <a:endParaRPr lang="en-US" sz="1400" dirty="0"/>
          </a:p>
        </p:txBody>
      </p:sp>
      <p:sp>
        <p:nvSpPr>
          <p:cNvPr id="301" name="Rectangle 300"/>
          <p:cNvSpPr/>
          <p:nvPr/>
        </p:nvSpPr>
        <p:spPr>
          <a:xfrm>
            <a:off x="5852160" y="6305332"/>
            <a:ext cx="266116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 smtClean="0"/>
              <a:t>Specimen</a:t>
            </a:r>
          </a:p>
          <a:p>
            <a:pPr algn="ctr"/>
            <a:r>
              <a:rPr lang="en-US" sz="1400" dirty="0" smtClean="0"/>
              <a:t>Wind resisting system</a:t>
            </a:r>
            <a:endParaRPr lang="en-US" sz="1400" dirty="0"/>
          </a:p>
        </p:txBody>
      </p:sp>
      <p:sp>
        <p:nvSpPr>
          <p:cNvPr id="350" name="Rectangle 349"/>
          <p:cNvSpPr/>
          <p:nvPr/>
        </p:nvSpPr>
        <p:spPr>
          <a:xfrm>
            <a:off x="938705" y="6305332"/>
            <a:ext cx="367901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 smtClean="0"/>
              <a:t>FEM model</a:t>
            </a:r>
          </a:p>
          <a:p>
            <a:pPr algn="ctr"/>
            <a:r>
              <a:rPr lang="en-US" sz="1400" dirty="0" smtClean="0"/>
              <a:t>Building frame and hurricane winds</a:t>
            </a:r>
          </a:p>
        </p:txBody>
      </p:sp>
      <p:sp>
        <p:nvSpPr>
          <p:cNvPr id="302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1634" y="6240498"/>
            <a:ext cx="2133600" cy="457200"/>
          </a:xfrm>
        </p:spPr>
        <p:txBody>
          <a:bodyPr/>
          <a:lstStyle/>
          <a:p>
            <a:pPr>
              <a:defRPr/>
            </a:pPr>
            <a:fld id="{F21C1FEC-7107-4BDC-B8C6-A3F35614F19E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  <p:pic>
        <p:nvPicPr>
          <p:cNvPr id="53250" name="Picture 2" descr="http://www.fema.gov/media-library-data/08a9c043-a142-4c62-bcfe-4a3bdddbd7e3/6046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88987" y="2107493"/>
            <a:ext cx="3296819" cy="2190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" name="Parallelogram 306"/>
          <p:cNvSpPr/>
          <p:nvPr/>
        </p:nvSpPr>
        <p:spPr bwMode="auto">
          <a:xfrm rot="16200000">
            <a:off x="1339816" y="5534003"/>
            <a:ext cx="1248702" cy="284260"/>
          </a:xfrm>
          <a:prstGeom prst="parallelogram">
            <a:avLst>
              <a:gd name="adj" fmla="val 53587"/>
            </a:avLst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308" name="Rectangle 307"/>
          <p:cNvSpPr/>
          <p:nvPr/>
        </p:nvSpPr>
        <p:spPr bwMode="auto">
          <a:xfrm>
            <a:off x="2106295" y="5210844"/>
            <a:ext cx="1234439" cy="1097280"/>
          </a:xfrm>
          <a:prstGeom prst="rect">
            <a:avLst/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309" name="Isosceles Triangle 308"/>
          <p:cNvSpPr/>
          <p:nvPr/>
        </p:nvSpPr>
        <p:spPr>
          <a:xfrm flipH="1">
            <a:off x="2103120" y="4671877"/>
            <a:ext cx="1237614" cy="535792"/>
          </a:xfrm>
          <a:prstGeom prst="triangle">
            <a:avLst/>
          </a:prstGeom>
          <a:solidFill>
            <a:schemeClr val="bg2">
              <a:lumMod val="25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0" name="Parallelogram 309"/>
          <p:cNvSpPr/>
          <p:nvPr/>
        </p:nvSpPr>
        <p:spPr>
          <a:xfrm rot="8324640" flipH="1">
            <a:off x="1810897" y="4709278"/>
            <a:ext cx="919178" cy="307482"/>
          </a:xfrm>
          <a:prstGeom prst="parallelogram">
            <a:avLst>
              <a:gd name="adj" fmla="val 34703"/>
            </a:avLst>
          </a:prstGeom>
          <a:solidFill>
            <a:schemeClr val="bg2">
              <a:lumMod val="1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11" name="Group 310"/>
          <p:cNvGrpSpPr/>
          <p:nvPr/>
        </p:nvGrpSpPr>
        <p:grpSpPr>
          <a:xfrm>
            <a:off x="2234278" y="5384694"/>
            <a:ext cx="182880" cy="210859"/>
            <a:chOff x="548640" y="5152818"/>
            <a:chExt cx="182880" cy="243380"/>
          </a:xfrm>
        </p:grpSpPr>
        <p:sp>
          <p:nvSpPr>
            <p:cNvPr id="312" name="Rectangle 311"/>
            <p:cNvSpPr/>
            <p:nvPr/>
          </p:nvSpPr>
          <p:spPr bwMode="auto">
            <a:xfrm>
              <a:off x="548640" y="5152818"/>
              <a:ext cx="182880" cy="243380"/>
            </a:xfrm>
            <a:prstGeom prst="rect">
              <a:avLst/>
            </a:prstGeom>
            <a:solidFill>
              <a:srgbClr val="00B050"/>
            </a:solidFill>
            <a:ln w="63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313" name="Rectangle 312"/>
            <p:cNvSpPr/>
            <p:nvPr/>
          </p:nvSpPr>
          <p:spPr bwMode="auto">
            <a:xfrm>
              <a:off x="562356" y="5169352"/>
              <a:ext cx="155448" cy="210312"/>
            </a:xfrm>
            <a:prstGeom prst="rect">
              <a:avLst/>
            </a:prstGeom>
            <a:solidFill>
              <a:schemeClr val="bg1"/>
            </a:solidFill>
            <a:ln w="63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cxnSp>
          <p:nvCxnSpPr>
            <p:cNvPr id="314" name="Straight Connector 313"/>
            <p:cNvCxnSpPr/>
            <p:nvPr/>
          </p:nvCxnSpPr>
          <p:spPr bwMode="auto">
            <a:xfrm>
              <a:off x="562356" y="5219223"/>
              <a:ext cx="155448" cy="0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15" name="Straight Connector 314"/>
            <p:cNvCxnSpPr/>
            <p:nvPr/>
          </p:nvCxnSpPr>
          <p:spPr bwMode="auto">
            <a:xfrm>
              <a:off x="562356" y="5330192"/>
              <a:ext cx="155448" cy="0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16" name="Straight Connector 315"/>
            <p:cNvCxnSpPr/>
            <p:nvPr/>
          </p:nvCxnSpPr>
          <p:spPr bwMode="auto">
            <a:xfrm>
              <a:off x="640080" y="5169352"/>
              <a:ext cx="0" cy="210312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17" name="Straight Connector 316"/>
            <p:cNvCxnSpPr/>
            <p:nvPr/>
          </p:nvCxnSpPr>
          <p:spPr bwMode="auto">
            <a:xfrm>
              <a:off x="562356" y="5274508"/>
              <a:ext cx="155448" cy="0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318" name="Group 317"/>
          <p:cNvGrpSpPr/>
          <p:nvPr/>
        </p:nvGrpSpPr>
        <p:grpSpPr>
          <a:xfrm>
            <a:off x="2618007" y="5384694"/>
            <a:ext cx="182880" cy="210859"/>
            <a:chOff x="548640" y="5152818"/>
            <a:chExt cx="182880" cy="243380"/>
          </a:xfrm>
        </p:grpSpPr>
        <p:sp>
          <p:nvSpPr>
            <p:cNvPr id="319" name="Rectangle 318"/>
            <p:cNvSpPr/>
            <p:nvPr/>
          </p:nvSpPr>
          <p:spPr bwMode="auto">
            <a:xfrm>
              <a:off x="548640" y="5152818"/>
              <a:ext cx="182880" cy="243380"/>
            </a:xfrm>
            <a:prstGeom prst="rect">
              <a:avLst/>
            </a:prstGeom>
            <a:solidFill>
              <a:srgbClr val="00B050"/>
            </a:solidFill>
            <a:ln w="63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320" name="Rectangle 319"/>
            <p:cNvSpPr/>
            <p:nvPr/>
          </p:nvSpPr>
          <p:spPr bwMode="auto">
            <a:xfrm>
              <a:off x="562356" y="5169352"/>
              <a:ext cx="155448" cy="210312"/>
            </a:xfrm>
            <a:prstGeom prst="rect">
              <a:avLst/>
            </a:prstGeom>
            <a:solidFill>
              <a:schemeClr val="bg1"/>
            </a:solidFill>
            <a:ln w="63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cxnSp>
          <p:nvCxnSpPr>
            <p:cNvPr id="321" name="Straight Connector 320"/>
            <p:cNvCxnSpPr/>
            <p:nvPr/>
          </p:nvCxnSpPr>
          <p:spPr bwMode="auto">
            <a:xfrm>
              <a:off x="562356" y="5219223"/>
              <a:ext cx="155448" cy="0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22" name="Straight Connector 321"/>
            <p:cNvCxnSpPr/>
            <p:nvPr/>
          </p:nvCxnSpPr>
          <p:spPr bwMode="auto">
            <a:xfrm>
              <a:off x="562356" y="5330192"/>
              <a:ext cx="155448" cy="0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23" name="Straight Connector 322"/>
            <p:cNvCxnSpPr/>
            <p:nvPr/>
          </p:nvCxnSpPr>
          <p:spPr bwMode="auto">
            <a:xfrm>
              <a:off x="640080" y="5169352"/>
              <a:ext cx="0" cy="210312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24" name="Straight Connector 323"/>
            <p:cNvCxnSpPr/>
            <p:nvPr/>
          </p:nvCxnSpPr>
          <p:spPr bwMode="auto">
            <a:xfrm>
              <a:off x="562356" y="5274508"/>
              <a:ext cx="155448" cy="0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325" name="Group 324"/>
          <p:cNvGrpSpPr/>
          <p:nvPr/>
        </p:nvGrpSpPr>
        <p:grpSpPr>
          <a:xfrm>
            <a:off x="3001736" y="5384694"/>
            <a:ext cx="182880" cy="210859"/>
            <a:chOff x="548640" y="5152818"/>
            <a:chExt cx="182880" cy="243380"/>
          </a:xfrm>
        </p:grpSpPr>
        <p:sp>
          <p:nvSpPr>
            <p:cNvPr id="326" name="Rectangle 325"/>
            <p:cNvSpPr/>
            <p:nvPr/>
          </p:nvSpPr>
          <p:spPr bwMode="auto">
            <a:xfrm>
              <a:off x="548640" y="5152818"/>
              <a:ext cx="182880" cy="243380"/>
            </a:xfrm>
            <a:prstGeom prst="rect">
              <a:avLst/>
            </a:prstGeom>
            <a:solidFill>
              <a:srgbClr val="00B050"/>
            </a:solidFill>
            <a:ln w="63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327" name="Rectangle 326"/>
            <p:cNvSpPr/>
            <p:nvPr/>
          </p:nvSpPr>
          <p:spPr bwMode="auto">
            <a:xfrm>
              <a:off x="562356" y="5169352"/>
              <a:ext cx="155448" cy="210312"/>
            </a:xfrm>
            <a:prstGeom prst="rect">
              <a:avLst/>
            </a:prstGeom>
            <a:solidFill>
              <a:schemeClr val="bg1"/>
            </a:solidFill>
            <a:ln w="63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cxnSp>
          <p:nvCxnSpPr>
            <p:cNvPr id="328" name="Straight Connector 327"/>
            <p:cNvCxnSpPr/>
            <p:nvPr/>
          </p:nvCxnSpPr>
          <p:spPr bwMode="auto">
            <a:xfrm>
              <a:off x="562356" y="5219223"/>
              <a:ext cx="155448" cy="0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29" name="Straight Connector 328"/>
            <p:cNvCxnSpPr/>
            <p:nvPr/>
          </p:nvCxnSpPr>
          <p:spPr bwMode="auto">
            <a:xfrm>
              <a:off x="562356" y="5330192"/>
              <a:ext cx="155448" cy="0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30" name="Straight Connector 329"/>
            <p:cNvCxnSpPr/>
            <p:nvPr/>
          </p:nvCxnSpPr>
          <p:spPr bwMode="auto">
            <a:xfrm>
              <a:off x="640080" y="5169352"/>
              <a:ext cx="0" cy="210312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31" name="Straight Connector 330"/>
            <p:cNvCxnSpPr/>
            <p:nvPr/>
          </p:nvCxnSpPr>
          <p:spPr bwMode="auto">
            <a:xfrm>
              <a:off x="562356" y="5274508"/>
              <a:ext cx="155448" cy="0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332" name="Group 331"/>
          <p:cNvGrpSpPr/>
          <p:nvPr/>
        </p:nvGrpSpPr>
        <p:grpSpPr>
          <a:xfrm>
            <a:off x="2234278" y="5919736"/>
            <a:ext cx="182880" cy="210859"/>
            <a:chOff x="548640" y="5152818"/>
            <a:chExt cx="182880" cy="243380"/>
          </a:xfrm>
        </p:grpSpPr>
        <p:sp>
          <p:nvSpPr>
            <p:cNvPr id="333" name="Rectangle 332"/>
            <p:cNvSpPr/>
            <p:nvPr/>
          </p:nvSpPr>
          <p:spPr bwMode="auto">
            <a:xfrm>
              <a:off x="548640" y="5152818"/>
              <a:ext cx="182880" cy="243380"/>
            </a:xfrm>
            <a:prstGeom prst="rect">
              <a:avLst/>
            </a:prstGeom>
            <a:solidFill>
              <a:srgbClr val="00B050"/>
            </a:solidFill>
            <a:ln w="63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334" name="Rectangle 333"/>
            <p:cNvSpPr/>
            <p:nvPr/>
          </p:nvSpPr>
          <p:spPr bwMode="auto">
            <a:xfrm>
              <a:off x="562356" y="5169352"/>
              <a:ext cx="155448" cy="210312"/>
            </a:xfrm>
            <a:prstGeom prst="rect">
              <a:avLst/>
            </a:prstGeom>
            <a:solidFill>
              <a:schemeClr val="bg1"/>
            </a:solidFill>
            <a:ln w="63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cxnSp>
          <p:nvCxnSpPr>
            <p:cNvPr id="335" name="Straight Connector 334"/>
            <p:cNvCxnSpPr/>
            <p:nvPr/>
          </p:nvCxnSpPr>
          <p:spPr bwMode="auto">
            <a:xfrm>
              <a:off x="562356" y="5219223"/>
              <a:ext cx="155448" cy="0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36" name="Straight Connector 335"/>
            <p:cNvCxnSpPr/>
            <p:nvPr/>
          </p:nvCxnSpPr>
          <p:spPr bwMode="auto">
            <a:xfrm>
              <a:off x="562356" y="5330192"/>
              <a:ext cx="155448" cy="0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37" name="Straight Connector 336"/>
            <p:cNvCxnSpPr/>
            <p:nvPr/>
          </p:nvCxnSpPr>
          <p:spPr bwMode="auto">
            <a:xfrm>
              <a:off x="640080" y="5169352"/>
              <a:ext cx="0" cy="210312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38" name="Straight Connector 337"/>
            <p:cNvCxnSpPr/>
            <p:nvPr/>
          </p:nvCxnSpPr>
          <p:spPr bwMode="auto">
            <a:xfrm>
              <a:off x="562356" y="5274508"/>
              <a:ext cx="155448" cy="0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339" name="Group 338"/>
          <p:cNvGrpSpPr/>
          <p:nvPr/>
        </p:nvGrpSpPr>
        <p:grpSpPr>
          <a:xfrm>
            <a:off x="3001736" y="5919736"/>
            <a:ext cx="182880" cy="210859"/>
            <a:chOff x="548640" y="5152818"/>
            <a:chExt cx="182880" cy="243380"/>
          </a:xfrm>
        </p:grpSpPr>
        <p:sp>
          <p:nvSpPr>
            <p:cNvPr id="340" name="Rectangle 339"/>
            <p:cNvSpPr/>
            <p:nvPr/>
          </p:nvSpPr>
          <p:spPr bwMode="auto">
            <a:xfrm>
              <a:off x="548640" y="5152818"/>
              <a:ext cx="182880" cy="243380"/>
            </a:xfrm>
            <a:prstGeom prst="rect">
              <a:avLst/>
            </a:prstGeom>
            <a:solidFill>
              <a:srgbClr val="00B050"/>
            </a:solidFill>
            <a:ln w="63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341" name="Rectangle 340"/>
            <p:cNvSpPr/>
            <p:nvPr/>
          </p:nvSpPr>
          <p:spPr bwMode="auto">
            <a:xfrm>
              <a:off x="562356" y="5169352"/>
              <a:ext cx="155448" cy="210312"/>
            </a:xfrm>
            <a:prstGeom prst="rect">
              <a:avLst/>
            </a:prstGeom>
            <a:solidFill>
              <a:schemeClr val="bg1"/>
            </a:solidFill>
            <a:ln w="63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cxnSp>
          <p:nvCxnSpPr>
            <p:cNvPr id="342" name="Straight Connector 341"/>
            <p:cNvCxnSpPr/>
            <p:nvPr/>
          </p:nvCxnSpPr>
          <p:spPr bwMode="auto">
            <a:xfrm>
              <a:off x="562356" y="5219223"/>
              <a:ext cx="155448" cy="0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43" name="Straight Connector 342"/>
            <p:cNvCxnSpPr/>
            <p:nvPr/>
          </p:nvCxnSpPr>
          <p:spPr bwMode="auto">
            <a:xfrm>
              <a:off x="562356" y="5330192"/>
              <a:ext cx="155448" cy="0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51" name="Straight Connector 350"/>
            <p:cNvCxnSpPr/>
            <p:nvPr/>
          </p:nvCxnSpPr>
          <p:spPr bwMode="auto">
            <a:xfrm>
              <a:off x="640080" y="5169352"/>
              <a:ext cx="0" cy="210312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52" name="Straight Connector 351"/>
            <p:cNvCxnSpPr/>
            <p:nvPr/>
          </p:nvCxnSpPr>
          <p:spPr bwMode="auto">
            <a:xfrm>
              <a:off x="562356" y="5274508"/>
              <a:ext cx="155448" cy="0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353" name="Rectangle 352"/>
          <p:cNvSpPr/>
          <p:nvPr/>
        </p:nvSpPr>
        <p:spPr bwMode="auto">
          <a:xfrm>
            <a:off x="2632074" y="5955714"/>
            <a:ext cx="182880" cy="35241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354" name="Oval 353"/>
          <p:cNvSpPr/>
          <p:nvPr/>
        </p:nvSpPr>
        <p:spPr bwMode="auto">
          <a:xfrm>
            <a:off x="2645790" y="6137475"/>
            <a:ext cx="18288" cy="18288"/>
          </a:xfrm>
          <a:prstGeom prst="ellipse">
            <a:avLst/>
          </a:prstGeom>
          <a:solidFill>
            <a:schemeClr val="accent5">
              <a:lumMod val="50000"/>
            </a:schemeClr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355" name="Freeform 354"/>
          <p:cNvSpPr/>
          <p:nvPr/>
        </p:nvSpPr>
        <p:spPr bwMode="auto">
          <a:xfrm>
            <a:off x="361632" y="5148614"/>
            <a:ext cx="1551873" cy="297193"/>
          </a:xfrm>
          <a:custGeom>
            <a:avLst/>
            <a:gdLst>
              <a:gd name="connsiteX0" fmla="*/ 0 w 1551873"/>
              <a:gd name="connsiteY0" fmla="*/ 297193 h 297193"/>
              <a:gd name="connsiteX1" fmla="*/ 295275 w 1551873"/>
              <a:gd name="connsiteY1" fmla="*/ 87643 h 297193"/>
              <a:gd name="connsiteX2" fmla="*/ 704850 w 1551873"/>
              <a:gd name="connsiteY2" fmla="*/ 1918 h 297193"/>
              <a:gd name="connsiteX3" fmla="*/ 1276350 w 1551873"/>
              <a:gd name="connsiteY3" fmla="*/ 40018 h 297193"/>
              <a:gd name="connsiteX4" fmla="*/ 1533525 w 1551873"/>
              <a:gd name="connsiteY4" fmla="*/ 173368 h 297193"/>
              <a:gd name="connsiteX5" fmla="*/ 1504950 w 1551873"/>
              <a:gd name="connsiteY5" fmla="*/ 268618 h 297193"/>
              <a:gd name="connsiteX6" fmla="*/ 1295400 w 1551873"/>
              <a:gd name="connsiteY6" fmla="*/ 259093 h 297193"/>
              <a:gd name="connsiteX7" fmla="*/ 1343025 w 1551873"/>
              <a:gd name="connsiteY7" fmla="*/ 163843 h 297193"/>
              <a:gd name="connsiteX8" fmla="*/ 1447800 w 1551873"/>
              <a:gd name="connsiteY8" fmla="*/ 201943 h 2971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51873" h="297193">
                <a:moveTo>
                  <a:pt x="0" y="297193"/>
                </a:moveTo>
                <a:cubicBezTo>
                  <a:pt x="88900" y="217024"/>
                  <a:pt x="177800" y="136855"/>
                  <a:pt x="295275" y="87643"/>
                </a:cubicBezTo>
                <a:cubicBezTo>
                  <a:pt x="412750" y="38431"/>
                  <a:pt x="541338" y="9855"/>
                  <a:pt x="704850" y="1918"/>
                </a:cubicBezTo>
                <a:cubicBezTo>
                  <a:pt x="868362" y="-6019"/>
                  <a:pt x="1138238" y="11443"/>
                  <a:pt x="1276350" y="40018"/>
                </a:cubicBezTo>
                <a:cubicBezTo>
                  <a:pt x="1414463" y="68593"/>
                  <a:pt x="1495425" y="135268"/>
                  <a:pt x="1533525" y="173368"/>
                </a:cubicBezTo>
                <a:cubicBezTo>
                  <a:pt x="1571625" y="211468"/>
                  <a:pt x="1544637" y="254331"/>
                  <a:pt x="1504950" y="268618"/>
                </a:cubicBezTo>
                <a:cubicBezTo>
                  <a:pt x="1465263" y="282905"/>
                  <a:pt x="1322388" y="276556"/>
                  <a:pt x="1295400" y="259093"/>
                </a:cubicBezTo>
                <a:cubicBezTo>
                  <a:pt x="1268412" y="241630"/>
                  <a:pt x="1317625" y="173368"/>
                  <a:pt x="1343025" y="163843"/>
                </a:cubicBezTo>
                <a:cubicBezTo>
                  <a:pt x="1368425" y="154318"/>
                  <a:pt x="1398588" y="157493"/>
                  <a:pt x="1447800" y="201943"/>
                </a:cubicBezTo>
              </a:path>
            </a:pathLst>
          </a:cu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356" name="Freeform 355"/>
          <p:cNvSpPr/>
          <p:nvPr/>
        </p:nvSpPr>
        <p:spPr bwMode="auto">
          <a:xfrm>
            <a:off x="396653" y="5520787"/>
            <a:ext cx="1564941" cy="268674"/>
          </a:xfrm>
          <a:custGeom>
            <a:avLst/>
            <a:gdLst>
              <a:gd name="connsiteX0" fmla="*/ 0 w 1564941"/>
              <a:gd name="connsiteY0" fmla="*/ 182125 h 268674"/>
              <a:gd name="connsiteX1" fmla="*/ 419100 w 1564941"/>
              <a:gd name="connsiteY1" fmla="*/ 29725 h 268674"/>
              <a:gd name="connsiteX2" fmla="*/ 1000125 w 1564941"/>
              <a:gd name="connsiteY2" fmla="*/ 1150 h 268674"/>
              <a:gd name="connsiteX3" fmla="*/ 1485900 w 1564941"/>
              <a:gd name="connsiteY3" fmla="*/ 48775 h 268674"/>
              <a:gd name="connsiteX4" fmla="*/ 1552575 w 1564941"/>
              <a:gd name="connsiteY4" fmla="*/ 220225 h 268674"/>
              <a:gd name="connsiteX5" fmla="*/ 1362075 w 1564941"/>
              <a:gd name="connsiteY5" fmla="*/ 267850 h 268674"/>
              <a:gd name="connsiteX6" fmla="*/ 1266825 w 1564941"/>
              <a:gd name="connsiteY6" fmla="*/ 191650 h 268674"/>
              <a:gd name="connsiteX7" fmla="*/ 1419225 w 1564941"/>
              <a:gd name="connsiteY7" fmla="*/ 124975 h 2686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64941" h="268674">
                <a:moveTo>
                  <a:pt x="0" y="182125"/>
                </a:moveTo>
                <a:cubicBezTo>
                  <a:pt x="126206" y="121006"/>
                  <a:pt x="252413" y="59887"/>
                  <a:pt x="419100" y="29725"/>
                </a:cubicBezTo>
                <a:cubicBezTo>
                  <a:pt x="585788" y="-438"/>
                  <a:pt x="822325" y="-2025"/>
                  <a:pt x="1000125" y="1150"/>
                </a:cubicBezTo>
                <a:cubicBezTo>
                  <a:pt x="1177925" y="4325"/>
                  <a:pt x="1393825" y="12263"/>
                  <a:pt x="1485900" y="48775"/>
                </a:cubicBezTo>
                <a:cubicBezTo>
                  <a:pt x="1577975" y="85287"/>
                  <a:pt x="1573213" y="183713"/>
                  <a:pt x="1552575" y="220225"/>
                </a:cubicBezTo>
                <a:cubicBezTo>
                  <a:pt x="1531938" y="256738"/>
                  <a:pt x="1409700" y="272612"/>
                  <a:pt x="1362075" y="267850"/>
                </a:cubicBezTo>
                <a:cubicBezTo>
                  <a:pt x="1314450" y="263088"/>
                  <a:pt x="1257300" y="215463"/>
                  <a:pt x="1266825" y="191650"/>
                </a:cubicBezTo>
                <a:cubicBezTo>
                  <a:pt x="1276350" y="167837"/>
                  <a:pt x="1382713" y="121800"/>
                  <a:pt x="1419225" y="124975"/>
                </a:cubicBezTo>
              </a:path>
            </a:pathLst>
          </a:cu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357" name="Freeform 356"/>
          <p:cNvSpPr/>
          <p:nvPr/>
        </p:nvSpPr>
        <p:spPr bwMode="auto">
          <a:xfrm>
            <a:off x="444278" y="5960087"/>
            <a:ext cx="1555201" cy="223117"/>
          </a:xfrm>
          <a:custGeom>
            <a:avLst/>
            <a:gdLst>
              <a:gd name="connsiteX0" fmla="*/ 0 w 1555201"/>
              <a:gd name="connsiteY0" fmla="*/ 200025 h 223117"/>
              <a:gd name="connsiteX1" fmla="*/ 590550 w 1555201"/>
              <a:gd name="connsiteY1" fmla="*/ 9525 h 223117"/>
              <a:gd name="connsiteX2" fmla="*/ 1400175 w 1555201"/>
              <a:gd name="connsiteY2" fmla="*/ 0 h 223117"/>
              <a:gd name="connsiteX3" fmla="*/ 1552575 w 1555201"/>
              <a:gd name="connsiteY3" fmla="*/ 171450 h 223117"/>
              <a:gd name="connsiteX4" fmla="*/ 1352550 w 1555201"/>
              <a:gd name="connsiteY4" fmla="*/ 219075 h 223117"/>
              <a:gd name="connsiteX5" fmla="*/ 1381125 w 1555201"/>
              <a:gd name="connsiteY5" fmla="*/ 85725 h 223117"/>
              <a:gd name="connsiteX6" fmla="*/ 1495425 w 1555201"/>
              <a:gd name="connsiteY6" fmla="*/ 142875 h 2231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55201" h="223117">
                <a:moveTo>
                  <a:pt x="0" y="200025"/>
                </a:moveTo>
                <a:cubicBezTo>
                  <a:pt x="178594" y="121443"/>
                  <a:pt x="357188" y="42862"/>
                  <a:pt x="590550" y="9525"/>
                </a:cubicBezTo>
                <a:cubicBezTo>
                  <a:pt x="823912" y="-23812"/>
                  <a:pt x="1239838" y="-26987"/>
                  <a:pt x="1400175" y="0"/>
                </a:cubicBezTo>
                <a:cubicBezTo>
                  <a:pt x="1560512" y="26987"/>
                  <a:pt x="1560512" y="134938"/>
                  <a:pt x="1552575" y="171450"/>
                </a:cubicBezTo>
                <a:cubicBezTo>
                  <a:pt x="1544638" y="207962"/>
                  <a:pt x="1381125" y="233362"/>
                  <a:pt x="1352550" y="219075"/>
                </a:cubicBezTo>
                <a:cubicBezTo>
                  <a:pt x="1323975" y="204788"/>
                  <a:pt x="1357313" y="98425"/>
                  <a:pt x="1381125" y="85725"/>
                </a:cubicBezTo>
                <a:cubicBezTo>
                  <a:pt x="1404938" y="73025"/>
                  <a:pt x="1495425" y="142875"/>
                  <a:pt x="1495425" y="142875"/>
                </a:cubicBezTo>
              </a:path>
            </a:pathLst>
          </a:cu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358" name="Freeform 357"/>
          <p:cNvSpPr/>
          <p:nvPr/>
        </p:nvSpPr>
        <p:spPr bwMode="auto">
          <a:xfrm>
            <a:off x="415425" y="5213152"/>
            <a:ext cx="1551873" cy="297193"/>
          </a:xfrm>
          <a:custGeom>
            <a:avLst/>
            <a:gdLst>
              <a:gd name="connsiteX0" fmla="*/ 0 w 1551873"/>
              <a:gd name="connsiteY0" fmla="*/ 297193 h 297193"/>
              <a:gd name="connsiteX1" fmla="*/ 295275 w 1551873"/>
              <a:gd name="connsiteY1" fmla="*/ 87643 h 297193"/>
              <a:gd name="connsiteX2" fmla="*/ 704850 w 1551873"/>
              <a:gd name="connsiteY2" fmla="*/ 1918 h 297193"/>
              <a:gd name="connsiteX3" fmla="*/ 1276350 w 1551873"/>
              <a:gd name="connsiteY3" fmla="*/ 40018 h 297193"/>
              <a:gd name="connsiteX4" fmla="*/ 1533525 w 1551873"/>
              <a:gd name="connsiteY4" fmla="*/ 173368 h 297193"/>
              <a:gd name="connsiteX5" fmla="*/ 1504950 w 1551873"/>
              <a:gd name="connsiteY5" fmla="*/ 268618 h 297193"/>
              <a:gd name="connsiteX6" fmla="*/ 1295400 w 1551873"/>
              <a:gd name="connsiteY6" fmla="*/ 259093 h 297193"/>
              <a:gd name="connsiteX7" fmla="*/ 1343025 w 1551873"/>
              <a:gd name="connsiteY7" fmla="*/ 163843 h 297193"/>
              <a:gd name="connsiteX8" fmla="*/ 1447800 w 1551873"/>
              <a:gd name="connsiteY8" fmla="*/ 201943 h 2971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51873" h="297193">
                <a:moveTo>
                  <a:pt x="0" y="297193"/>
                </a:moveTo>
                <a:cubicBezTo>
                  <a:pt x="88900" y="217024"/>
                  <a:pt x="177800" y="136855"/>
                  <a:pt x="295275" y="87643"/>
                </a:cubicBezTo>
                <a:cubicBezTo>
                  <a:pt x="412750" y="38431"/>
                  <a:pt x="541338" y="9855"/>
                  <a:pt x="704850" y="1918"/>
                </a:cubicBezTo>
                <a:cubicBezTo>
                  <a:pt x="868362" y="-6019"/>
                  <a:pt x="1138238" y="11443"/>
                  <a:pt x="1276350" y="40018"/>
                </a:cubicBezTo>
                <a:cubicBezTo>
                  <a:pt x="1414463" y="68593"/>
                  <a:pt x="1495425" y="135268"/>
                  <a:pt x="1533525" y="173368"/>
                </a:cubicBezTo>
                <a:cubicBezTo>
                  <a:pt x="1571625" y="211468"/>
                  <a:pt x="1544637" y="254331"/>
                  <a:pt x="1504950" y="268618"/>
                </a:cubicBezTo>
                <a:cubicBezTo>
                  <a:pt x="1465263" y="282905"/>
                  <a:pt x="1322388" y="276556"/>
                  <a:pt x="1295400" y="259093"/>
                </a:cubicBezTo>
                <a:cubicBezTo>
                  <a:pt x="1268412" y="241630"/>
                  <a:pt x="1317625" y="173368"/>
                  <a:pt x="1343025" y="163843"/>
                </a:cubicBezTo>
                <a:cubicBezTo>
                  <a:pt x="1368425" y="154318"/>
                  <a:pt x="1398588" y="157493"/>
                  <a:pt x="1447800" y="201943"/>
                </a:cubicBezTo>
              </a:path>
            </a:pathLst>
          </a:cu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359" name="Freeform 358"/>
          <p:cNvSpPr/>
          <p:nvPr/>
        </p:nvSpPr>
        <p:spPr bwMode="auto">
          <a:xfrm>
            <a:off x="450446" y="5585325"/>
            <a:ext cx="1564941" cy="268674"/>
          </a:xfrm>
          <a:custGeom>
            <a:avLst/>
            <a:gdLst>
              <a:gd name="connsiteX0" fmla="*/ 0 w 1564941"/>
              <a:gd name="connsiteY0" fmla="*/ 182125 h 268674"/>
              <a:gd name="connsiteX1" fmla="*/ 419100 w 1564941"/>
              <a:gd name="connsiteY1" fmla="*/ 29725 h 268674"/>
              <a:gd name="connsiteX2" fmla="*/ 1000125 w 1564941"/>
              <a:gd name="connsiteY2" fmla="*/ 1150 h 268674"/>
              <a:gd name="connsiteX3" fmla="*/ 1485900 w 1564941"/>
              <a:gd name="connsiteY3" fmla="*/ 48775 h 268674"/>
              <a:gd name="connsiteX4" fmla="*/ 1552575 w 1564941"/>
              <a:gd name="connsiteY4" fmla="*/ 220225 h 268674"/>
              <a:gd name="connsiteX5" fmla="*/ 1362075 w 1564941"/>
              <a:gd name="connsiteY5" fmla="*/ 267850 h 268674"/>
              <a:gd name="connsiteX6" fmla="*/ 1266825 w 1564941"/>
              <a:gd name="connsiteY6" fmla="*/ 191650 h 268674"/>
              <a:gd name="connsiteX7" fmla="*/ 1419225 w 1564941"/>
              <a:gd name="connsiteY7" fmla="*/ 124975 h 2686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64941" h="268674">
                <a:moveTo>
                  <a:pt x="0" y="182125"/>
                </a:moveTo>
                <a:cubicBezTo>
                  <a:pt x="126206" y="121006"/>
                  <a:pt x="252413" y="59887"/>
                  <a:pt x="419100" y="29725"/>
                </a:cubicBezTo>
                <a:cubicBezTo>
                  <a:pt x="585788" y="-438"/>
                  <a:pt x="822325" y="-2025"/>
                  <a:pt x="1000125" y="1150"/>
                </a:cubicBezTo>
                <a:cubicBezTo>
                  <a:pt x="1177925" y="4325"/>
                  <a:pt x="1393825" y="12263"/>
                  <a:pt x="1485900" y="48775"/>
                </a:cubicBezTo>
                <a:cubicBezTo>
                  <a:pt x="1577975" y="85287"/>
                  <a:pt x="1573213" y="183713"/>
                  <a:pt x="1552575" y="220225"/>
                </a:cubicBezTo>
                <a:cubicBezTo>
                  <a:pt x="1531938" y="256738"/>
                  <a:pt x="1409700" y="272612"/>
                  <a:pt x="1362075" y="267850"/>
                </a:cubicBezTo>
                <a:cubicBezTo>
                  <a:pt x="1314450" y="263088"/>
                  <a:pt x="1257300" y="215463"/>
                  <a:pt x="1266825" y="191650"/>
                </a:cubicBezTo>
                <a:cubicBezTo>
                  <a:pt x="1276350" y="167837"/>
                  <a:pt x="1382713" y="121800"/>
                  <a:pt x="1419225" y="124975"/>
                </a:cubicBezTo>
              </a:path>
            </a:pathLst>
          </a:cu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360" name="Freeform 359"/>
          <p:cNvSpPr/>
          <p:nvPr/>
        </p:nvSpPr>
        <p:spPr bwMode="auto">
          <a:xfrm>
            <a:off x="498071" y="6024625"/>
            <a:ext cx="1555201" cy="223117"/>
          </a:xfrm>
          <a:custGeom>
            <a:avLst/>
            <a:gdLst>
              <a:gd name="connsiteX0" fmla="*/ 0 w 1555201"/>
              <a:gd name="connsiteY0" fmla="*/ 200025 h 223117"/>
              <a:gd name="connsiteX1" fmla="*/ 590550 w 1555201"/>
              <a:gd name="connsiteY1" fmla="*/ 9525 h 223117"/>
              <a:gd name="connsiteX2" fmla="*/ 1400175 w 1555201"/>
              <a:gd name="connsiteY2" fmla="*/ 0 h 223117"/>
              <a:gd name="connsiteX3" fmla="*/ 1552575 w 1555201"/>
              <a:gd name="connsiteY3" fmla="*/ 171450 h 223117"/>
              <a:gd name="connsiteX4" fmla="*/ 1352550 w 1555201"/>
              <a:gd name="connsiteY4" fmla="*/ 219075 h 223117"/>
              <a:gd name="connsiteX5" fmla="*/ 1381125 w 1555201"/>
              <a:gd name="connsiteY5" fmla="*/ 85725 h 223117"/>
              <a:gd name="connsiteX6" fmla="*/ 1495425 w 1555201"/>
              <a:gd name="connsiteY6" fmla="*/ 142875 h 2231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55201" h="223117">
                <a:moveTo>
                  <a:pt x="0" y="200025"/>
                </a:moveTo>
                <a:cubicBezTo>
                  <a:pt x="178594" y="121443"/>
                  <a:pt x="357188" y="42862"/>
                  <a:pt x="590550" y="9525"/>
                </a:cubicBezTo>
                <a:cubicBezTo>
                  <a:pt x="823912" y="-23812"/>
                  <a:pt x="1239838" y="-26987"/>
                  <a:pt x="1400175" y="0"/>
                </a:cubicBezTo>
                <a:cubicBezTo>
                  <a:pt x="1560512" y="26987"/>
                  <a:pt x="1560512" y="134938"/>
                  <a:pt x="1552575" y="171450"/>
                </a:cubicBezTo>
                <a:cubicBezTo>
                  <a:pt x="1544638" y="207962"/>
                  <a:pt x="1381125" y="233362"/>
                  <a:pt x="1352550" y="219075"/>
                </a:cubicBezTo>
                <a:cubicBezTo>
                  <a:pt x="1323975" y="204788"/>
                  <a:pt x="1357313" y="98425"/>
                  <a:pt x="1381125" y="85725"/>
                </a:cubicBezTo>
                <a:cubicBezTo>
                  <a:pt x="1404938" y="73025"/>
                  <a:pt x="1495425" y="142875"/>
                  <a:pt x="1495425" y="142875"/>
                </a:cubicBezTo>
              </a:path>
            </a:pathLst>
          </a:cu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361" name="Rectangle 360"/>
          <p:cNvSpPr/>
          <p:nvPr/>
        </p:nvSpPr>
        <p:spPr>
          <a:xfrm>
            <a:off x="3154680" y="3429000"/>
            <a:ext cx="2568781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400" dirty="0" smtClean="0"/>
              <a:t>Union Beach, NJ</a:t>
            </a:r>
          </a:p>
          <a:p>
            <a:pPr algn="r"/>
            <a:r>
              <a:rPr lang="en-US" sz="1400" dirty="0" smtClean="0"/>
              <a:t>2012 Hurricane Sandy</a:t>
            </a:r>
          </a:p>
          <a:p>
            <a:pPr algn="r"/>
            <a:r>
              <a:rPr lang="en-US" sz="1400" dirty="0" smtClean="0"/>
              <a:t>(FEMA)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415595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7" grpId="0"/>
      <p:bldP spid="299" grpId="0"/>
      <p:bldP spid="300" grpId="0"/>
      <p:bldP spid="301" grpId="0"/>
      <p:bldP spid="350" grpId="0"/>
      <p:bldP spid="307" grpId="0" animBg="1"/>
      <p:bldP spid="308" grpId="0" animBg="1"/>
      <p:bldP spid="309" grpId="0" animBg="1"/>
      <p:bldP spid="310" grpId="0" animBg="1"/>
      <p:bldP spid="353" grpId="0" animBg="1"/>
      <p:bldP spid="354" grpId="0" animBg="1"/>
      <p:bldP spid="355" grpId="0" animBg="1"/>
      <p:bldP spid="356" grpId="0" animBg="1"/>
      <p:bldP spid="357" grpId="0" animBg="1"/>
      <p:bldP spid="358" grpId="0" animBg="1"/>
      <p:bldP spid="359" grpId="0" animBg="1"/>
      <p:bldP spid="36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Freeform 189"/>
          <p:cNvSpPr/>
          <p:nvPr/>
        </p:nvSpPr>
        <p:spPr>
          <a:xfrm rot="20633764">
            <a:off x="740109" y="5131613"/>
            <a:ext cx="1285103" cy="86976"/>
          </a:xfrm>
          <a:custGeom>
            <a:avLst/>
            <a:gdLst>
              <a:gd name="connsiteX0" fmla="*/ 0 w 1285103"/>
              <a:gd name="connsiteY0" fmla="*/ 86976 h 86976"/>
              <a:gd name="connsiteX1" fmla="*/ 259492 w 1285103"/>
              <a:gd name="connsiteY1" fmla="*/ 479 h 86976"/>
              <a:gd name="connsiteX2" fmla="*/ 630195 w 1285103"/>
              <a:gd name="connsiteY2" fmla="*/ 49906 h 86976"/>
              <a:gd name="connsiteX3" fmla="*/ 976184 w 1285103"/>
              <a:gd name="connsiteY3" fmla="*/ 479 h 86976"/>
              <a:gd name="connsiteX4" fmla="*/ 1285103 w 1285103"/>
              <a:gd name="connsiteY4" fmla="*/ 86976 h 869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85103" h="86976">
                <a:moveTo>
                  <a:pt x="0" y="86976"/>
                </a:moveTo>
                <a:cubicBezTo>
                  <a:pt x="77230" y="46816"/>
                  <a:pt x="154460" y="6657"/>
                  <a:pt x="259492" y="479"/>
                </a:cubicBezTo>
                <a:cubicBezTo>
                  <a:pt x="364524" y="-5699"/>
                  <a:pt x="510746" y="49906"/>
                  <a:pt x="630195" y="49906"/>
                </a:cubicBezTo>
                <a:cubicBezTo>
                  <a:pt x="749644" y="49906"/>
                  <a:pt x="867033" y="-5699"/>
                  <a:pt x="976184" y="479"/>
                </a:cubicBezTo>
                <a:cubicBezTo>
                  <a:pt x="1085335" y="6657"/>
                  <a:pt x="1178011" y="49906"/>
                  <a:pt x="1285103" y="86976"/>
                </a:cubicBezTo>
              </a:path>
            </a:pathLst>
          </a:cu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6" name="Freeform 175"/>
          <p:cNvSpPr/>
          <p:nvPr/>
        </p:nvSpPr>
        <p:spPr>
          <a:xfrm rot="20633764">
            <a:off x="777712" y="5198530"/>
            <a:ext cx="1285103" cy="86976"/>
          </a:xfrm>
          <a:custGeom>
            <a:avLst/>
            <a:gdLst>
              <a:gd name="connsiteX0" fmla="*/ 0 w 1285103"/>
              <a:gd name="connsiteY0" fmla="*/ 86976 h 86976"/>
              <a:gd name="connsiteX1" fmla="*/ 259492 w 1285103"/>
              <a:gd name="connsiteY1" fmla="*/ 479 h 86976"/>
              <a:gd name="connsiteX2" fmla="*/ 630195 w 1285103"/>
              <a:gd name="connsiteY2" fmla="*/ 49906 h 86976"/>
              <a:gd name="connsiteX3" fmla="*/ 976184 w 1285103"/>
              <a:gd name="connsiteY3" fmla="*/ 479 h 86976"/>
              <a:gd name="connsiteX4" fmla="*/ 1285103 w 1285103"/>
              <a:gd name="connsiteY4" fmla="*/ 86976 h 869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85103" h="86976">
                <a:moveTo>
                  <a:pt x="0" y="86976"/>
                </a:moveTo>
                <a:cubicBezTo>
                  <a:pt x="77230" y="46816"/>
                  <a:pt x="154460" y="6657"/>
                  <a:pt x="259492" y="479"/>
                </a:cubicBezTo>
                <a:cubicBezTo>
                  <a:pt x="364524" y="-5699"/>
                  <a:pt x="510746" y="49906"/>
                  <a:pt x="630195" y="49906"/>
                </a:cubicBezTo>
                <a:cubicBezTo>
                  <a:pt x="749644" y="49906"/>
                  <a:pt x="867033" y="-5699"/>
                  <a:pt x="976184" y="479"/>
                </a:cubicBezTo>
                <a:cubicBezTo>
                  <a:pt x="1085335" y="6657"/>
                  <a:pt x="1178011" y="49906"/>
                  <a:pt x="1285103" y="86976"/>
                </a:cubicBezTo>
              </a:path>
            </a:pathLst>
          </a:custGeom>
          <a:noFill/>
          <a:ln>
            <a:solidFill>
              <a:srgbClr val="4F81B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1" name="Parallelogram 230"/>
          <p:cNvSpPr/>
          <p:nvPr/>
        </p:nvSpPr>
        <p:spPr bwMode="auto">
          <a:xfrm rot="16200000">
            <a:off x="945299" y="4932167"/>
            <a:ext cx="1255322" cy="228598"/>
          </a:xfrm>
          <a:prstGeom prst="parallelogram">
            <a:avLst>
              <a:gd name="adj" fmla="val 70218"/>
            </a:avLst>
          </a:prstGeom>
          <a:solidFill>
            <a:schemeClr val="bg1">
              <a:lumMod val="5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250" name="Rectangle 249"/>
          <p:cNvSpPr/>
          <p:nvPr/>
        </p:nvSpPr>
        <p:spPr bwMode="auto">
          <a:xfrm>
            <a:off x="1687258" y="4584234"/>
            <a:ext cx="366548" cy="1097280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272" name="Parallelogram 271"/>
          <p:cNvSpPr/>
          <p:nvPr/>
        </p:nvSpPr>
        <p:spPr bwMode="auto">
          <a:xfrm flipV="1">
            <a:off x="1458657" y="4419314"/>
            <a:ext cx="595145" cy="162414"/>
          </a:xfrm>
          <a:prstGeom prst="parallelogram">
            <a:avLst>
              <a:gd name="adj" fmla="val 143143"/>
            </a:avLst>
          </a:prstGeom>
          <a:solidFill>
            <a:schemeClr val="bg1">
              <a:lumMod val="6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>
          <a:xfrm flipH="1">
            <a:off x="4754880" y="4848200"/>
            <a:ext cx="1325880" cy="1286719"/>
            <a:chOff x="3934718" y="2279634"/>
            <a:chExt cx="4018795" cy="3887408"/>
          </a:xfrm>
        </p:grpSpPr>
        <p:sp>
          <p:nvSpPr>
            <p:cNvPr id="193" name="Cube 192"/>
            <p:cNvSpPr/>
            <p:nvPr/>
          </p:nvSpPr>
          <p:spPr>
            <a:xfrm>
              <a:off x="3934718" y="5195406"/>
              <a:ext cx="3245009" cy="971636"/>
            </a:xfrm>
            <a:prstGeom prst="cube">
              <a:avLst>
                <a:gd name="adj" fmla="val 90599"/>
              </a:avLst>
            </a:prstGeom>
            <a:solidFill>
              <a:schemeClr val="bg1">
                <a:lumMod val="95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Parallelogram 23"/>
            <p:cNvSpPr/>
            <p:nvPr/>
          </p:nvSpPr>
          <p:spPr>
            <a:xfrm rot="5400000" flipV="1">
              <a:off x="5778540" y="4588357"/>
              <a:ext cx="1541955" cy="122748"/>
            </a:xfrm>
            <a:prstGeom prst="parallelogram">
              <a:avLst>
                <a:gd name="adj" fmla="val 96442"/>
              </a:avLst>
            </a:prstGeom>
            <a:solidFill>
              <a:schemeClr val="bg1">
                <a:lumMod val="65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Parallelogram 24"/>
            <p:cNvSpPr/>
            <p:nvPr/>
          </p:nvSpPr>
          <p:spPr>
            <a:xfrm rot="5400000" flipV="1">
              <a:off x="5898110" y="4594455"/>
              <a:ext cx="1428125" cy="122748"/>
            </a:xfrm>
            <a:prstGeom prst="parallelogram">
              <a:avLst>
                <a:gd name="adj" fmla="val 0"/>
              </a:avLst>
            </a:prstGeom>
            <a:solidFill>
              <a:schemeClr val="bg1">
                <a:lumMod val="65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59" name="Group 58"/>
            <p:cNvGrpSpPr/>
            <p:nvPr/>
          </p:nvGrpSpPr>
          <p:grpSpPr>
            <a:xfrm rot="13475968">
              <a:off x="6277910" y="3888266"/>
              <a:ext cx="246022" cy="826959"/>
              <a:chOff x="2555033" y="3581400"/>
              <a:chExt cx="224415" cy="1467489"/>
            </a:xfrm>
          </p:grpSpPr>
          <p:sp>
            <p:nvSpPr>
              <p:cNvPr id="60" name="Parallelogram 59"/>
              <p:cNvSpPr/>
              <p:nvPr/>
            </p:nvSpPr>
            <p:spPr>
              <a:xfrm rot="5400000" flipV="1">
                <a:off x="1919918" y="4216515"/>
                <a:ext cx="1382197" cy="111967"/>
              </a:xfrm>
              <a:prstGeom prst="parallelogram">
                <a:avLst>
                  <a:gd name="adj" fmla="val 96442"/>
                </a:avLst>
              </a:prstGeom>
              <a:solidFill>
                <a:schemeClr val="bg1">
                  <a:lumMod val="65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" name="Parallelogram 60"/>
              <p:cNvSpPr/>
              <p:nvPr/>
            </p:nvSpPr>
            <p:spPr>
              <a:xfrm rot="5370959" flipH="1" flipV="1">
                <a:off x="2066344" y="4260075"/>
                <a:ext cx="1203975" cy="111967"/>
              </a:xfrm>
              <a:prstGeom prst="parallelogram">
                <a:avLst>
                  <a:gd name="adj" fmla="val 42594"/>
                </a:avLst>
              </a:prstGeom>
              <a:solidFill>
                <a:schemeClr val="bg1">
                  <a:lumMod val="65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" name="Parallelogram 61"/>
              <p:cNvSpPr/>
              <p:nvPr/>
            </p:nvSpPr>
            <p:spPr>
              <a:xfrm rot="5400000" flipV="1">
                <a:off x="2032366" y="4301807"/>
                <a:ext cx="1382197" cy="111967"/>
              </a:xfrm>
              <a:prstGeom prst="parallelogram">
                <a:avLst>
                  <a:gd name="adj" fmla="val 96442"/>
                </a:avLst>
              </a:prstGeom>
              <a:solidFill>
                <a:schemeClr val="bg1">
                  <a:lumMod val="65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9" name="Group 18"/>
            <p:cNvGrpSpPr/>
            <p:nvPr/>
          </p:nvGrpSpPr>
          <p:grpSpPr>
            <a:xfrm>
              <a:off x="4516119" y="4410001"/>
              <a:ext cx="258546" cy="1543152"/>
              <a:chOff x="2555033" y="3580327"/>
              <a:chExt cx="235839" cy="1383270"/>
            </a:xfrm>
          </p:grpSpPr>
          <p:sp>
            <p:nvSpPr>
              <p:cNvPr id="20" name="Parallelogram 19"/>
              <p:cNvSpPr/>
              <p:nvPr/>
            </p:nvSpPr>
            <p:spPr>
              <a:xfrm rot="5400000" flipV="1">
                <a:off x="1919918" y="4216515"/>
                <a:ext cx="1382197" cy="111967"/>
              </a:xfrm>
              <a:prstGeom prst="parallelogram">
                <a:avLst>
                  <a:gd name="adj" fmla="val 96442"/>
                </a:avLst>
              </a:prstGeom>
              <a:solidFill>
                <a:schemeClr val="bg1">
                  <a:lumMod val="65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Parallelogram 20"/>
              <p:cNvSpPr/>
              <p:nvPr/>
            </p:nvSpPr>
            <p:spPr>
              <a:xfrm rot="5400000" flipV="1">
                <a:off x="2028088" y="4221981"/>
                <a:ext cx="1280160" cy="111967"/>
              </a:xfrm>
              <a:prstGeom prst="parallelogram">
                <a:avLst>
                  <a:gd name="adj" fmla="val 0"/>
                </a:avLst>
              </a:prstGeom>
              <a:solidFill>
                <a:schemeClr val="bg1">
                  <a:lumMod val="65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Parallelogram 21"/>
              <p:cNvSpPr/>
              <p:nvPr/>
            </p:nvSpPr>
            <p:spPr>
              <a:xfrm rot="5400000" flipV="1">
                <a:off x="2043790" y="4215442"/>
                <a:ext cx="1382197" cy="111967"/>
              </a:xfrm>
              <a:prstGeom prst="parallelogram">
                <a:avLst>
                  <a:gd name="adj" fmla="val 96442"/>
                </a:avLst>
              </a:prstGeom>
              <a:solidFill>
                <a:schemeClr val="bg1">
                  <a:lumMod val="65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7" name="Group 26"/>
            <p:cNvGrpSpPr/>
            <p:nvPr/>
          </p:nvGrpSpPr>
          <p:grpSpPr>
            <a:xfrm>
              <a:off x="4976546" y="3870472"/>
              <a:ext cx="258546" cy="1543152"/>
              <a:chOff x="2555033" y="3580327"/>
              <a:chExt cx="235839" cy="1383270"/>
            </a:xfrm>
          </p:grpSpPr>
          <p:sp>
            <p:nvSpPr>
              <p:cNvPr id="28" name="Parallelogram 27"/>
              <p:cNvSpPr/>
              <p:nvPr/>
            </p:nvSpPr>
            <p:spPr>
              <a:xfrm rot="5400000" flipV="1">
                <a:off x="1919918" y="4216515"/>
                <a:ext cx="1382197" cy="111967"/>
              </a:xfrm>
              <a:prstGeom prst="parallelogram">
                <a:avLst>
                  <a:gd name="adj" fmla="val 96442"/>
                </a:avLst>
              </a:prstGeom>
              <a:solidFill>
                <a:schemeClr val="bg1">
                  <a:lumMod val="65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Parallelogram 28"/>
              <p:cNvSpPr/>
              <p:nvPr/>
            </p:nvSpPr>
            <p:spPr>
              <a:xfrm rot="5400000" flipV="1">
                <a:off x="2028088" y="4221981"/>
                <a:ext cx="1280160" cy="111967"/>
              </a:xfrm>
              <a:prstGeom prst="parallelogram">
                <a:avLst>
                  <a:gd name="adj" fmla="val 0"/>
                </a:avLst>
              </a:prstGeom>
              <a:solidFill>
                <a:schemeClr val="bg1">
                  <a:lumMod val="65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Parallelogram 29"/>
              <p:cNvSpPr/>
              <p:nvPr/>
            </p:nvSpPr>
            <p:spPr>
              <a:xfrm rot="5400000" flipV="1">
                <a:off x="2043790" y="4215442"/>
                <a:ext cx="1382197" cy="111967"/>
              </a:xfrm>
              <a:prstGeom prst="parallelogram">
                <a:avLst>
                  <a:gd name="adj" fmla="val 96442"/>
                </a:avLst>
              </a:prstGeom>
              <a:solidFill>
                <a:schemeClr val="bg1">
                  <a:lumMod val="65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1" name="Group 30"/>
            <p:cNvGrpSpPr/>
            <p:nvPr/>
          </p:nvGrpSpPr>
          <p:grpSpPr>
            <a:xfrm rot="5400000" flipH="1">
              <a:off x="5272506" y="3788265"/>
              <a:ext cx="263098" cy="1516456"/>
              <a:chOff x="2555033" y="3580327"/>
              <a:chExt cx="235839" cy="1383270"/>
            </a:xfrm>
          </p:grpSpPr>
          <p:sp>
            <p:nvSpPr>
              <p:cNvPr id="32" name="Parallelogram 31"/>
              <p:cNvSpPr/>
              <p:nvPr/>
            </p:nvSpPr>
            <p:spPr>
              <a:xfrm rot="5400000" flipV="1">
                <a:off x="1919918" y="4216515"/>
                <a:ext cx="1382197" cy="111967"/>
              </a:xfrm>
              <a:prstGeom prst="parallelogram">
                <a:avLst>
                  <a:gd name="adj" fmla="val 96442"/>
                </a:avLst>
              </a:prstGeom>
              <a:solidFill>
                <a:schemeClr val="bg1">
                  <a:lumMod val="65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Parallelogram 32"/>
              <p:cNvSpPr/>
              <p:nvPr/>
            </p:nvSpPr>
            <p:spPr>
              <a:xfrm rot="5400000" flipV="1">
                <a:off x="2028088" y="4221981"/>
                <a:ext cx="1280160" cy="111967"/>
              </a:xfrm>
              <a:prstGeom prst="parallelogram">
                <a:avLst>
                  <a:gd name="adj" fmla="val 0"/>
                </a:avLst>
              </a:prstGeom>
              <a:solidFill>
                <a:schemeClr val="bg1">
                  <a:lumMod val="65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Parallelogram 33"/>
              <p:cNvSpPr/>
              <p:nvPr/>
            </p:nvSpPr>
            <p:spPr>
              <a:xfrm rot="5400000" flipV="1">
                <a:off x="2043790" y="4215442"/>
                <a:ext cx="1382197" cy="111967"/>
              </a:xfrm>
              <a:prstGeom prst="parallelogram">
                <a:avLst>
                  <a:gd name="adj" fmla="val 96442"/>
                </a:avLst>
              </a:prstGeom>
              <a:solidFill>
                <a:schemeClr val="bg1">
                  <a:lumMod val="65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8" name="Group 17"/>
            <p:cNvGrpSpPr/>
            <p:nvPr/>
          </p:nvGrpSpPr>
          <p:grpSpPr>
            <a:xfrm>
              <a:off x="6027717" y="4417085"/>
              <a:ext cx="258546" cy="1543152"/>
              <a:chOff x="2555033" y="3580327"/>
              <a:chExt cx="235839" cy="1383270"/>
            </a:xfrm>
          </p:grpSpPr>
          <p:sp>
            <p:nvSpPr>
              <p:cNvPr id="17" name="Parallelogram 16"/>
              <p:cNvSpPr/>
              <p:nvPr/>
            </p:nvSpPr>
            <p:spPr>
              <a:xfrm rot="5400000" flipV="1">
                <a:off x="1919918" y="4216515"/>
                <a:ext cx="1382197" cy="111967"/>
              </a:xfrm>
              <a:prstGeom prst="parallelogram">
                <a:avLst>
                  <a:gd name="adj" fmla="val 96442"/>
                </a:avLst>
              </a:prstGeom>
              <a:solidFill>
                <a:schemeClr val="bg1">
                  <a:lumMod val="65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Parallelogram 12"/>
              <p:cNvSpPr/>
              <p:nvPr/>
            </p:nvSpPr>
            <p:spPr>
              <a:xfrm rot="5400000" flipV="1">
                <a:off x="2028088" y="4221981"/>
                <a:ext cx="1280160" cy="111967"/>
              </a:xfrm>
              <a:prstGeom prst="parallelogram">
                <a:avLst>
                  <a:gd name="adj" fmla="val 0"/>
                </a:avLst>
              </a:prstGeom>
              <a:solidFill>
                <a:schemeClr val="bg1">
                  <a:lumMod val="65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Parallelogram 13"/>
              <p:cNvSpPr/>
              <p:nvPr/>
            </p:nvSpPr>
            <p:spPr>
              <a:xfrm rot="5400000" flipV="1">
                <a:off x="2043790" y="4215442"/>
                <a:ext cx="1382197" cy="111967"/>
              </a:xfrm>
              <a:prstGeom prst="parallelogram">
                <a:avLst>
                  <a:gd name="adj" fmla="val 96442"/>
                </a:avLst>
              </a:prstGeom>
              <a:solidFill>
                <a:schemeClr val="bg1">
                  <a:lumMod val="65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6" name="Parallelogram 25"/>
            <p:cNvSpPr/>
            <p:nvPr/>
          </p:nvSpPr>
          <p:spPr>
            <a:xfrm rot="5400000" flipV="1">
              <a:off x="5914339" y="4587160"/>
              <a:ext cx="1541955" cy="122748"/>
            </a:xfrm>
            <a:prstGeom prst="parallelogram">
              <a:avLst>
                <a:gd name="adj" fmla="val 96442"/>
              </a:avLst>
            </a:prstGeom>
            <a:solidFill>
              <a:schemeClr val="bg1">
                <a:lumMod val="65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Cube 15"/>
            <p:cNvSpPr/>
            <p:nvPr/>
          </p:nvSpPr>
          <p:spPr>
            <a:xfrm>
              <a:off x="4516120" y="3870472"/>
              <a:ext cx="2230572" cy="645403"/>
            </a:xfrm>
            <a:prstGeom prst="cube">
              <a:avLst>
                <a:gd name="adj" fmla="val 90599"/>
              </a:avLst>
            </a:prstGeom>
            <a:solidFill>
              <a:schemeClr val="bg1">
                <a:lumMod val="65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" name="Parallelogram 106"/>
            <p:cNvSpPr/>
            <p:nvPr/>
          </p:nvSpPr>
          <p:spPr>
            <a:xfrm rot="5400000" flipV="1">
              <a:off x="5746025" y="3119316"/>
              <a:ext cx="1600200" cy="122748"/>
            </a:xfrm>
            <a:prstGeom prst="parallelogram">
              <a:avLst>
                <a:gd name="adj" fmla="val 96442"/>
              </a:avLst>
            </a:prstGeom>
            <a:solidFill>
              <a:schemeClr val="bg1">
                <a:lumMod val="65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Parallelogram 107"/>
            <p:cNvSpPr/>
            <p:nvPr/>
          </p:nvSpPr>
          <p:spPr>
            <a:xfrm rot="5400000" flipV="1">
              <a:off x="5877260" y="3113749"/>
              <a:ext cx="1463040" cy="122748"/>
            </a:xfrm>
            <a:prstGeom prst="parallelogram">
              <a:avLst>
                <a:gd name="adj" fmla="val 0"/>
              </a:avLst>
            </a:prstGeom>
            <a:solidFill>
              <a:schemeClr val="bg1">
                <a:lumMod val="65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09" name="Group 108"/>
            <p:cNvGrpSpPr/>
            <p:nvPr/>
          </p:nvGrpSpPr>
          <p:grpSpPr>
            <a:xfrm rot="13475968">
              <a:off x="6274518" y="2390103"/>
              <a:ext cx="246022" cy="826959"/>
              <a:chOff x="2555033" y="3581400"/>
              <a:chExt cx="224415" cy="1467489"/>
            </a:xfrm>
          </p:grpSpPr>
          <p:sp>
            <p:nvSpPr>
              <p:cNvPr id="111" name="Parallelogram 110"/>
              <p:cNvSpPr/>
              <p:nvPr/>
            </p:nvSpPr>
            <p:spPr>
              <a:xfrm rot="5400000" flipV="1">
                <a:off x="1919918" y="4216515"/>
                <a:ext cx="1382197" cy="111967"/>
              </a:xfrm>
              <a:prstGeom prst="parallelogram">
                <a:avLst>
                  <a:gd name="adj" fmla="val 96442"/>
                </a:avLst>
              </a:prstGeom>
              <a:solidFill>
                <a:schemeClr val="bg1">
                  <a:lumMod val="65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4" name="Parallelogram 123"/>
              <p:cNvSpPr/>
              <p:nvPr/>
            </p:nvSpPr>
            <p:spPr>
              <a:xfrm rot="5370959" flipH="1" flipV="1">
                <a:off x="2066344" y="4260075"/>
                <a:ext cx="1203975" cy="111967"/>
              </a:xfrm>
              <a:prstGeom prst="parallelogram">
                <a:avLst>
                  <a:gd name="adj" fmla="val 42594"/>
                </a:avLst>
              </a:prstGeom>
              <a:solidFill>
                <a:schemeClr val="bg1">
                  <a:lumMod val="65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7" name="Parallelogram 126"/>
              <p:cNvSpPr/>
              <p:nvPr/>
            </p:nvSpPr>
            <p:spPr>
              <a:xfrm rot="5400000" flipV="1">
                <a:off x="2032366" y="4301807"/>
                <a:ext cx="1382197" cy="111967"/>
              </a:xfrm>
              <a:prstGeom prst="parallelogram">
                <a:avLst>
                  <a:gd name="adj" fmla="val 96442"/>
                </a:avLst>
              </a:prstGeom>
              <a:solidFill>
                <a:schemeClr val="bg1">
                  <a:lumMod val="65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8" name="Group 127"/>
            <p:cNvGrpSpPr/>
            <p:nvPr/>
          </p:nvGrpSpPr>
          <p:grpSpPr>
            <a:xfrm>
              <a:off x="4512727" y="2911838"/>
              <a:ext cx="258546" cy="1543152"/>
              <a:chOff x="2555033" y="3580327"/>
              <a:chExt cx="235839" cy="1383270"/>
            </a:xfrm>
          </p:grpSpPr>
          <p:sp>
            <p:nvSpPr>
              <p:cNvPr id="129" name="Parallelogram 128"/>
              <p:cNvSpPr/>
              <p:nvPr/>
            </p:nvSpPr>
            <p:spPr>
              <a:xfrm rot="5400000" flipV="1">
                <a:off x="1919918" y="4216515"/>
                <a:ext cx="1382197" cy="111967"/>
              </a:xfrm>
              <a:prstGeom prst="parallelogram">
                <a:avLst>
                  <a:gd name="adj" fmla="val 96442"/>
                </a:avLst>
              </a:prstGeom>
              <a:solidFill>
                <a:schemeClr val="bg1">
                  <a:lumMod val="65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0" name="Parallelogram 129"/>
              <p:cNvSpPr/>
              <p:nvPr/>
            </p:nvSpPr>
            <p:spPr>
              <a:xfrm rot="5400000" flipV="1">
                <a:off x="2028088" y="4221981"/>
                <a:ext cx="1280160" cy="111967"/>
              </a:xfrm>
              <a:prstGeom prst="parallelogram">
                <a:avLst>
                  <a:gd name="adj" fmla="val 0"/>
                </a:avLst>
              </a:prstGeom>
              <a:solidFill>
                <a:schemeClr val="bg1">
                  <a:lumMod val="65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1" name="Parallelogram 130"/>
              <p:cNvSpPr/>
              <p:nvPr/>
            </p:nvSpPr>
            <p:spPr>
              <a:xfrm rot="5400000" flipV="1">
                <a:off x="2043790" y="4215442"/>
                <a:ext cx="1382197" cy="111967"/>
              </a:xfrm>
              <a:prstGeom prst="parallelogram">
                <a:avLst>
                  <a:gd name="adj" fmla="val 96442"/>
                </a:avLst>
              </a:prstGeom>
              <a:solidFill>
                <a:schemeClr val="bg1">
                  <a:lumMod val="65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32" name="Group 131"/>
            <p:cNvGrpSpPr/>
            <p:nvPr/>
          </p:nvGrpSpPr>
          <p:grpSpPr>
            <a:xfrm>
              <a:off x="4973154" y="2372309"/>
              <a:ext cx="258546" cy="1600200"/>
              <a:chOff x="2555033" y="3580327"/>
              <a:chExt cx="235839" cy="1383270"/>
            </a:xfrm>
          </p:grpSpPr>
          <p:sp>
            <p:nvSpPr>
              <p:cNvPr id="133" name="Parallelogram 132"/>
              <p:cNvSpPr/>
              <p:nvPr/>
            </p:nvSpPr>
            <p:spPr>
              <a:xfrm rot="5400000" flipV="1">
                <a:off x="1919918" y="4216515"/>
                <a:ext cx="1382197" cy="111967"/>
              </a:xfrm>
              <a:prstGeom prst="parallelogram">
                <a:avLst>
                  <a:gd name="adj" fmla="val 96442"/>
                </a:avLst>
              </a:prstGeom>
              <a:solidFill>
                <a:schemeClr val="bg1">
                  <a:lumMod val="65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4" name="Parallelogram 133"/>
              <p:cNvSpPr/>
              <p:nvPr/>
            </p:nvSpPr>
            <p:spPr>
              <a:xfrm rot="5400000" flipV="1">
                <a:off x="2028088" y="4221981"/>
                <a:ext cx="1280160" cy="111967"/>
              </a:xfrm>
              <a:prstGeom prst="parallelogram">
                <a:avLst>
                  <a:gd name="adj" fmla="val 0"/>
                </a:avLst>
              </a:prstGeom>
              <a:solidFill>
                <a:schemeClr val="bg1">
                  <a:lumMod val="65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5" name="Parallelogram 134"/>
              <p:cNvSpPr/>
              <p:nvPr/>
            </p:nvSpPr>
            <p:spPr>
              <a:xfrm rot="5400000" flipV="1">
                <a:off x="2043790" y="4215442"/>
                <a:ext cx="1382197" cy="111967"/>
              </a:xfrm>
              <a:prstGeom prst="parallelogram">
                <a:avLst>
                  <a:gd name="adj" fmla="val 96442"/>
                </a:avLst>
              </a:prstGeom>
              <a:solidFill>
                <a:schemeClr val="bg1">
                  <a:lumMod val="65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36" name="Group 135"/>
            <p:cNvGrpSpPr/>
            <p:nvPr/>
          </p:nvGrpSpPr>
          <p:grpSpPr>
            <a:xfrm rot="5400000" flipH="1">
              <a:off x="5269114" y="2290102"/>
              <a:ext cx="263098" cy="1516456"/>
              <a:chOff x="2555033" y="3580327"/>
              <a:chExt cx="235839" cy="1383270"/>
            </a:xfrm>
          </p:grpSpPr>
          <p:sp>
            <p:nvSpPr>
              <p:cNvPr id="137" name="Parallelogram 136"/>
              <p:cNvSpPr/>
              <p:nvPr/>
            </p:nvSpPr>
            <p:spPr>
              <a:xfrm rot="5400000" flipV="1">
                <a:off x="1919918" y="4216515"/>
                <a:ext cx="1382197" cy="111967"/>
              </a:xfrm>
              <a:prstGeom prst="parallelogram">
                <a:avLst>
                  <a:gd name="adj" fmla="val 96442"/>
                </a:avLst>
              </a:prstGeom>
              <a:solidFill>
                <a:schemeClr val="bg1">
                  <a:lumMod val="65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8" name="Parallelogram 137"/>
              <p:cNvSpPr/>
              <p:nvPr/>
            </p:nvSpPr>
            <p:spPr>
              <a:xfrm rot="5400000" flipV="1">
                <a:off x="2028088" y="4221981"/>
                <a:ext cx="1280160" cy="111967"/>
              </a:xfrm>
              <a:prstGeom prst="parallelogram">
                <a:avLst>
                  <a:gd name="adj" fmla="val 0"/>
                </a:avLst>
              </a:prstGeom>
              <a:solidFill>
                <a:schemeClr val="bg1">
                  <a:lumMod val="65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9" name="Parallelogram 138"/>
              <p:cNvSpPr/>
              <p:nvPr/>
            </p:nvSpPr>
            <p:spPr>
              <a:xfrm rot="5400000" flipV="1">
                <a:off x="2043790" y="4215442"/>
                <a:ext cx="1382197" cy="111967"/>
              </a:xfrm>
              <a:prstGeom prst="parallelogram">
                <a:avLst>
                  <a:gd name="adj" fmla="val 96442"/>
                </a:avLst>
              </a:prstGeom>
              <a:solidFill>
                <a:schemeClr val="bg1">
                  <a:lumMod val="65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40" name="Group 139"/>
            <p:cNvGrpSpPr/>
            <p:nvPr/>
          </p:nvGrpSpPr>
          <p:grpSpPr>
            <a:xfrm>
              <a:off x="6024325" y="2918922"/>
              <a:ext cx="258546" cy="1543152"/>
              <a:chOff x="2555033" y="3580327"/>
              <a:chExt cx="235839" cy="1383270"/>
            </a:xfrm>
          </p:grpSpPr>
          <p:sp>
            <p:nvSpPr>
              <p:cNvPr id="141" name="Parallelogram 140"/>
              <p:cNvSpPr/>
              <p:nvPr/>
            </p:nvSpPr>
            <p:spPr>
              <a:xfrm rot="5400000" flipV="1">
                <a:off x="1919918" y="4216515"/>
                <a:ext cx="1382197" cy="111967"/>
              </a:xfrm>
              <a:prstGeom prst="parallelogram">
                <a:avLst>
                  <a:gd name="adj" fmla="val 96442"/>
                </a:avLst>
              </a:prstGeom>
              <a:solidFill>
                <a:schemeClr val="bg1">
                  <a:lumMod val="65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2" name="Parallelogram 141"/>
              <p:cNvSpPr/>
              <p:nvPr/>
            </p:nvSpPr>
            <p:spPr>
              <a:xfrm rot="5400000" flipV="1">
                <a:off x="2028088" y="4221981"/>
                <a:ext cx="1280160" cy="111967"/>
              </a:xfrm>
              <a:prstGeom prst="parallelogram">
                <a:avLst>
                  <a:gd name="adj" fmla="val 0"/>
                </a:avLst>
              </a:prstGeom>
              <a:solidFill>
                <a:schemeClr val="bg1">
                  <a:lumMod val="65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3" name="Parallelogram 142"/>
              <p:cNvSpPr/>
              <p:nvPr/>
            </p:nvSpPr>
            <p:spPr>
              <a:xfrm rot="5400000" flipV="1">
                <a:off x="2043790" y="4215442"/>
                <a:ext cx="1382197" cy="111967"/>
              </a:xfrm>
              <a:prstGeom prst="parallelogram">
                <a:avLst>
                  <a:gd name="adj" fmla="val 96442"/>
                </a:avLst>
              </a:prstGeom>
              <a:solidFill>
                <a:schemeClr val="bg1">
                  <a:lumMod val="65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44" name="Parallelogram 143"/>
            <p:cNvSpPr/>
            <p:nvPr/>
          </p:nvSpPr>
          <p:spPr>
            <a:xfrm rot="5400000" flipV="1">
              <a:off x="5881824" y="3118119"/>
              <a:ext cx="1600200" cy="122748"/>
            </a:xfrm>
            <a:prstGeom prst="parallelogram">
              <a:avLst>
                <a:gd name="adj" fmla="val 96442"/>
              </a:avLst>
            </a:prstGeom>
            <a:solidFill>
              <a:schemeClr val="bg1">
                <a:lumMod val="65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5" name="Cube 144"/>
            <p:cNvSpPr/>
            <p:nvPr/>
          </p:nvSpPr>
          <p:spPr>
            <a:xfrm>
              <a:off x="4512728" y="2372309"/>
              <a:ext cx="2230572" cy="645403"/>
            </a:xfrm>
            <a:prstGeom prst="cube">
              <a:avLst>
                <a:gd name="adj" fmla="val 90599"/>
              </a:avLst>
            </a:prstGeom>
            <a:solidFill>
              <a:schemeClr val="bg1">
                <a:lumMod val="65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0" name="Cube 209"/>
            <p:cNvSpPr/>
            <p:nvPr/>
          </p:nvSpPr>
          <p:spPr>
            <a:xfrm>
              <a:off x="6185968" y="3919812"/>
              <a:ext cx="597565" cy="2023339"/>
            </a:xfrm>
            <a:prstGeom prst="cube">
              <a:avLst>
                <a:gd name="adj" fmla="val 90599"/>
              </a:avLst>
            </a:prstGeom>
            <a:solidFill>
              <a:schemeClr val="bg1">
                <a:lumMod val="65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0" name="Cube 229"/>
            <p:cNvSpPr/>
            <p:nvPr/>
          </p:nvSpPr>
          <p:spPr>
            <a:xfrm>
              <a:off x="6189127" y="2401406"/>
              <a:ext cx="597565" cy="2023339"/>
            </a:xfrm>
            <a:prstGeom prst="cube">
              <a:avLst>
                <a:gd name="adj" fmla="val 90599"/>
              </a:avLst>
            </a:prstGeom>
            <a:solidFill>
              <a:schemeClr val="bg1">
                <a:lumMod val="65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" name="Straight Connector 9"/>
            <p:cNvCxnSpPr/>
            <p:nvPr/>
          </p:nvCxnSpPr>
          <p:spPr>
            <a:xfrm flipV="1">
              <a:off x="6265327" y="2449964"/>
              <a:ext cx="475488" cy="1920240"/>
            </a:xfrm>
            <a:prstGeom prst="line">
              <a:avLst/>
            </a:prstGeom>
            <a:ln w="952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9" name="Straight Connector 268"/>
            <p:cNvCxnSpPr/>
            <p:nvPr/>
          </p:nvCxnSpPr>
          <p:spPr>
            <a:xfrm flipV="1">
              <a:off x="6275487" y="3976206"/>
              <a:ext cx="475488" cy="1920240"/>
            </a:xfrm>
            <a:prstGeom prst="line">
              <a:avLst/>
            </a:prstGeom>
            <a:ln w="952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0" name="Straight Connector 269"/>
            <p:cNvCxnSpPr/>
            <p:nvPr/>
          </p:nvCxnSpPr>
          <p:spPr>
            <a:xfrm flipH="1" flipV="1">
              <a:off x="6234377" y="4471360"/>
              <a:ext cx="569476" cy="918300"/>
            </a:xfrm>
            <a:prstGeom prst="line">
              <a:avLst/>
            </a:prstGeom>
            <a:ln w="952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1" name="Straight Connector 270"/>
            <p:cNvCxnSpPr/>
            <p:nvPr/>
          </p:nvCxnSpPr>
          <p:spPr>
            <a:xfrm flipH="1" flipV="1">
              <a:off x="6189127" y="3000846"/>
              <a:ext cx="569476" cy="918300"/>
            </a:xfrm>
            <a:prstGeom prst="line">
              <a:avLst/>
            </a:prstGeom>
            <a:ln w="952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56" name="Group 155"/>
            <p:cNvGrpSpPr/>
            <p:nvPr/>
          </p:nvGrpSpPr>
          <p:grpSpPr>
            <a:xfrm>
              <a:off x="7895767" y="2279634"/>
              <a:ext cx="45719" cy="568083"/>
              <a:chOff x="4605394" y="2629310"/>
              <a:chExt cx="23212" cy="467145"/>
            </a:xfrm>
          </p:grpSpPr>
          <p:cxnSp>
            <p:nvCxnSpPr>
              <p:cNvPr id="157" name="Straight Connector 156"/>
              <p:cNvCxnSpPr/>
              <p:nvPr/>
            </p:nvCxnSpPr>
            <p:spPr>
              <a:xfrm>
                <a:off x="4605394" y="2629310"/>
                <a:ext cx="0" cy="467145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8" name="Straight Connector 157"/>
              <p:cNvCxnSpPr/>
              <p:nvPr/>
            </p:nvCxnSpPr>
            <p:spPr>
              <a:xfrm>
                <a:off x="4605394" y="2646297"/>
                <a:ext cx="23212" cy="25481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9" name="Straight Connector 158"/>
              <p:cNvCxnSpPr/>
              <p:nvPr/>
            </p:nvCxnSpPr>
            <p:spPr>
              <a:xfrm>
                <a:off x="4605394" y="2731233"/>
                <a:ext cx="23212" cy="25481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0" name="Straight Connector 159"/>
              <p:cNvCxnSpPr/>
              <p:nvPr/>
            </p:nvCxnSpPr>
            <p:spPr>
              <a:xfrm>
                <a:off x="4605394" y="2688765"/>
                <a:ext cx="23212" cy="25481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1" name="Straight Connector 160"/>
              <p:cNvCxnSpPr/>
              <p:nvPr/>
            </p:nvCxnSpPr>
            <p:spPr>
              <a:xfrm>
                <a:off x="4605394" y="2773700"/>
                <a:ext cx="23212" cy="25481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2" name="Straight Connector 161"/>
              <p:cNvCxnSpPr/>
              <p:nvPr/>
            </p:nvCxnSpPr>
            <p:spPr>
              <a:xfrm>
                <a:off x="4605394" y="2816168"/>
                <a:ext cx="23212" cy="25481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3" name="Straight Connector 162"/>
              <p:cNvCxnSpPr/>
              <p:nvPr/>
            </p:nvCxnSpPr>
            <p:spPr>
              <a:xfrm>
                <a:off x="4605394" y="2901103"/>
                <a:ext cx="23212" cy="25481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4" name="Straight Connector 163"/>
              <p:cNvCxnSpPr/>
              <p:nvPr/>
            </p:nvCxnSpPr>
            <p:spPr>
              <a:xfrm>
                <a:off x="4605394" y="2858636"/>
                <a:ext cx="23212" cy="25481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5" name="Straight Connector 164"/>
              <p:cNvCxnSpPr/>
              <p:nvPr/>
            </p:nvCxnSpPr>
            <p:spPr>
              <a:xfrm>
                <a:off x="4605394" y="2943571"/>
                <a:ext cx="23212" cy="25481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6" name="Straight Connector 165"/>
              <p:cNvCxnSpPr/>
              <p:nvPr/>
            </p:nvCxnSpPr>
            <p:spPr>
              <a:xfrm>
                <a:off x="4605394" y="2986039"/>
                <a:ext cx="23212" cy="25481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7" name="Straight Connector 166"/>
              <p:cNvCxnSpPr/>
              <p:nvPr/>
            </p:nvCxnSpPr>
            <p:spPr>
              <a:xfrm>
                <a:off x="4605394" y="3070974"/>
                <a:ext cx="23212" cy="25481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8" name="Straight Connector 167"/>
              <p:cNvCxnSpPr/>
              <p:nvPr/>
            </p:nvCxnSpPr>
            <p:spPr>
              <a:xfrm>
                <a:off x="4605394" y="3028507"/>
                <a:ext cx="23212" cy="25481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69" name="Can 168"/>
            <p:cNvSpPr/>
            <p:nvPr/>
          </p:nvSpPr>
          <p:spPr>
            <a:xfrm rot="16200000">
              <a:off x="7445946" y="2209868"/>
              <a:ext cx="221368" cy="708752"/>
            </a:xfrm>
            <a:prstGeom prst="can">
              <a:avLst>
                <a:gd name="adj" fmla="val 45000"/>
              </a:avLst>
            </a:prstGeom>
            <a:solidFill>
              <a:schemeClr val="tx2"/>
            </a:solidFill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0" name="Can 169"/>
            <p:cNvSpPr/>
            <p:nvPr/>
          </p:nvSpPr>
          <p:spPr>
            <a:xfrm rot="16200000">
              <a:off x="6971821" y="2305660"/>
              <a:ext cx="82898" cy="511563"/>
            </a:xfrm>
            <a:prstGeom prst="can">
              <a:avLst>
                <a:gd name="adj" fmla="val 4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1" name="Snip Same Side Corner Rectangle 170"/>
            <p:cNvSpPr/>
            <p:nvPr/>
          </p:nvSpPr>
          <p:spPr>
            <a:xfrm rot="5400000">
              <a:off x="6685459" y="2495324"/>
              <a:ext cx="214037" cy="123316"/>
            </a:xfrm>
            <a:prstGeom prst="snip2SameRect">
              <a:avLst>
                <a:gd name="adj1" fmla="val 22942"/>
                <a:gd name="adj2" fmla="val 0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2" name="Rectangle 171"/>
            <p:cNvSpPr/>
            <p:nvPr/>
          </p:nvSpPr>
          <p:spPr>
            <a:xfrm>
              <a:off x="6944406" y="2483288"/>
              <a:ext cx="139275" cy="152884"/>
            </a:xfrm>
            <a:prstGeom prst="rect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3" name="Rectangle 172"/>
            <p:cNvSpPr/>
            <p:nvPr/>
          </p:nvSpPr>
          <p:spPr>
            <a:xfrm>
              <a:off x="6994700" y="2483288"/>
              <a:ext cx="37140" cy="152884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" name="Group 1"/>
            <p:cNvGrpSpPr/>
            <p:nvPr/>
          </p:nvGrpSpPr>
          <p:grpSpPr>
            <a:xfrm>
              <a:off x="7907794" y="3692603"/>
              <a:ext cx="45719" cy="568083"/>
              <a:chOff x="4605394" y="2629310"/>
              <a:chExt cx="23212" cy="467145"/>
            </a:xfrm>
          </p:grpSpPr>
          <p:cxnSp>
            <p:nvCxnSpPr>
              <p:cNvPr id="112" name="Straight Connector 111"/>
              <p:cNvCxnSpPr/>
              <p:nvPr/>
            </p:nvCxnSpPr>
            <p:spPr>
              <a:xfrm>
                <a:off x="4605394" y="2629310"/>
                <a:ext cx="0" cy="467145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3" name="Straight Connector 112"/>
              <p:cNvCxnSpPr/>
              <p:nvPr/>
            </p:nvCxnSpPr>
            <p:spPr>
              <a:xfrm>
                <a:off x="4605394" y="2646297"/>
                <a:ext cx="23212" cy="25481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4" name="Straight Connector 113"/>
              <p:cNvCxnSpPr/>
              <p:nvPr/>
            </p:nvCxnSpPr>
            <p:spPr>
              <a:xfrm>
                <a:off x="4605394" y="2731233"/>
                <a:ext cx="23212" cy="25481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5" name="Straight Connector 114"/>
              <p:cNvCxnSpPr/>
              <p:nvPr/>
            </p:nvCxnSpPr>
            <p:spPr>
              <a:xfrm>
                <a:off x="4605394" y="2688765"/>
                <a:ext cx="23212" cy="25481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6" name="Straight Connector 115"/>
              <p:cNvCxnSpPr/>
              <p:nvPr/>
            </p:nvCxnSpPr>
            <p:spPr>
              <a:xfrm>
                <a:off x="4605394" y="2773700"/>
                <a:ext cx="23212" cy="25481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7" name="Straight Connector 116"/>
              <p:cNvCxnSpPr/>
              <p:nvPr/>
            </p:nvCxnSpPr>
            <p:spPr>
              <a:xfrm>
                <a:off x="4605394" y="2816168"/>
                <a:ext cx="23212" cy="25481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8" name="Straight Connector 117"/>
              <p:cNvCxnSpPr/>
              <p:nvPr/>
            </p:nvCxnSpPr>
            <p:spPr>
              <a:xfrm>
                <a:off x="4605394" y="2901103"/>
                <a:ext cx="23212" cy="25481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9" name="Straight Connector 118"/>
              <p:cNvCxnSpPr/>
              <p:nvPr/>
            </p:nvCxnSpPr>
            <p:spPr>
              <a:xfrm>
                <a:off x="4605394" y="2858636"/>
                <a:ext cx="23212" cy="25481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0" name="Straight Connector 119"/>
              <p:cNvCxnSpPr/>
              <p:nvPr/>
            </p:nvCxnSpPr>
            <p:spPr>
              <a:xfrm>
                <a:off x="4605394" y="2943571"/>
                <a:ext cx="23212" cy="25481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1" name="Straight Connector 120"/>
              <p:cNvCxnSpPr/>
              <p:nvPr/>
            </p:nvCxnSpPr>
            <p:spPr>
              <a:xfrm>
                <a:off x="4605394" y="2986039"/>
                <a:ext cx="23212" cy="25481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2" name="Straight Connector 121"/>
              <p:cNvCxnSpPr/>
              <p:nvPr/>
            </p:nvCxnSpPr>
            <p:spPr>
              <a:xfrm>
                <a:off x="4605394" y="3070974"/>
                <a:ext cx="23212" cy="25481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3" name="Straight Connector 122"/>
              <p:cNvCxnSpPr/>
              <p:nvPr/>
            </p:nvCxnSpPr>
            <p:spPr>
              <a:xfrm>
                <a:off x="4605394" y="3028507"/>
                <a:ext cx="23212" cy="25481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" name="Can 2"/>
            <p:cNvSpPr/>
            <p:nvPr/>
          </p:nvSpPr>
          <p:spPr>
            <a:xfrm rot="16200000">
              <a:off x="7457973" y="3622837"/>
              <a:ext cx="221368" cy="708752"/>
            </a:xfrm>
            <a:prstGeom prst="can">
              <a:avLst>
                <a:gd name="adj" fmla="val 45000"/>
              </a:avLst>
            </a:prstGeom>
            <a:solidFill>
              <a:schemeClr val="tx2"/>
            </a:solidFill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5" name="Can 154"/>
            <p:cNvSpPr/>
            <p:nvPr/>
          </p:nvSpPr>
          <p:spPr>
            <a:xfrm rot="16200000">
              <a:off x="6983848" y="3718629"/>
              <a:ext cx="82898" cy="511563"/>
            </a:xfrm>
            <a:prstGeom prst="can">
              <a:avLst>
                <a:gd name="adj" fmla="val 4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" name="Snip Same Side Corner Rectangle 109"/>
            <p:cNvSpPr/>
            <p:nvPr/>
          </p:nvSpPr>
          <p:spPr>
            <a:xfrm rot="5400000">
              <a:off x="6697486" y="3908293"/>
              <a:ext cx="214037" cy="123316"/>
            </a:xfrm>
            <a:prstGeom prst="snip2SameRect">
              <a:avLst>
                <a:gd name="adj1" fmla="val 22942"/>
                <a:gd name="adj2" fmla="val 0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" name="Rectangle 124"/>
            <p:cNvSpPr/>
            <p:nvPr/>
          </p:nvSpPr>
          <p:spPr>
            <a:xfrm>
              <a:off x="6956433" y="3896257"/>
              <a:ext cx="139275" cy="152884"/>
            </a:xfrm>
            <a:prstGeom prst="rect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Rectangle 125"/>
            <p:cNvSpPr/>
            <p:nvPr/>
          </p:nvSpPr>
          <p:spPr>
            <a:xfrm>
              <a:off x="7006727" y="3896257"/>
              <a:ext cx="37140" cy="152884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89" name="Group 88"/>
            <p:cNvGrpSpPr/>
            <p:nvPr/>
          </p:nvGrpSpPr>
          <p:grpSpPr>
            <a:xfrm>
              <a:off x="7403830" y="2728936"/>
              <a:ext cx="45719" cy="568083"/>
              <a:chOff x="4605394" y="2629310"/>
              <a:chExt cx="23212" cy="467145"/>
            </a:xfrm>
          </p:grpSpPr>
          <p:cxnSp>
            <p:nvCxnSpPr>
              <p:cNvPr id="90" name="Straight Connector 89"/>
              <p:cNvCxnSpPr/>
              <p:nvPr/>
            </p:nvCxnSpPr>
            <p:spPr>
              <a:xfrm>
                <a:off x="4605394" y="2629310"/>
                <a:ext cx="0" cy="467145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Straight Connector 90"/>
              <p:cNvCxnSpPr/>
              <p:nvPr/>
            </p:nvCxnSpPr>
            <p:spPr>
              <a:xfrm>
                <a:off x="4605394" y="2646297"/>
                <a:ext cx="23212" cy="25481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Straight Connector 91"/>
              <p:cNvCxnSpPr/>
              <p:nvPr/>
            </p:nvCxnSpPr>
            <p:spPr>
              <a:xfrm>
                <a:off x="4605394" y="2731233"/>
                <a:ext cx="23212" cy="25481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" name="Straight Connector 92"/>
              <p:cNvCxnSpPr/>
              <p:nvPr/>
            </p:nvCxnSpPr>
            <p:spPr>
              <a:xfrm>
                <a:off x="4605394" y="2688765"/>
                <a:ext cx="23212" cy="25481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4" name="Straight Connector 93"/>
              <p:cNvCxnSpPr/>
              <p:nvPr/>
            </p:nvCxnSpPr>
            <p:spPr>
              <a:xfrm>
                <a:off x="4605394" y="2773700"/>
                <a:ext cx="23212" cy="25481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5" name="Straight Connector 94"/>
              <p:cNvCxnSpPr/>
              <p:nvPr/>
            </p:nvCxnSpPr>
            <p:spPr>
              <a:xfrm>
                <a:off x="4605394" y="2816168"/>
                <a:ext cx="23212" cy="25481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6" name="Straight Connector 95"/>
              <p:cNvCxnSpPr/>
              <p:nvPr/>
            </p:nvCxnSpPr>
            <p:spPr>
              <a:xfrm>
                <a:off x="4605394" y="2901103"/>
                <a:ext cx="23212" cy="25481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7" name="Straight Connector 96"/>
              <p:cNvCxnSpPr/>
              <p:nvPr/>
            </p:nvCxnSpPr>
            <p:spPr>
              <a:xfrm>
                <a:off x="4605394" y="2858636"/>
                <a:ext cx="23212" cy="25481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8" name="Straight Connector 97"/>
              <p:cNvCxnSpPr/>
              <p:nvPr/>
            </p:nvCxnSpPr>
            <p:spPr>
              <a:xfrm>
                <a:off x="4605394" y="2943571"/>
                <a:ext cx="23212" cy="25481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9" name="Straight Connector 98"/>
              <p:cNvCxnSpPr/>
              <p:nvPr/>
            </p:nvCxnSpPr>
            <p:spPr>
              <a:xfrm>
                <a:off x="4605394" y="2986039"/>
                <a:ext cx="23212" cy="25481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0" name="Straight Connector 99"/>
              <p:cNvCxnSpPr/>
              <p:nvPr/>
            </p:nvCxnSpPr>
            <p:spPr>
              <a:xfrm>
                <a:off x="4605394" y="3070974"/>
                <a:ext cx="23212" cy="25481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1" name="Straight Connector 100"/>
              <p:cNvCxnSpPr/>
              <p:nvPr/>
            </p:nvCxnSpPr>
            <p:spPr>
              <a:xfrm>
                <a:off x="4605394" y="3028507"/>
                <a:ext cx="23212" cy="25481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2" name="Can 101"/>
            <p:cNvSpPr/>
            <p:nvPr/>
          </p:nvSpPr>
          <p:spPr>
            <a:xfrm rot="16200000">
              <a:off x="6954009" y="2659170"/>
              <a:ext cx="221368" cy="708752"/>
            </a:xfrm>
            <a:prstGeom prst="can">
              <a:avLst>
                <a:gd name="adj" fmla="val 45000"/>
              </a:avLst>
            </a:prstGeom>
            <a:solidFill>
              <a:srgbClr val="C00000"/>
            </a:solidFill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9" name="Can 148"/>
            <p:cNvSpPr/>
            <p:nvPr/>
          </p:nvSpPr>
          <p:spPr>
            <a:xfrm rot="16200000">
              <a:off x="6479884" y="2754962"/>
              <a:ext cx="82898" cy="511563"/>
            </a:xfrm>
            <a:prstGeom prst="can">
              <a:avLst>
                <a:gd name="adj" fmla="val 4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0" name="Snip Same Side Corner Rectangle 149"/>
            <p:cNvSpPr/>
            <p:nvPr/>
          </p:nvSpPr>
          <p:spPr>
            <a:xfrm rot="5400000">
              <a:off x="6193522" y="2944626"/>
              <a:ext cx="214037" cy="123316"/>
            </a:xfrm>
            <a:prstGeom prst="snip2SameRect">
              <a:avLst>
                <a:gd name="adj1" fmla="val 22942"/>
                <a:gd name="adj2" fmla="val 0"/>
              </a:avLst>
            </a:prstGeom>
            <a:solidFill>
              <a:srgbClr val="C00000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1" name="Rectangle 150"/>
            <p:cNvSpPr/>
            <p:nvPr/>
          </p:nvSpPr>
          <p:spPr>
            <a:xfrm>
              <a:off x="6452469" y="2932590"/>
              <a:ext cx="139275" cy="152884"/>
            </a:xfrm>
            <a:prstGeom prst="rect">
              <a:avLst/>
            </a:prstGeom>
            <a:solidFill>
              <a:srgbClr val="C00000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2" name="Rectangle 151"/>
            <p:cNvSpPr/>
            <p:nvPr/>
          </p:nvSpPr>
          <p:spPr>
            <a:xfrm>
              <a:off x="6502763" y="2932590"/>
              <a:ext cx="37140" cy="152884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53" name="Group 152"/>
            <p:cNvGrpSpPr/>
            <p:nvPr/>
          </p:nvGrpSpPr>
          <p:grpSpPr>
            <a:xfrm>
              <a:off x="7408910" y="4133043"/>
              <a:ext cx="45719" cy="568083"/>
              <a:chOff x="4605394" y="2629310"/>
              <a:chExt cx="23212" cy="467145"/>
            </a:xfrm>
          </p:grpSpPr>
          <p:cxnSp>
            <p:nvCxnSpPr>
              <p:cNvPr id="154" name="Straight Connector 153"/>
              <p:cNvCxnSpPr/>
              <p:nvPr/>
            </p:nvCxnSpPr>
            <p:spPr>
              <a:xfrm>
                <a:off x="4605394" y="2629310"/>
                <a:ext cx="0" cy="467145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2" name="Straight Connector 191"/>
              <p:cNvCxnSpPr/>
              <p:nvPr/>
            </p:nvCxnSpPr>
            <p:spPr>
              <a:xfrm>
                <a:off x="4605394" y="2646297"/>
                <a:ext cx="23212" cy="25481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5" name="Straight Connector 194"/>
              <p:cNvCxnSpPr/>
              <p:nvPr/>
            </p:nvCxnSpPr>
            <p:spPr>
              <a:xfrm>
                <a:off x="4605394" y="2731233"/>
                <a:ext cx="23212" cy="25481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6" name="Straight Connector 195"/>
              <p:cNvCxnSpPr/>
              <p:nvPr/>
            </p:nvCxnSpPr>
            <p:spPr>
              <a:xfrm>
                <a:off x="4605394" y="2688765"/>
                <a:ext cx="23212" cy="25481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7" name="Straight Connector 196"/>
              <p:cNvCxnSpPr/>
              <p:nvPr/>
            </p:nvCxnSpPr>
            <p:spPr>
              <a:xfrm>
                <a:off x="4605394" y="2773700"/>
                <a:ext cx="23212" cy="25481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8" name="Straight Connector 197"/>
              <p:cNvCxnSpPr/>
              <p:nvPr/>
            </p:nvCxnSpPr>
            <p:spPr>
              <a:xfrm>
                <a:off x="4605394" y="2816168"/>
                <a:ext cx="23212" cy="25481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9" name="Straight Connector 198"/>
              <p:cNvCxnSpPr/>
              <p:nvPr/>
            </p:nvCxnSpPr>
            <p:spPr>
              <a:xfrm>
                <a:off x="4605394" y="2901103"/>
                <a:ext cx="23212" cy="25481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0" name="Straight Connector 199"/>
              <p:cNvCxnSpPr/>
              <p:nvPr/>
            </p:nvCxnSpPr>
            <p:spPr>
              <a:xfrm>
                <a:off x="4605394" y="2858636"/>
                <a:ext cx="23212" cy="25481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1" name="Straight Connector 200"/>
              <p:cNvCxnSpPr/>
              <p:nvPr/>
            </p:nvCxnSpPr>
            <p:spPr>
              <a:xfrm>
                <a:off x="4605394" y="2943571"/>
                <a:ext cx="23212" cy="25481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2" name="Straight Connector 201"/>
              <p:cNvCxnSpPr/>
              <p:nvPr/>
            </p:nvCxnSpPr>
            <p:spPr>
              <a:xfrm>
                <a:off x="4605394" y="2986039"/>
                <a:ext cx="23212" cy="25481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3" name="Straight Connector 202"/>
              <p:cNvCxnSpPr/>
              <p:nvPr/>
            </p:nvCxnSpPr>
            <p:spPr>
              <a:xfrm>
                <a:off x="4605394" y="3070974"/>
                <a:ext cx="23212" cy="25481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4" name="Straight Connector 203"/>
              <p:cNvCxnSpPr/>
              <p:nvPr/>
            </p:nvCxnSpPr>
            <p:spPr>
              <a:xfrm>
                <a:off x="4605394" y="3028507"/>
                <a:ext cx="23212" cy="25481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05" name="Can 204"/>
            <p:cNvSpPr/>
            <p:nvPr/>
          </p:nvSpPr>
          <p:spPr>
            <a:xfrm rot="16200000">
              <a:off x="6959089" y="4063277"/>
              <a:ext cx="221368" cy="708752"/>
            </a:xfrm>
            <a:prstGeom prst="can">
              <a:avLst>
                <a:gd name="adj" fmla="val 45000"/>
              </a:avLst>
            </a:prstGeom>
            <a:solidFill>
              <a:srgbClr val="C00000"/>
            </a:solidFill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6" name="Can 205"/>
            <p:cNvSpPr/>
            <p:nvPr/>
          </p:nvSpPr>
          <p:spPr>
            <a:xfrm rot="16200000">
              <a:off x="6484964" y="4159069"/>
              <a:ext cx="82898" cy="511563"/>
            </a:xfrm>
            <a:prstGeom prst="can">
              <a:avLst>
                <a:gd name="adj" fmla="val 4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7" name="Snip Same Side Corner Rectangle 206"/>
            <p:cNvSpPr/>
            <p:nvPr/>
          </p:nvSpPr>
          <p:spPr>
            <a:xfrm rot="5400000">
              <a:off x="6198602" y="4348733"/>
              <a:ext cx="214037" cy="123316"/>
            </a:xfrm>
            <a:prstGeom prst="snip2SameRect">
              <a:avLst>
                <a:gd name="adj1" fmla="val 22942"/>
                <a:gd name="adj2" fmla="val 0"/>
              </a:avLst>
            </a:prstGeom>
            <a:solidFill>
              <a:srgbClr val="C00000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8" name="Rectangle 207"/>
            <p:cNvSpPr/>
            <p:nvPr/>
          </p:nvSpPr>
          <p:spPr>
            <a:xfrm>
              <a:off x="6457549" y="4336697"/>
              <a:ext cx="139275" cy="152884"/>
            </a:xfrm>
            <a:prstGeom prst="rect">
              <a:avLst/>
            </a:prstGeom>
            <a:solidFill>
              <a:srgbClr val="C00000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9" name="Rectangle 208"/>
            <p:cNvSpPr/>
            <p:nvPr/>
          </p:nvSpPr>
          <p:spPr>
            <a:xfrm>
              <a:off x="6507843" y="4336697"/>
              <a:ext cx="37140" cy="152884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32" name="Group 231"/>
            <p:cNvGrpSpPr/>
            <p:nvPr/>
          </p:nvGrpSpPr>
          <p:grpSpPr>
            <a:xfrm>
              <a:off x="7658874" y="3204923"/>
              <a:ext cx="45719" cy="568083"/>
              <a:chOff x="4605394" y="2629310"/>
              <a:chExt cx="23212" cy="467145"/>
            </a:xfrm>
          </p:grpSpPr>
          <p:cxnSp>
            <p:nvCxnSpPr>
              <p:cNvPr id="238" name="Straight Connector 237"/>
              <p:cNvCxnSpPr/>
              <p:nvPr/>
            </p:nvCxnSpPr>
            <p:spPr>
              <a:xfrm>
                <a:off x="4605394" y="2629310"/>
                <a:ext cx="0" cy="467145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9" name="Straight Connector 238"/>
              <p:cNvCxnSpPr/>
              <p:nvPr/>
            </p:nvCxnSpPr>
            <p:spPr>
              <a:xfrm>
                <a:off x="4605394" y="2646297"/>
                <a:ext cx="23212" cy="25481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0" name="Straight Connector 239"/>
              <p:cNvCxnSpPr/>
              <p:nvPr/>
            </p:nvCxnSpPr>
            <p:spPr>
              <a:xfrm>
                <a:off x="4605394" y="2731233"/>
                <a:ext cx="23212" cy="25481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1" name="Straight Connector 240"/>
              <p:cNvCxnSpPr/>
              <p:nvPr/>
            </p:nvCxnSpPr>
            <p:spPr>
              <a:xfrm>
                <a:off x="4605394" y="2688765"/>
                <a:ext cx="23212" cy="25481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2" name="Straight Connector 241"/>
              <p:cNvCxnSpPr/>
              <p:nvPr/>
            </p:nvCxnSpPr>
            <p:spPr>
              <a:xfrm>
                <a:off x="4605394" y="2773700"/>
                <a:ext cx="23212" cy="25481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3" name="Straight Connector 242"/>
              <p:cNvCxnSpPr/>
              <p:nvPr/>
            </p:nvCxnSpPr>
            <p:spPr>
              <a:xfrm>
                <a:off x="4605394" y="2816168"/>
                <a:ext cx="23212" cy="25481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4" name="Straight Connector 243"/>
              <p:cNvCxnSpPr/>
              <p:nvPr/>
            </p:nvCxnSpPr>
            <p:spPr>
              <a:xfrm>
                <a:off x="4605394" y="2901103"/>
                <a:ext cx="23212" cy="25481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5" name="Straight Connector 244"/>
              <p:cNvCxnSpPr/>
              <p:nvPr/>
            </p:nvCxnSpPr>
            <p:spPr>
              <a:xfrm>
                <a:off x="4605394" y="2858636"/>
                <a:ext cx="23212" cy="25481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6" name="Straight Connector 245"/>
              <p:cNvCxnSpPr/>
              <p:nvPr/>
            </p:nvCxnSpPr>
            <p:spPr>
              <a:xfrm>
                <a:off x="4605394" y="2943571"/>
                <a:ext cx="23212" cy="25481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7" name="Straight Connector 246"/>
              <p:cNvCxnSpPr/>
              <p:nvPr/>
            </p:nvCxnSpPr>
            <p:spPr>
              <a:xfrm>
                <a:off x="4605394" y="2986039"/>
                <a:ext cx="23212" cy="25481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8" name="Straight Connector 247"/>
              <p:cNvCxnSpPr/>
              <p:nvPr/>
            </p:nvCxnSpPr>
            <p:spPr>
              <a:xfrm>
                <a:off x="4605394" y="3070974"/>
                <a:ext cx="23212" cy="25481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9" name="Straight Connector 248"/>
              <p:cNvCxnSpPr/>
              <p:nvPr/>
            </p:nvCxnSpPr>
            <p:spPr>
              <a:xfrm>
                <a:off x="4605394" y="3028507"/>
                <a:ext cx="23212" cy="25481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33" name="Can 232"/>
            <p:cNvSpPr/>
            <p:nvPr/>
          </p:nvSpPr>
          <p:spPr>
            <a:xfrm rot="16200000">
              <a:off x="7209053" y="3135157"/>
              <a:ext cx="221368" cy="708752"/>
            </a:xfrm>
            <a:prstGeom prst="can">
              <a:avLst>
                <a:gd name="adj" fmla="val 45000"/>
              </a:avLst>
            </a:prstGeom>
            <a:solidFill>
              <a:schemeClr val="accent6">
                <a:lumMod val="50000"/>
              </a:schemeClr>
            </a:solidFill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4" name="Can 233"/>
            <p:cNvSpPr/>
            <p:nvPr/>
          </p:nvSpPr>
          <p:spPr>
            <a:xfrm rot="16200000">
              <a:off x="6734928" y="3230949"/>
              <a:ext cx="82898" cy="511563"/>
            </a:xfrm>
            <a:prstGeom prst="can">
              <a:avLst>
                <a:gd name="adj" fmla="val 4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5" name="Snip Same Side Corner Rectangle 234"/>
            <p:cNvSpPr/>
            <p:nvPr/>
          </p:nvSpPr>
          <p:spPr>
            <a:xfrm rot="5400000">
              <a:off x="6448566" y="3420613"/>
              <a:ext cx="214037" cy="123316"/>
            </a:xfrm>
            <a:prstGeom prst="snip2SameRect">
              <a:avLst>
                <a:gd name="adj1" fmla="val 22942"/>
                <a:gd name="adj2" fmla="val 0"/>
              </a:avLst>
            </a:prstGeom>
            <a:solidFill>
              <a:schemeClr val="accent6">
                <a:lumMod val="5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6" name="Rectangle 235"/>
            <p:cNvSpPr/>
            <p:nvPr/>
          </p:nvSpPr>
          <p:spPr>
            <a:xfrm>
              <a:off x="6707513" y="3408577"/>
              <a:ext cx="139275" cy="152884"/>
            </a:xfrm>
            <a:prstGeom prst="rect">
              <a:avLst/>
            </a:prstGeom>
            <a:solidFill>
              <a:schemeClr val="accent6">
                <a:lumMod val="5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7" name="Rectangle 236"/>
            <p:cNvSpPr/>
            <p:nvPr/>
          </p:nvSpPr>
          <p:spPr>
            <a:xfrm>
              <a:off x="6757807" y="3408577"/>
              <a:ext cx="37140" cy="152884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51" name="Group 250"/>
            <p:cNvGrpSpPr/>
            <p:nvPr/>
          </p:nvGrpSpPr>
          <p:grpSpPr>
            <a:xfrm>
              <a:off x="7687728" y="4642563"/>
              <a:ext cx="45719" cy="568083"/>
              <a:chOff x="4605394" y="2629310"/>
              <a:chExt cx="23212" cy="467145"/>
            </a:xfrm>
          </p:grpSpPr>
          <p:cxnSp>
            <p:nvCxnSpPr>
              <p:cNvPr id="257" name="Straight Connector 256"/>
              <p:cNvCxnSpPr/>
              <p:nvPr/>
            </p:nvCxnSpPr>
            <p:spPr>
              <a:xfrm>
                <a:off x="4605394" y="2629310"/>
                <a:ext cx="0" cy="467145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8" name="Straight Connector 257"/>
              <p:cNvCxnSpPr/>
              <p:nvPr/>
            </p:nvCxnSpPr>
            <p:spPr>
              <a:xfrm>
                <a:off x="4605394" y="2646297"/>
                <a:ext cx="23212" cy="25481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9" name="Straight Connector 258"/>
              <p:cNvCxnSpPr/>
              <p:nvPr/>
            </p:nvCxnSpPr>
            <p:spPr>
              <a:xfrm>
                <a:off x="4605394" y="2731233"/>
                <a:ext cx="23212" cy="25481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0" name="Straight Connector 259"/>
              <p:cNvCxnSpPr/>
              <p:nvPr/>
            </p:nvCxnSpPr>
            <p:spPr>
              <a:xfrm>
                <a:off x="4605394" y="2688765"/>
                <a:ext cx="23212" cy="25481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1" name="Straight Connector 260"/>
              <p:cNvCxnSpPr/>
              <p:nvPr/>
            </p:nvCxnSpPr>
            <p:spPr>
              <a:xfrm>
                <a:off x="4605394" y="2773700"/>
                <a:ext cx="23212" cy="25481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2" name="Straight Connector 261"/>
              <p:cNvCxnSpPr/>
              <p:nvPr/>
            </p:nvCxnSpPr>
            <p:spPr>
              <a:xfrm>
                <a:off x="4605394" y="2816168"/>
                <a:ext cx="23212" cy="25481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3" name="Straight Connector 262"/>
              <p:cNvCxnSpPr/>
              <p:nvPr/>
            </p:nvCxnSpPr>
            <p:spPr>
              <a:xfrm>
                <a:off x="4605394" y="2901103"/>
                <a:ext cx="23212" cy="25481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4" name="Straight Connector 263"/>
              <p:cNvCxnSpPr/>
              <p:nvPr/>
            </p:nvCxnSpPr>
            <p:spPr>
              <a:xfrm>
                <a:off x="4605394" y="2858636"/>
                <a:ext cx="23212" cy="25481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5" name="Straight Connector 264"/>
              <p:cNvCxnSpPr/>
              <p:nvPr/>
            </p:nvCxnSpPr>
            <p:spPr>
              <a:xfrm>
                <a:off x="4605394" y="2943571"/>
                <a:ext cx="23212" cy="25481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6" name="Straight Connector 265"/>
              <p:cNvCxnSpPr/>
              <p:nvPr/>
            </p:nvCxnSpPr>
            <p:spPr>
              <a:xfrm>
                <a:off x="4605394" y="2986039"/>
                <a:ext cx="23212" cy="25481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7" name="Straight Connector 266"/>
              <p:cNvCxnSpPr/>
              <p:nvPr/>
            </p:nvCxnSpPr>
            <p:spPr>
              <a:xfrm>
                <a:off x="4605394" y="3070974"/>
                <a:ext cx="23212" cy="25481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8" name="Straight Connector 267"/>
              <p:cNvCxnSpPr/>
              <p:nvPr/>
            </p:nvCxnSpPr>
            <p:spPr>
              <a:xfrm>
                <a:off x="4605394" y="3028507"/>
                <a:ext cx="23212" cy="25481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52" name="Can 251"/>
            <p:cNvSpPr/>
            <p:nvPr/>
          </p:nvSpPr>
          <p:spPr>
            <a:xfrm rot="16200000">
              <a:off x="7237907" y="4572797"/>
              <a:ext cx="221368" cy="708752"/>
            </a:xfrm>
            <a:prstGeom prst="can">
              <a:avLst>
                <a:gd name="adj" fmla="val 45000"/>
              </a:avLst>
            </a:prstGeom>
            <a:solidFill>
              <a:schemeClr val="accent6">
                <a:lumMod val="50000"/>
              </a:schemeClr>
            </a:solidFill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3" name="Can 252"/>
            <p:cNvSpPr/>
            <p:nvPr/>
          </p:nvSpPr>
          <p:spPr>
            <a:xfrm rot="16200000">
              <a:off x="6763782" y="4668589"/>
              <a:ext cx="82898" cy="511563"/>
            </a:xfrm>
            <a:prstGeom prst="can">
              <a:avLst>
                <a:gd name="adj" fmla="val 4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4" name="Snip Same Side Corner Rectangle 253"/>
            <p:cNvSpPr/>
            <p:nvPr/>
          </p:nvSpPr>
          <p:spPr>
            <a:xfrm rot="5400000">
              <a:off x="6477420" y="4858253"/>
              <a:ext cx="214037" cy="123316"/>
            </a:xfrm>
            <a:prstGeom prst="snip2SameRect">
              <a:avLst>
                <a:gd name="adj1" fmla="val 22942"/>
                <a:gd name="adj2" fmla="val 0"/>
              </a:avLst>
            </a:prstGeom>
            <a:solidFill>
              <a:schemeClr val="accent6">
                <a:lumMod val="5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5" name="Rectangle 254"/>
            <p:cNvSpPr/>
            <p:nvPr/>
          </p:nvSpPr>
          <p:spPr>
            <a:xfrm>
              <a:off x="6736367" y="4846217"/>
              <a:ext cx="139275" cy="152884"/>
            </a:xfrm>
            <a:prstGeom prst="rect">
              <a:avLst/>
            </a:prstGeom>
            <a:solidFill>
              <a:schemeClr val="accent6">
                <a:lumMod val="5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6" name="Rectangle 255"/>
            <p:cNvSpPr/>
            <p:nvPr/>
          </p:nvSpPr>
          <p:spPr>
            <a:xfrm>
              <a:off x="6786661" y="4846217"/>
              <a:ext cx="37140" cy="152884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Tsunami and Debris Impact</a:t>
            </a:r>
            <a:endParaRPr lang="en-US" dirty="0"/>
          </a:p>
        </p:txBody>
      </p:sp>
      <p:pic>
        <p:nvPicPr>
          <p:cNvPr id="1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" y="1280160"/>
            <a:ext cx="3064028" cy="2050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5" name="TextBox 174"/>
          <p:cNvSpPr txBox="1"/>
          <p:nvPr/>
        </p:nvSpPr>
        <p:spPr>
          <a:xfrm>
            <a:off x="3291840" y="1331893"/>
            <a:ext cx="279062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Shin-</a:t>
            </a:r>
            <a:r>
              <a:rPr lang="en-US" sz="1400" dirty="0" err="1" smtClean="0"/>
              <a:t>Kitakami</a:t>
            </a:r>
            <a:r>
              <a:rPr lang="en-US" sz="1400" dirty="0" smtClean="0"/>
              <a:t> Bridge, Japan</a:t>
            </a:r>
          </a:p>
          <a:p>
            <a:r>
              <a:rPr lang="en-US" sz="1400" dirty="0"/>
              <a:t>2011 Tohoku </a:t>
            </a:r>
            <a:r>
              <a:rPr lang="en-US" sz="1400" dirty="0" smtClean="0"/>
              <a:t>Earthquake</a:t>
            </a:r>
            <a:endParaRPr lang="en-US" sz="1400" dirty="0"/>
          </a:p>
          <a:p>
            <a:r>
              <a:rPr lang="en-US" sz="1400" dirty="0"/>
              <a:t>and Tsunami </a:t>
            </a:r>
            <a:endParaRPr lang="en-US" sz="1400" dirty="0" smtClean="0"/>
          </a:p>
          <a:p>
            <a:r>
              <a:rPr lang="en-US" sz="1400" dirty="0" smtClean="0"/>
              <a:t>(</a:t>
            </a:r>
            <a:r>
              <a:rPr lang="en-US" sz="1400" dirty="0"/>
              <a:t>Kawashima, 2011</a:t>
            </a:r>
            <a:r>
              <a:rPr lang="en-US" sz="1400" dirty="0" smtClean="0"/>
              <a:t>)</a:t>
            </a:r>
            <a:endParaRPr lang="en-US" sz="1400" dirty="0"/>
          </a:p>
        </p:txBody>
      </p:sp>
      <p:sp>
        <p:nvSpPr>
          <p:cNvPr id="182" name="Parallelogram 181"/>
          <p:cNvSpPr/>
          <p:nvPr/>
        </p:nvSpPr>
        <p:spPr bwMode="auto">
          <a:xfrm rot="16200000">
            <a:off x="1996070" y="5091488"/>
            <a:ext cx="1255322" cy="228598"/>
          </a:xfrm>
          <a:prstGeom prst="parallelogram">
            <a:avLst>
              <a:gd name="adj" fmla="val 70218"/>
            </a:avLst>
          </a:prstGeom>
          <a:solidFill>
            <a:schemeClr val="bg1">
              <a:lumMod val="5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83" name="Rectangle 182"/>
          <p:cNvSpPr/>
          <p:nvPr/>
        </p:nvSpPr>
        <p:spPr bwMode="auto">
          <a:xfrm>
            <a:off x="2738029" y="4743555"/>
            <a:ext cx="366548" cy="1097280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84" name="Parallelogram 183"/>
          <p:cNvSpPr/>
          <p:nvPr/>
        </p:nvSpPr>
        <p:spPr bwMode="auto">
          <a:xfrm flipV="1">
            <a:off x="2509428" y="4578635"/>
            <a:ext cx="595145" cy="162414"/>
          </a:xfrm>
          <a:prstGeom prst="parallelogram">
            <a:avLst>
              <a:gd name="adj" fmla="val 143143"/>
            </a:avLst>
          </a:prstGeom>
          <a:solidFill>
            <a:schemeClr val="bg1">
              <a:lumMod val="6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77" name="Freeform 176"/>
          <p:cNvSpPr/>
          <p:nvPr/>
        </p:nvSpPr>
        <p:spPr>
          <a:xfrm rot="20633764">
            <a:off x="959314" y="5285506"/>
            <a:ext cx="1285103" cy="86976"/>
          </a:xfrm>
          <a:custGeom>
            <a:avLst/>
            <a:gdLst>
              <a:gd name="connsiteX0" fmla="*/ 0 w 1285103"/>
              <a:gd name="connsiteY0" fmla="*/ 86976 h 86976"/>
              <a:gd name="connsiteX1" fmla="*/ 259492 w 1285103"/>
              <a:gd name="connsiteY1" fmla="*/ 479 h 86976"/>
              <a:gd name="connsiteX2" fmla="*/ 630195 w 1285103"/>
              <a:gd name="connsiteY2" fmla="*/ 49906 h 86976"/>
              <a:gd name="connsiteX3" fmla="*/ 976184 w 1285103"/>
              <a:gd name="connsiteY3" fmla="*/ 479 h 86976"/>
              <a:gd name="connsiteX4" fmla="*/ 1285103 w 1285103"/>
              <a:gd name="connsiteY4" fmla="*/ 86976 h 869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85103" h="86976">
                <a:moveTo>
                  <a:pt x="0" y="86976"/>
                </a:moveTo>
                <a:cubicBezTo>
                  <a:pt x="77230" y="46816"/>
                  <a:pt x="154460" y="6657"/>
                  <a:pt x="259492" y="479"/>
                </a:cubicBezTo>
                <a:cubicBezTo>
                  <a:pt x="364524" y="-5699"/>
                  <a:pt x="510746" y="49906"/>
                  <a:pt x="630195" y="49906"/>
                </a:cubicBezTo>
                <a:cubicBezTo>
                  <a:pt x="749644" y="49906"/>
                  <a:pt x="867033" y="-5699"/>
                  <a:pt x="976184" y="479"/>
                </a:cubicBezTo>
                <a:cubicBezTo>
                  <a:pt x="1085335" y="6657"/>
                  <a:pt x="1178011" y="49906"/>
                  <a:pt x="1285103" y="86976"/>
                </a:cubicBezTo>
              </a:path>
            </a:pathLst>
          </a:cu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9" name="Freeform 188"/>
          <p:cNvSpPr/>
          <p:nvPr/>
        </p:nvSpPr>
        <p:spPr>
          <a:xfrm rot="20633764">
            <a:off x="1006504" y="5408820"/>
            <a:ext cx="1285103" cy="86976"/>
          </a:xfrm>
          <a:custGeom>
            <a:avLst/>
            <a:gdLst>
              <a:gd name="connsiteX0" fmla="*/ 0 w 1285103"/>
              <a:gd name="connsiteY0" fmla="*/ 86976 h 86976"/>
              <a:gd name="connsiteX1" fmla="*/ 259492 w 1285103"/>
              <a:gd name="connsiteY1" fmla="*/ 479 h 86976"/>
              <a:gd name="connsiteX2" fmla="*/ 630195 w 1285103"/>
              <a:gd name="connsiteY2" fmla="*/ 49906 h 86976"/>
              <a:gd name="connsiteX3" fmla="*/ 976184 w 1285103"/>
              <a:gd name="connsiteY3" fmla="*/ 479 h 86976"/>
              <a:gd name="connsiteX4" fmla="*/ 1285103 w 1285103"/>
              <a:gd name="connsiteY4" fmla="*/ 86976 h 869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85103" h="86976">
                <a:moveTo>
                  <a:pt x="0" y="86976"/>
                </a:moveTo>
                <a:cubicBezTo>
                  <a:pt x="77230" y="46816"/>
                  <a:pt x="154460" y="6657"/>
                  <a:pt x="259492" y="479"/>
                </a:cubicBezTo>
                <a:cubicBezTo>
                  <a:pt x="364524" y="-5699"/>
                  <a:pt x="510746" y="49906"/>
                  <a:pt x="630195" y="49906"/>
                </a:cubicBezTo>
                <a:cubicBezTo>
                  <a:pt x="749644" y="49906"/>
                  <a:pt x="867033" y="-5699"/>
                  <a:pt x="976184" y="479"/>
                </a:cubicBezTo>
                <a:cubicBezTo>
                  <a:pt x="1085335" y="6657"/>
                  <a:pt x="1178011" y="49906"/>
                  <a:pt x="1285103" y="86976"/>
                </a:cubicBezTo>
              </a:path>
            </a:pathLst>
          </a:custGeom>
          <a:noFill/>
          <a:ln>
            <a:solidFill>
              <a:srgbClr val="4F81B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5" name="Parallelogram 184"/>
          <p:cNvSpPr/>
          <p:nvPr/>
        </p:nvSpPr>
        <p:spPr bwMode="auto">
          <a:xfrm rot="16200000">
            <a:off x="1557386" y="5373596"/>
            <a:ext cx="953901" cy="228598"/>
          </a:xfrm>
          <a:prstGeom prst="parallelogram">
            <a:avLst>
              <a:gd name="adj" fmla="val 70218"/>
            </a:avLst>
          </a:prstGeom>
          <a:solidFill>
            <a:schemeClr val="bg1">
              <a:lumMod val="5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86" name="Rectangle 185"/>
          <p:cNvSpPr/>
          <p:nvPr/>
        </p:nvSpPr>
        <p:spPr bwMode="auto">
          <a:xfrm>
            <a:off x="2148635" y="5167280"/>
            <a:ext cx="366548" cy="804952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87" name="Parallelogram 186"/>
          <p:cNvSpPr/>
          <p:nvPr/>
        </p:nvSpPr>
        <p:spPr bwMode="auto">
          <a:xfrm flipV="1">
            <a:off x="1919846" y="5009459"/>
            <a:ext cx="595145" cy="154541"/>
          </a:xfrm>
          <a:prstGeom prst="parallelogram">
            <a:avLst>
              <a:gd name="adj" fmla="val 142545"/>
            </a:avLst>
          </a:prstGeom>
          <a:solidFill>
            <a:schemeClr val="bg1">
              <a:lumMod val="6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78" name="Freeform 177"/>
          <p:cNvSpPr/>
          <p:nvPr/>
        </p:nvSpPr>
        <p:spPr>
          <a:xfrm rot="20633764">
            <a:off x="1339851" y="5534089"/>
            <a:ext cx="1285103" cy="86976"/>
          </a:xfrm>
          <a:custGeom>
            <a:avLst/>
            <a:gdLst>
              <a:gd name="connsiteX0" fmla="*/ 0 w 1285103"/>
              <a:gd name="connsiteY0" fmla="*/ 86976 h 86976"/>
              <a:gd name="connsiteX1" fmla="*/ 259492 w 1285103"/>
              <a:gd name="connsiteY1" fmla="*/ 479 h 86976"/>
              <a:gd name="connsiteX2" fmla="*/ 630195 w 1285103"/>
              <a:gd name="connsiteY2" fmla="*/ 49906 h 86976"/>
              <a:gd name="connsiteX3" fmla="*/ 976184 w 1285103"/>
              <a:gd name="connsiteY3" fmla="*/ 479 h 86976"/>
              <a:gd name="connsiteX4" fmla="*/ 1285103 w 1285103"/>
              <a:gd name="connsiteY4" fmla="*/ 86976 h 869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85103" h="86976">
                <a:moveTo>
                  <a:pt x="0" y="86976"/>
                </a:moveTo>
                <a:cubicBezTo>
                  <a:pt x="77230" y="46816"/>
                  <a:pt x="154460" y="6657"/>
                  <a:pt x="259492" y="479"/>
                </a:cubicBezTo>
                <a:cubicBezTo>
                  <a:pt x="364524" y="-5699"/>
                  <a:pt x="510746" y="49906"/>
                  <a:pt x="630195" y="49906"/>
                </a:cubicBezTo>
                <a:cubicBezTo>
                  <a:pt x="749644" y="49906"/>
                  <a:pt x="867033" y="-5699"/>
                  <a:pt x="976184" y="479"/>
                </a:cubicBezTo>
                <a:cubicBezTo>
                  <a:pt x="1085335" y="6657"/>
                  <a:pt x="1178011" y="49906"/>
                  <a:pt x="1285103" y="86976"/>
                </a:cubicBezTo>
              </a:path>
            </a:pathLst>
          </a:cu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8" name="Freeform 187"/>
          <p:cNvSpPr/>
          <p:nvPr/>
        </p:nvSpPr>
        <p:spPr>
          <a:xfrm rot="20633764">
            <a:off x="1466295" y="5652277"/>
            <a:ext cx="1285103" cy="86976"/>
          </a:xfrm>
          <a:custGeom>
            <a:avLst/>
            <a:gdLst>
              <a:gd name="connsiteX0" fmla="*/ 0 w 1285103"/>
              <a:gd name="connsiteY0" fmla="*/ 86976 h 86976"/>
              <a:gd name="connsiteX1" fmla="*/ 259492 w 1285103"/>
              <a:gd name="connsiteY1" fmla="*/ 479 h 86976"/>
              <a:gd name="connsiteX2" fmla="*/ 630195 w 1285103"/>
              <a:gd name="connsiteY2" fmla="*/ 49906 h 86976"/>
              <a:gd name="connsiteX3" fmla="*/ 976184 w 1285103"/>
              <a:gd name="connsiteY3" fmla="*/ 479 h 86976"/>
              <a:gd name="connsiteX4" fmla="*/ 1285103 w 1285103"/>
              <a:gd name="connsiteY4" fmla="*/ 86976 h 869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85103" h="86976">
                <a:moveTo>
                  <a:pt x="0" y="86976"/>
                </a:moveTo>
                <a:cubicBezTo>
                  <a:pt x="77230" y="46816"/>
                  <a:pt x="154460" y="6657"/>
                  <a:pt x="259492" y="479"/>
                </a:cubicBezTo>
                <a:cubicBezTo>
                  <a:pt x="364524" y="-5699"/>
                  <a:pt x="510746" y="49906"/>
                  <a:pt x="630195" y="49906"/>
                </a:cubicBezTo>
                <a:cubicBezTo>
                  <a:pt x="749644" y="49906"/>
                  <a:pt x="867033" y="-5699"/>
                  <a:pt x="976184" y="479"/>
                </a:cubicBezTo>
                <a:cubicBezTo>
                  <a:pt x="1085335" y="6657"/>
                  <a:pt x="1178011" y="49906"/>
                  <a:pt x="1285103" y="86976"/>
                </a:cubicBezTo>
              </a:path>
            </a:pathLst>
          </a:custGeom>
          <a:noFill/>
          <a:ln>
            <a:solidFill>
              <a:srgbClr val="4F81B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5"/>
          <p:cNvGrpSpPr>
            <a:grpSpLocks noChangeAspect="1"/>
          </p:cNvGrpSpPr>
          <p:nvPr/>
        </p:nvGrpSpPr>
        <p:grpSpPr bwMode="auto">
          <a:xfrm rot="669463" flipH="1">
            <a:off x="209077" y="5161380"/>
            <a:ext cx="1098549" cy="850583"/>
            <a:chOff x="35" y="3152"/>
            <a:chExt cx="1143" cy="885"/>
          </a:xfrm>
        </p:grpSpPr>
        <p:sp>
          <p:nvSpPr>
            <p:cNvPr id="9" name="AutoShape 4"/>
            <p:cNvSpPr>
              <a:spLocks noChangeAspect="1" noChangeArrowheads="1" noTextEdit="1"/>
            </p:cNvSpPr>
            <p:nvPr/>
          </p:nvSpPr>
          <p:spPr bwMode="auto">
            <a:xfrm>
              <a:off x="35" y="3152"/>
              <a:ext cx="1143" cy="8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11"/>
            <p:cNvSpPr>
              <a:spLocks/>
            </p:cNvSpPr>
            <p:nvPr/>
          </p:nvSpPr>
          <p:spPr bwMode="auto">
            <a:xfrm>
              <a:off x="925" y="3211"/>
              <a:ext cx="9" cy="10"/>
            </a:xfrm>
            <a:custGeom>
              <a:avLst/>
              <a:gdLst>
                <a:gd name="T0" fmla="*/ 0 w 18"/>
                <a:gd name="T1" fmla="*/ 13 h 20"/>
                <a:gd name="T2" fmla="*/ 2 w 18"/>
                <a:gd name="T3" fmla="*/ 17 h 20"/>
                <a:gd name="T4" fmla="*/ 5 w 18"/>
                <a:gd name="T5" fmla="*/ 19 h 20"/>
                <a:gd name="T6" fmla="*/ 8 w 18"/>
                <a:gd name="T7" fmla="*/ 20 h 20"/>
                <a:gd name="T8" fmla="*/ 13 w 18"/>
                <a:gd name="T9" fmla="*/ 20 h 20"/>
                <a:gd name="T10" fmla="*/ 16 w 18"/>
                <a:gd name="T11" fmla="*/ 19 h 20"/>
                <a:gd name="T12" fmla="*/ 17 w 18"/>
                <a:gd name="T13" fmla="*/ 15 h 20"/>
                <a:gd name="T14" fmla="*/ 18 w 18"/>
                <a:gd name="T15" fmla="*/ 12 h 20"/>
                <a:gd name="T16" fmla="*/ 18 w 18"/>
                <a:gd name="T17" fmla="*/ 7 h 20"/>
                <a:gd name="T18" fmla="*/ 16 w 18"/>
                <a:gd name="T19" fmla="*/ 4 h 20"/>
                <a:gd name="T20" fmla="*/ 14 w 18"/>
                <a:gd name="T21" fmla="*/ 2 h 20"/>
                <a:gd name="T22" fmla="*/ 10 w 18"/>
                <a:gd name="T23" fmla="*/ 0 h 20"/>
                <a:gd name="T24" fmla="*/ 6 w 18"/>
                <a:gd name="T25" fmla="*/ 0 h 20"/>
                <a:gd name="T26" fmla="*/ 2 w 18"/>
                <a:gd name="T27" fmla="*/ 3 h 20"/>
                <a:gd name="T28" fmla="*/ 1 w 18"/>
                <a:gd name="T29" fmla="*/ 5 h 20"/>
                <a:gd name="T30" fmla="*/ 0 w 18"/>
                <a:gd name="T31" fmla="*/ 9 h 20"/>
                <a:gd name="T32" fmla="*/ 0 w 18"/>
                <a:gd name="T33" fmla="*/ 13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8" h="20">
                  <a:moveTo>
                    <a:pt x="0" y="13"/>
                  </a:moveTo>
                  <a:lnTo>
                    <a:pt x="2" y="17"/>
                  </a:lnTo>
                  <a:lnTo>
                    <a:pt x="5" y="19"/>
                  </a:lnTo>
                  <a:lnTo>
                    <a:pt x="8" y="20"/>
                  </a:lnTo>
                  <a:lnTo>
                    <a:pt x="13" y="20"/>
                  </a:lnTo>
                  <a:lnTo>
                    <a:pt x="16" y="19"/>
                  </a:lnTo>
                  <a:lnTo>
                    <a:pt x="17" y="15"/>
                  </a:lnTo>
                  <a:lnTo>
                    <a:pt x="18" y="12"/>
                  </a:lnTo>
                  <a:lnTo>
                    <a:pt x="18" y="7"/>
                  </a:lnTo>
                  <a:lnTo>
                    <a:pt x="16" y="4"/>
                  </a:lnTo>
                  <a:lnTo>
                    <a:pt x="14" y="2"/>
                  </a:lnTo>
                  <a:lnTo>
                    <a:pt x="10" y="0"/>
                  </a:lnTo>
                  <a:lnTo>
                    <a:pt x="6" y="0"/>
                  </a:lnTo>
                  <a:lnTo>
                    <a:pt x="2" y="3"/>
                  </a:lnTo>
                  <a:lnTo>
                    <a:pt x="1" y="5"/>
                  </a:lnTo>
                  <a:lnTo>
                    <a:pt x="0" y="9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9EE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Freeform 14"/>
            <p:cNvSpPr>
              <a:spLocks/>
            </p:cNvSpPr>
            <p:nvPr/>
          </p:nvSpPr>
          <p:spPr bwMode="auto">
            <a:xfrm>
              <a:off x="885" y="3244"/>
              <a:ext cx="14" cy="13"/>
            </a:xfrm>
            <a:custGeom>
              <a:avLst/>
              <a:gdLst>
                <a:gd name="T0" fmla="*/ 1 w 26"/>
                <a:gd name="T1" fmla="*/ 17 h 27"/>
                <a:gd name="T2" fmla="*/ 3 w 26"/>
                <a:gd name="T3" fmla="*/ 22 h 27"/>
                <a:gd name="T4" fmla="*/ 8 w 26"/>
                <a:gd name="T5" fmla="*/ 25 h 27"/>
                <a:gd name="T6" fmla="*/ 12 w 26"/>
                <a:gd name="T7" fmla="*/ 27 h 27"/>
                <a:gd name="T8" fmla="*/ 17 w 26"/>
                <a:gd name="T9" fmla="*/ 27 h 27"/>
                <a:gd name="T10" fmla="*/ 22 w 26"/>
                <a:gd name="T11" fmla="*/ 24 h 27"/>
                <a:gd name="T12" fmla="*/ 25 w 26"/>
                <a:gd name="T13" fmla="*/ 20 h 27"/>
                <a:gd name="T14" fmla="*/ 26 w 26"/>
                <a:gd name="T15" fmla="*/ 15 h 27"/>
                <a:gd name="T16" fmla="*/ 25 w 26"/>
                <a:gd name="T17" fmla="*/ 9 h 27"/>
                <a:gd name="T18" fmla="*/ 23 w 26"/>
                <a:gd name="T19" fmla="*/ 5 h 27"/>
                <a:gd name="T20" fmla="*/ 19 w 26"/>
                <a:gd name="T21" fmla="*/ 1 h 27"/>
                <a:gd name="T22" fmla="*/ 14 w 26"/>
                <a:gd name="T23" fmla="*/ 0 h 27"/>
                <a:gd name="T24" fmla="*/ 9 w 26"/>
                <a:gd name="T25" fmla="*/ 0 h 27"/>
                <a:gd name="T26" fmla="*/ 4 w 26"/>
                <a:gd name="T27" fmla="*/ 2 h 27"/>
                <a:gd name="T28" fmla="*/ 2 w 26"/>
                <a:gd name="T29" fmla="*/ 7 h 27"/>
                <a:gd name="T30" fmla="*/ 0 w 26"/>
                <a:gd name="T31" fmla="*/ 12 h 27"/>
                <a:gd name="T32" fmla="*/ 1 w 26"/>
                <a:gd name="T33" fmla="*/ 1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6" h="27">
                  <a:moveTo>
                    <a:pt x="1" y="17"/>
                  </a:moveTo>
                  <a:lnTo>
                    <a:pt x="3" y="22"/>
                  </a:lnTo>
                  <a:lnTo>
                    <a:pt x="8" y="25"/>
                  </a:lnTo>
                  <a:lnTo>
                    <a:pt x="12" y="27"/>
                  </a:lnTo>
                  <a:lnTo>
                    <a:pt x="17" y="27"/>
                  </a:lnTo>
                  <a:lnTo>
                    <a:pt x="22" y="24"/>
                  </a:lnTo>
                  <a:lnTo>
                    <a:pt x="25" y="20"/>
                  </a:lnTo>
                  <a:lnTo>
                    <a:pt x="26" y="15"/>
                  </a:lnTo>
                  <a:lnTo>
                    <a:pt x="25" y="9"/>
                  </a:lnTo>
                  <a:lnTo>
                    <a:pt x="23" y="5"/>
                  </a:lnTo>
                  <a:lnTo>
                    <a:pt x="19" y="1"/>
                  </a:lnTo>
                  <a:lnTo>
                    <a:pt x="14" y="0"/>
                  </a:lnTo>
                  <a:lnTo>
                    <a:pt x="9" y="0"/>
                  </a:lnTo>
                  <a:lnTo>
                    <a:pt x="4" y="2"/>
                  </a:lnTo>
                  <a:lnTo>
                    <a:pt x="2" y="7"/>
                  </a:lnTo>
                  <a:lnTo>
                    <a:pt x="0" y="12"/>
                  </a:lnTo>
                  <a:lnTo>
                    <a:pt x="1" y="17"/>
                  </a:lnTo>
                  <a:close/>
                </a:path>
              </a:pathLst>
            </a:custGeom>
            <a:solidFill>
              <a:srgbClr val="9EE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15"/>
            <p:cNvSpPr>
              <a:spLocks/>
            </p:cNvSpPr>
            <p:nvPr/>
          </p:nvSpPr>
          <p:spPr bwMode="auto">
            <a:xfrm>
              <a:off x="702" y="3715"/>
              <a:ext cx="9" cy="10"/>
            </a:xfrm>
            <a:custGeom>
              <a:avLst/>
              <a:gdLst>
                <a:gd name="T0" fmla="*/ 0 w 19"/>
                <a:gd name="T1" fmla="*/ 13 h 20"/>
                <a:gd name="T2" fmla="*/ 3 w 19"/>
                <a:gd name="T3" fmla="*/ 16 h 20"/>
                <a:gd name="T4" fmla="*/ 5 w 19"/>
                <a:gd name="T5" fmla="*/ 19 h 20"/>
                <a:gd name="T6" fmla="*/ 8 w 19"/>
                <a:gd name="T7" fmla="*/ 20 h 20"/>
                <a:gd name="T8" fmla="*/ 12 w 19"/>
                <a:gd name="T9" fmla="*/ 20 h 20"/>
                <a:gd name="T10" fmla="*/ 15 w 19"/>
                <a:gd name="T11" fmla="*/ 18 h 20"/>
                <a:gd name="T12" fmla="*/ 18 w 19"/>
                <a:gd name="T13" fmla="*/ 15 h 20"/>
                <a:gd name="T14" fmla="*/ 19 w 19"/>
                <a:gd name="T15" fmla="*/ 12 h 20"/>
                <a:gd name="T16" fmla="*/ 19 w 19"/>
                <a:gd name="T17" fmla="*/ 7 h 20"/>
                <a:gd name="T18" fmla="*/ 16 w 19"/>
                <a:gd name="T19" fmla="*/ 4 h 20"/>
                <a:gd name="T20" fmla="*/ 14 w 19"/>
                <a:gd name="T21" fmla="*/ 1 h 20"/>
                <a:gd name="T22" fmla="*/ 11 w 19"/>
                <a:gd name="T23" fmla="*/ 0 h 20"/>
                <a:gd name="T24" fmla="*/ 6 w 19"/>
                <a:gd name="T25" fmla="*/ 0 h 20"/>
                <a:gd name="T26" fmla="*/ 3 w 19"/>
                <a:gd name="T27" fmla="*/ 1 h 20"/>
                <a:gd name="T28" fmla="*/ 1 w 19"/>
                <a:gd name="T29" fmla="*/ 5 h 20"/>
                <a:gd name="T30" fmla="*/ 0 w 19"/>
                <a:gd name="T31" fmla="*/ 8 h 20"/>
                <a:gd name="T32" fmla="*/ 0 w 19"/>
                <a:gd name="T33" fmla="*/ 13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9" h="20">
                  <a:moveTo>
                    <a:pt x="0" y="13"/>
                  </a:moveTo>
                  <a:lnTo>
                    <a:pt x="3" y="16"/>
                  </a:lnTo>
                  <a:lnTo>
                    <a:pt x="5" y="19"/>
                  </a:lnTo>
                  <a:lnTo>
                    <a:pt x="8" y="20"/>
                  </a:lnTo>
                  <a:lnTo>
                    <a:pt x="12" y="20"/>
                  </a:lnTo>
                  <a:lnTo>
                    <a:pt x="15" y="18"/>
                  </a:lnTo>
                  <a:lnTo>
                    <a:pt x="18" y="15"/>
                  </a:lnTo>
                  <a:lnTo>
                    <a:pt x="19" y="12"/>
                  </a:lnTo>
                  <a:lnTo>
                    <a:pt x="19" y="7"/>
                  </a:lnTo>
                  <a:lnTo>
                    <a:pt x="16" y="4"/>
                  </a:lnTo>
                  <a:lnTo>
                    <a:pt x="14" y="1"/>
                  </a:lnTo>
                  <a:lnTo>
                    <a:pt x="11" y="0"/>
                  </a:lnTo>
                  <a:lnTo>
                    <a:pt x="6" y="0"/>
                  </a:lnTo>
                  <a:lnTo>
                    <a:pt x="3" y="1"/>
                  </a:lnTo>
                  <a:lnTo>
                    <a:pt x="1" y="5"/>
                  </a:lnTo>
                  <a:lnTo>
                    <a:pt x="0" y="8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D1F7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16"/>
            <p:cNvSpPr>
              <a:spLocks/>
            </p:cNvSpPr>
            <p:nvPr/>
          </p:nvSpPr>
          <p:spPr bwMode="auto">
            <a:xfrm>
              <a:off x="58" y="3198"/>
              <a:ext cx="1084" cy="603"/>
            </a:xfrm>
            <a:custGeom>
              <a:avLst/>
              <a:gdLst>
                <a:gd name="T0" fmla="*/ 2169 w 2169"/>
                <a:gd name="T1" fmla="*/ 327 h 1207"/>
                <a:gd name="T2" fmla="*/ 2166 w 2169"/>
                <a:gd name="T3" fmla="*/ 437 h 1207"/>
                <a:gd name="T4" fmla="*/ 2028 w 2169"/>
                <a:gd name="T5" fmla="*/ 617 h 1207"/>
                <a:gd name="T6" fmla="*/ 1077 w 2169"/>
                <a:gd name="T7" fmla="*/ 1038 h 1207"/>
                <a:gd name="T8" fmla="*/ 364 w 2169"/>
                <a:gd name="T9" fmla="*/ 1207 h 1207"/>
                <a:gd name="T10" fmla="*/ 181 w 2169"/>
                <a:gd name="T11" fmla="*/ 1204 h 1207"/>
                <a:gd name="T12" fmla="*/ 59 w 2169"/>
                <a:gd name="T13" fmla="*/ 1164 h 1207"/>
                <a:gd name="T14" fmla="*/ 0 w 2169"/>
                <a:gd name="T15" fmla="*/ 1047 h 1207"/>
                <a:gd name="T16" fmla="*/ 46 w 2169"/>
                <a:gd name="T17" fmla="*/ 889 h 1207"/>
                <a:gd name="T18" fmla="*/ 83 w 2169"/>
                <a:gd name="T19" fmla="*/ 871 h 1207"/>
                <a:gd name="T20" fmla="*/ 104 w 2169"/>
                <a:gd name="T21" fmla="*/ 757 h 1207"/>
                <a:gd name="T22" fmla="*/ 173 w 2169"/>
                <a:gd name="T23" fmla="*/ 703 h 1207"/>
                <a:gd name="T24" fmla="*/ 218 w 2169"/>
                <a:gd name="T25" fmla="*/ 575 h 1207"/>
                <a:gd name="T26" fmla="*/ 334 w 2169"/>
                <a:gd name="T27" fmla="*/ 559 h 1207"/>
                <a:gd name="T28" fmla="*/ 403 w 2169"/>
                <a:gd name="T29" fmla="*/ 475 h 1207"/>
                <a:gd name="T30" fmla="*/ 600 w 2169"/>
                <a:gd name="T31" fmla="*/ 430 h 1207"/>
                <a:gd name="T32" fmla="*/ 621 w 2169"/>
                <a:gd name="T33" fmla="*/ 308 h 1207"/>
                <a:gd name="T34" fmla="*/ 689 w 2169"/>
                <a:gd name="T35" fmla="*/ 285 h 1207"/>
                <a:gd name="T36" fmla="*/ 756 w 2169"/>
                <a:gd name="T37" fmla="*/ 323 h 1207"/>
                <a:gd name="T38" fmla="*/ 785 w 2169"/>
                <a:gd name="T39" fmla="*/ 385 h 1207"/>
                <a:gd name="T40" fmla="*/ 902 w 2169"/>
                <a:gd name="T41" fmla="*/ 363 h 1207"/>
                <a:gd name="T42" fmla="*/ 952 w 2169"/>
                <a:gd name="T43" fmla="*/ 327 h 1207"/>
                <a:gd name="T44" fmla="*/ 1013 w 2169"/>
                <a:gd name="T45" fmla="*/ 303 h 1207"/>
                <a:gd name="T46" fmla="*/ 1057 w 2169"/>
                <a:gd name="T47" fmla="*/ 237 h 1207"/>
                <a:gd name="T48" fmla="*/ 1271 w 2169"/>
                <a:gd name="T49" fmla="*/ 205 h 1207"/>
                <a:gd name="T50" fmla="*/ 1339 w 2169"/>
                <a:gd name="T51" fmla="*/ 212 h 1207"/>
                <a:gd name="T52" fmla="*/ 1356 w 2169"/>
                <a:gd name="T53" fmla="*/ 237 h 1207"/>
                <a:gd name="T54" fmla="*/ 1455 w 2169"/>
                <a:gd name="T55" fmla="*/ 203 h 1207"/>
                <a:gd name="T56" fmla="*/ 1511 w 2169"/>
                <a:gd name="T57" fmla="*/ 154 h 1207"/>
                <a:gd name="T58" fmla="*/ 1586 w 2169"/>
                <a:gd name="T59" fmla="*/ 107 h 1207"/>
                <a:gd name="T60" fmla="*/ 1635 w 2169"/>
                <a:gd name="T61" fmla="*/ 65 h 1207"/>
                <a:gd name="T62" fmla="*/ 1642 w 2169"/>
                <a:gd name="T63" fmla="*/ 16 h 1207"/>
                <a:gd name="T64" fmla="*/ 1741 w 2169"/>
                <a:gd name="T65" fmla="*/ 0 h 1207"/>
                <a:gd name="T66" fmla="*/ 1746 w 2169"/>
                <a:gd name="T67" fmla="*/ 55 h 1207"/>
                <a:gd name="T68" fmla="*/ 1788 w 2169"/>
                <a:gd name="T69" fmla="*/ 62 h 1207"/>
                <a:gd name="T70" fmla="*/ 1788 w 2169"/>
                <a:gd name="T71" fmla="*/ 81 h 1207"/>
                <a:gd name="T72" fmla="*/ 1868 w 2169"/>
                <a:gd name="T73" fmla="*/ 95 h 1207"/>
                <a:gd name="T74" fmla="*/ 1940 w 2169"/>
                <a:gd name="T75" fmla="*/ 138 h 1207"/>
                <a:gd name="T76" fmla="*/ 1951 w 2169"/>
                <a:gd name="T77" fmla="*/ 201 h 1207"/>
                <a:gd name="T78" fmla="*/ 2073 w 2169"/>
                <a:gd name="T79" fmla="*/ 221 h 1207"/>
                <a:gd name="T80" fmla="*/ 2090 w 2169"/>
                <a:gd name="T81" fmla="*/ 288 h 1207"/>
                <a:gd name="T82" fmla="*/ 2169 w 2169"/>
                <a:gd name="T83" fmla="*/ 327 h 1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169" h="1207">
                  <a:moveTo>
                    <a:pt x="2169" y="327"/>
                  </a:moveTo>
                  <a:lnTo>
                    <a:pt x="2166" y="437"/>
                  </a:lnTo>
                  <a:lnTo>
                    <a:pt x="2028" y="617"/>
                  </a:lnTo>
                  <a:lnTo>
                    <a:pt x="1077" y="1038"/>
                  </a:lnTo>
                  <a:lnTo>
                    <a:pt x="364" y="1207"/>
                  </a:lnTo>
                  <a:lnTo>
                    <a:pt x="181" y="1204"/>
                  </a:lnTo>
                  <a:lnTo>
                    <a:pt x="59" y="1164"/>
                  </a:lnTo>
                  <a:lnTo>
                    <a:pt x="0" y="1047"/>
                  </a:lnTo>
                  <a:lnTo>
                    <a:pt x="46" y="889"/>
                  </a:lnTo>
                  <a:lnTo>
                    <a:pt x="83" y="871"/>
                  </a:lnTo>
                  <a:lnTo>
                    <a:pt x="104" y="757"/>
                  </a:lnTo>
                  <a:lnTo>
                    <a:pt x="173" y="703"/>
                  </a:lnTo>
                  <a:lnTo>
                    <a:pt x="218" y="575"/>
                  </a:lnTo>
                  <a:lnTo>
                    <a:pt x="334" y="559"/>
                  </a:lnTo>
                  <a:lnTo>
                    <a:pt x="403" y="475"/>
                  </a:lnTo>
                  <a:lnTo>
                    <a:pt x="600" y="430"/>
                  </a:lnTo>
                  <a:lnTo>
                    <a:pt x="621" y="308"/>
                  </a:lnTo>
                  <a:lnTo>
                    <a:pt x="689" y="285"/>
                  </a:lnTo>
                  <a:lnTo>
                    <a:pt x="756" y="323"/>
                  </a:lnTo>
                  <a:lnTo>
                    <a:pt x="785" y="385"/>
                  </a:lnTo>
                  <a:lnTo>
                    <a:pt x="902" y="363"/>
                  </a:lnTo>
                  <a:lnTo>
                    <a:pt x="952" y="327"/>
                  </a:lnTo>
                  <a:lnTo>
                    <a:pt x="1013" y="303"/>
                  </a:lnTo>
                  <a:lnTo>
                    <a:pt x="1057" y="237"/>
                  </a:lnTo>
                  <a:lnTo>
                    <a:pt x="1271" y="205"/>
                  </a:lnTo>
                  <a:lnTo>
                    <a:pt x="1339" y="212"/>
                  </a:lnTo>
                  <a:lnTo>
                    <a:pt x="1356" y="237"/>
                  </a:lnTo>
                  <a:lnTo>
                    <a:pt x="1455" y="203"/>
                  </a:lnTo>
                  <a:lnTo>
                    <a:pt x="1511" y="154"/>
                  </a:lnTo>
                  <a:lnTo>
                    <a:pt x="1586" y="107"/>
                  </a:lnTo>
                  <a:lnTo>
                    <a:pt x="1635" y="65"/>
                  </a:lnTo>
                  <a:lnTo>
                    <a:pt x="1642" y="16"/>
                  </a:lnTo>
                  <a:lnTo>
                    <a:pt x="1741" y="0"/>
                  </a:lnTo>
                  <a:lnTo>
                    <a:pt x="1746" y="55"/>
                  </a:lnTo>
                  <a:lnTo>
                    <a:pt x="1788" y="62"/>
                  </a:lnTo>
                  <a:lnTo>
                    <a:pt x="1788" y="81"/>
                  </a:lnTo>
                  <a:lnTo>
                    <a:pt x="1868" y="95"/>
                  </a:lnTo>
                  <a:lnTo>
                    <a:pt x="1940" y="138"/>
                  </a:lnTo>
                  <a:lnTo>
                    <a:pt x="1951" y="201"/>
                  </a:lnTo>
                  <a:lnTo>
                    <a:pt x="2073" y="221"/>
                  </a:lnTo>
                  <a:lnTo>
                    <a:pt x="2090" y="288"/>
                  </a:lnTo>
                  <a:lnTo>
                    <a:pt x="2169" y="32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19"/>
            <p:cNvSpPr>
              <a:spLocks/>
            </p:cNvSpPr>
            <p:nvPr/>
          </p:nvSpPr>
          <p:spPr bwMode="auto">
            <a:xfrm>
              <a:off x="83" y="3214"/>
              <a:ext cx="1033" cy="563"/>
            </a:xfrm>
            <a:custGeom>
              <a:avLst/>
              <a:gdLst>
                <a:gd name="T0" fmla="*/ 21 w 2066"/>
                <a:gd name="T1" fmla="*/ 905 h 1128"/>
                <a:gd name="T2" fmla="*/ 72 w 2066"/>
                <a:gd name="T3" fmla="*/ 1105 h 1128"/>
                <a:gd name="T4" fmla="*/ 388 w 2066"/>
                <a:gd name="T5" fmla="*/ 1116 h 1128"/>
                <a:gd name="T6" fmla="*/ 1438 w 2066"/>
                <a:gd name="T7" fmla="*/ 781 h 1128"/>
                <a:gd name="T8" fmla="*/ 2065 w 2066"/>
                <a:gd name="T9" fmla="*/ 399 h 1128"/>
                <a:gd name="T10" fmla="*/ 2013 w 2066"/>
                <a:gd name="T11" fmla="*/ 293 h 1128"/>
                <a:gd name="T12" fmla="*/ 1871 w 2066"/>
                <a:gd name="T13" fmla="*/ 203 h 1128"/>
                <a:gd name="T14" fmla="*/ 1798 w 2066"/>
                <a:gd name="T15" fmla="*/ 102 h 1128"/>
                <a:gd name="T16" fmla="*/ 1667 w 2066"/>
                <a:gd name="T17" fmla="*/ 79 h 1128"/>
                <a:gd name="T18" fmla="*/ 1685 w 2066"/>
                <a:gd name="T19" fmla="*/ 64 h 1128"/>
                <a:gd name="T20" fmla="*/ 1657 w 2066"/>
                <a:gd name="T21" fmla="*/ 0 h 1128"/>
                <a:gd name="T22" fmla="*/ 1636 w 2066"/>
                <a:gd name="T23" fmla="*/ 65 h 1128"/>
                <a:gd name="T24" fmla="*/ 1611 w 2066"/>
                <a:gd name="T25" fmla="*/ 79 h 1128"/>
                <a:gd name="T26" fmla="*/ 1641 w 2066"/>
                <a:gd name="T27" fmla="*/ 99 h 1128"/>
                <a:gd name="T28" fmla="*/ 1545 w 2066"/>
                <a:gd name="T29" fmla="*/ 136 h 1128"/>
                <a:gd name="T30" fmla="*/ 1500 w 2066"/>
                <a:gd name="T31" fmla="*/ 171 h 1128"/>
                <a:gd name="T32" fmla="*/ 1430 w 2066"/>
                <a:gd name="T33" fmla="*/ 218 h 1128"/>
                <a:gd name="T34" fmla="*/ 1266 w 2066"/>
                <a:gd name="T35" fmla="*/ 220 h 1128"/>
                <a:gd name="T36" fmla="*/ 1038 w 2066"/>
                <a:gd name="T37" fmla="*/ 240 h 1128"/>
                <a:gd name="T38" fmla="*/ 932 w 2066"/>
                <a:gd name="T39" fmla="*/ 330 h 1128"/>
                <a:gd name="T40" fmla="*/ 645 w 2066"/>
                <a:gd name="T41" fmla="*/ 430 h 1128"/>
                <a:gd name="T42" fmla="*/ 700 w 2066"/>
                <a:gd name="T43" fmla="*/ 392 h 1128"/>
                <a:gd name="T44" fmla="*/ 646 w 2066"/>
                <a:gd name="T45" fmla="*/ 371 h 1128"/>
                <a:gd name="T46" fmla="*/ 676 w 2066"/>
                <a:gd name="T47" fmla="*/ 347 h 1128"/>
                <a:gd name="T48" fmla="*/ 642 w 2066"/>
                <a:gd name="T49" fmla="*/ 331 h 1128"/>
                <a:gd name="T50" fmla="*/ 623 w 2066"/>
                <a:gd name="T51" fmla="*/ 305 h 1128"/>
                <a:gd name="T52" fmla="*/ 592 w 2066"/>
                <a:gd name="T53" fmla="*/ 325 h 1128"/>
                <a:gd name="T54" fmla="*/ 622 w 2066"/>
                <a:gd name="T55" fmla="*/ 350 h 1128"/>
                <a:gd name="T56" fmla="*/ 577 w 2066"/>
                <a:gd name="T57" fmla="*/ 369 h 1128"/>
                <a:gd name="T58" fmla="*/ 621 w 2066"/>
                <a:gd name="T59" fmla="*/ 400 h 1128"/>
                <a:gd name="T60" fmla="*/ 371 w 2066"/>
                <a:gd name="T61" fmla="*/ 475 h 1128"/>
                <a:gd name="T62" fmla="*/ 307 w 2066"/>
                <a:gd name="T63" fmla="*/ 566 h 1128"/>
                <a:gd name="T64" fmla="*/ 160 w 2066"/>
                <a:gd name="T65" fmla="*/ 703 h 1128"/>
                <a:gd name="T66" fmla="*/ 64 w 2066"/>
                <a:gd name="T67" fmla="*/ 872 h 1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066" h="1128">
                  <a:moveTo>
                    <a:pt x="64" y="872"/>
                  </a:moveTo>
                  <a:lnTo>
                    <a:pt x="21" y="905"/>
                  </a:lnTo>
                  <a:lnTo>
                    <a:pt x="0" y="1029"/>
                  </a:lnTo>
                  <a:lnTo>
                    <a:pt x="72" y="1105"/>
                  </a:lnTo>
                  <a:lnTo>
                    <a:pt x="211" y="1128"/>
                  </a:lnTo>
                  <a:lnTo>
                    <a:pt x="388" y="1116"/>
                  </a:lnTo>
                  <a:lnTo>
                    <a:pt x="935" y="988"/>
                  </a:lnTo>
                  <a:lnTo>
                    <a:pt x="1438" y="781"/>
                  </a:lnTo>
                  <a:lnTo>
                    <a:pt x="1942" y="551"/>
                  </a:lnTo>
                  <a:lnTo>
                    <a:pt x="2065" y="399"/>
                  </a:lnTo>
                  <a:lnTo>
                    <a:pt x="2066" y="320"/>
                  </a:lnTo>
                  <a:lnTo>
                    <a:pt x="2013" y="293"/>
                  </a:lnTo>
                  <a:lnTo>
                    <a:pt x="1999" y="240"/>
                  </a:lnTo>
                  <a:lnTo>
                    <a:pt x="1871" y="203"/>
                  </a:lnTo>
                  <a:lnTo>
                    <a:pt x="1833" y="122"/>
                  </a:lnTo>
                  <a:lnTo>
                    <a:pt x="1798" y="102"/>
                  </a:lnTo>
                  <a:lnTo>
                    <a:pt x="1666" y="91"/>
                  </a:lnTo>
                  <a:lnTo>
                    <a:pt x="1667" y="79"/>
                  </a:lnTo>
                  <a:lnTo>
                    <a:pt x="1690" y="79"/>
                  </a:lnTo>
                  <a:lnTo>
                    <a:pt x="1685" y="64"/>
                  </a:lnTo>
                  <a:lnTo>
                    <a:pt x="1660" y="65"/>
                  </a:lnTo>
                  <a:lnTo>
                    <a:pt x="1657" y="0"/>
                  </a:lnTo>
                  <a:lnTo>
                    <a:pt x="1637" y="5"/>
                  </a:lnTo>
                  <a:lnTo>
                    <a:pt x="1636" y="65"/>
                  </a:lnTo>
                  <a:lnTo>
                    <a:pt x="1611" y="64"/>
                  </a:lnTo>
                  <a:lnTo>
                    <a:pt x="1611" y="79"/>
                  </a:lnTo>
                  <a:lnTo>
                    <a:pt x="1641" y="84"/>
                  </a:lnTo>
                  <a:lnTo>
                    <a:pt x="1641" y="99"/>
                  </a:lnTo>
                  <a:lnTo>
                    <a:pt x="1566" y="107"/>
                  </a:lnTo>
                  <a:lnTo>
                    <a:pt x="1545" y="136"/>
                  </a:lnTo>
                  <a:lnTo>
                    <a:pt x="1525" y="136"/>
                  </a:lnTo>
                  <a:lnTo>
                    <a:pt x="1500" y="171"/>
                  </a:lnTo>
                  <a:lnTo>
                    <a:pt x="1461" y="180"/>
                  </a:lnTo>
                  <a:lnTo>
                    <a:pt x="1430" y="218"/>
                  </a:lnTo>
                  <a:lnTo>
                    <a:pt x="1286" y="246"/>
                  </a:lnTo>
                  <a:lnTo>
                    <a:pt x="1266" y="220"/>
                  </a:lnTo>
                  <a:lnTo>
                    <a:pt x="1197" y="213"/>
                  </a:lnTo>
                  <a:lnTo>
                    <a:pt x="1038" y="240"/>
                  </a:lnTo>
                  <a:lnTo>
                    <a:pt x="994" y="309"/>
                  </a:lnTo>
                  <a:lnTo>
                    <a:pt x="932" y="330"/>
                  </a:lnTo>
                  <a:lnTo>
                    <a:pt x="873" y="376"/>
                  </a:lnTo>
                  <a:lnTo>
                    <a:pt x="645" y="430"/>
                  </a:lnTo>
                  <a:lnTo>
                    <a:pt x="645" y="395"/>
                  </a:lnTo>
                  <a:lnTo>
                    <a:pt x="700" y="392"/>
                  </a:lnTo>
                  <a:lnTo>
                    <a:pt x="691" y="366"/>
                  </a:lnTo>
                  <a:lnTo>
                    <a:pt x="646" y="371"/>
                  </a:lnTo>
                  <a:lnTo>
                    <a:pt x="646" y="346"/>
                  </a:lnTo>
                  <a:lnTo>
                    <a:pt x="676" y="347"/>
                  </a:lnTo>
                  <a:lnTo>
                    <a:pt x="676" y="327"/>
                  </a:lnTo>
                  <a:lnTo>
                    <a:pt x="642" y="331"/>
                  </a:lnTo>
                  <a:lnTo>
                    <a:pt x="643" y="307"/>
                  </a:lnTo>
                  <a:lnTo>
                    <a:pt x="623" y="305"/>
                  </a:lnTo>
                  <a:lnTo>
                    <a:pt x="622" y="331"/>
                  </a:lnTo>
                  <a:lnTo>
                    <a:pt x="592" y="325"/>
                  </a:lnTo>
                  <a:lnTo>
                    <a:pt x="592" y="340"/>
                  </a:lnTo>
                  <a:lnTo>
                    <a:pt x="622" y="350"/>
                  </a:lnTo>
                  <a:lnTo>
                    <a:pt x="621" y="376"/>
                  </a:lnTo>
                  <a:lnTo>
                    <a:pt x="577" y="369"/>
                  </a:lnTo>
                  <a:lnTo>
                    <a:pt x="571" y="389"/>
                  </a:lnTo>
                  <a:lnTo>
                    <a:pt x="621" y="400"/>
                  </a:lnTo>
                  <a:lnTo>
                    <a:pt x="615" y="430"/>
                  </a:lnTo>
                  <a:lnTo>
                    <a:pt x="371" y="475"/>
                  </a:lnTo>
                  <a:lnTo>
                    <a:pt x="340" y="510"/>
                  </a:lnTo>
                  <a:lnTo>
                    <a:pt x="307" y="566"/>
                  </a:lnTo>
                  <a:lnTo>
                    <a:pt x="191" y="589"/>
                  </a:lnTo>
                  <a:lnTo>
                    <a:pt x="160" y="703"/>
                  </a:lnTo>
                  <a:lnTo>
                    <a:pt x="84" y="759"/>
                  </a:lnTo>
                  <a:lnTo>
                    <a:pt x="64" y="87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20"/>
            <p:cNvSpPr>
              <a:spLocks/>
            </p:cNvSpPr>
            <p:nvPr/>
          </p:nvSpPr>
          <p:spPr bwMode="auto">
            <a:xfrm>
              <a:off x="110" y="3598"/>
              <a:ext cx="183" cy="154"/>
            </a:xfrm>
            <a:custGeom>
              <a:avLst/>
              <a:gdLst>
                <a:gd name="T0" fmla="*/ 227 w 364"/>
                <a:gd name="T1" fmla="*/ 301 h 309"/>
                <a:gd name="T2" fmla="*/ 267 w 364"/>
                <a:gd name="T3" fmla="*/ 223 h 309"/>
                <a:gd name="T4" fmla="*/ 358 w 364"/>
                <a:gd name="T5" fmla="*/ 171 h 309"/>
                <a:gd name="T6" fmla="*/ 364 w 364"/>
                <a:gd name="T7" fmla="*/ 132 h 309"/>
                <a:gd name="T8" fmla="*/ 295 w 364"/>
                <a:gd name="T9" fmla="*/ 95 h 309"/>
                <a:gd name="T10" fmla="*/ 306 w 364"/>
                <a:gd name="T11" fmla="*/ 51 h 309"/>
                <a:gd name="T12" fmla="*/ 361 w 364"/>
                <a:gd name="T13" fmla="*/ 22 h 309"/>
                <a:gd name="T14" fmla="*/ 233 w 364"/>
                <a:gd name="T15" fmla="*/ 0 h 309"/>
                <a:gd name="T16" fmla="*/ 102 w 364"/>
                <a:gd name="T17" fmla="*/ 61 h 309"/>
                <a:gd name="T18" fmla="*/ 77 w 364"/>
                <a:gd name="T19" fmla="*/ 135 h 309"/>
                <a:gd name="T20" fmla="*/ 52 w 364"/>
                <a:gd name="T21" fmla="*/ 150 h 309"/>
                <a:gd name="T22" fmla="*/ 40 w 364"/>
                <a:gd name="T23" fmla="*/ 224 h 309"/>
                <a:gd name="T24" fmla="*/ 0 w 364"/>
                <a:gd name="T25" fmla="*/ 248 h 309"/>
                <a:gd name="T26" fmla="*/ 39 w 364"/>
                <a:gd name="T27" fmla="*/ 288 h 309"/>
                <a:gd name="T28" fmla="*/ 98 w 364"/>
                <a:gd name="T29" fmla="*/ 309 h 309"/>
                <a:gd name="T30" fmla="*/ 173 w 364"/>
                <a:gd name="T31" fmla="*/ 295 h 309"/>
                <a:gd name="T32" fmla="*/ 227 w 364"/>
                <a:gd name="T33" fmla="*/ 301 h 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64" h="309">
                  <a:moveTo>
                    <a:pt x="227" y="301"/>
                  </a:moveTo>
                  <a:lnTo>
                    <a:pt x="267" y="223"/>
                  </a:lnTo>
                  <a:lnTo>
                    <a:pt x="358" y="171"/>
                  </a:lnTo>
                  <a:lnTo>
                    <a:pt x="364" y="132"/>
                  </a:lnTo>
                  <a:lnTo>
                    <a:pt x="295" y="95"/>
                  </a:lnTo>
                  <a:lnTo>
                    <a:pt x="306" y="51"/>
                  </a:lnTo>
                  <a:lnTo>
                    <a:pt x="361" y="22"/>
                  </a:lnTo>
                  <a:lnTo>
                    <a:pt x="233" y="0"/>
                  </a:lnTo>
                  <a:lnTo>
                    <a:pt x="102" y="61"/>
                  </a:lnTo>
                  <a:lnTo>
                    <a:pt x="77" y="135"/>
                  </a:lnTo>
                  <a:lnTo>
                    <a:pt x="52" y="150"/>
                  </a:lnTo>
                  <a:lnTo>
                    <a:pt x="40" y="224"/>
                  </a:lnTo>
                  <a:lnTo>
                    <a:pt x="0" y="248"/>
                  </a:lnTo>
                  <a:lnTo>
                    <a:pt x="39" y="288"/>
                  </a:lnTo>
                  <a:lnTo>
                    <a:pt x="98" y="309"/>
                  </a:lnTo>
                  <a:lnTo>
                    <a:pt x="173" y="295"/>
                  </a:lnTo>
                  <a:lnTo>
                    <a:pt x="227" y="301"/>
                  </a:lnTo>
                  <a:close/>
                </a:path>
              </a:pathLst>
            </a:custGeom>
            <a:solidFill>
              <a:srgbClr val="0C7A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Freeform 21"/>
            <p:cNvSpPr>
              <a:spLocks/>
            </p:cNvSpPr>
            <p:nvPr/>
          </p:nvSpPr>
          <p:spPr bwMode="auto">
            <a:xfrm>
              <a:off x="288" y="3343"/>
              <a:ext cx="804" cy="392"/>
            </a:xfrm>
            <a:custGeom>
              <a:avLst/>
              <a:gdLst>
                <a:gd name="T0" fmla="*/ 15 w 1607"/>
                <a:gd name="T1" fmla="*/ 562 h 784"/>
                <a:gd name="T2" fmla="*/ 0 w 1607"/>
                <a:gd name="T3" fmla="*/ 597 h 784"/>
                <a:gd name="T4" fmla="*/ 74 w 1607"/>
                <a:gd name="T5" fmla="*/ 608 h 784"/>
                <a:gd name="T6" fmla="*/ 16 w 1607"/>
                <a:gd name="T7" fmla="*/ 784 h 784"/>
                <a:gd name="T8" fmla="*/ 498 w 1607"/>
                <a:gd name="T9" fmla="*/ 676 h 784"/>
                <a:gd name="T10" fmla="*/ 1006 w 1607"/>
                <a:gd name="T11" fmla="*/ 469 h 784"/>
                <a:gd name="T12" fmla="*/ 1485 w 1607"/>
                <a:gd name="T13" fmla="*/ 257 h 784"/>
                <a:gd name="T14" fmla="*/ 1606 w 1607"/>
                <a:gd name="T15" fmla="*/ 130 h 784"/>
                <a:gd name="T16" fmla="*/ 1607 w 1607"/>
                <a:gd name="T17" fmla="*/ 81 h 784"/>
                <a:gd name="T18" fmla="*/ 1559 w 1607"/>
                <a:gd name="T19" fmla="*/ 60 h 784"/>
                <a:gd name="T20" fmla="*/ 1544 w 1607"/>
                <a:gd name="T21" fmla="*/ 15 h 784"/>
                <a:gd name="T22" fmla="*/ 1529 w 1607"/>
                <a:gd name="T23" fmla="*/ 20 h 784"/>
                <a:gd name="T24" fmla="*/ 1515 w 1607"/>
                <a:gd name="T25" fmla="*/ 0 h 784"/>
                <a:gd name="T26" fmla="*/ 1434 w 1607"/>
                <a:gd name="T27" fmla="*/ 73 h 784"/>
                <a:gd name="T28" fmla="*/ 681 w 1607"/>
                <a:gd name="T29" fmla="*/ 359 h 784"/>
                <a:gd name="T30" fmla="*/ 384 w 1607"/>
                <a:gd name="T31" fmla="*/ 432 h 784"/>
                <a:gd name="T32" fmla="*/ 182 w 1607"/>
                <a:gd name="T33" fmla="*/ 418 h 784"/>
                <a:gd name="T34" fmla="*/ 135 w 1607"/>
                <a:gd name="T35" fmla="*/ 510 h 784"/>
                <a:gd name="T36" fmla="*/ 15 w 1607"/>
                <a:gd name="T37" fmla="*/ 562 h 7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607" h="784">
                  <a:moveTo>
                    <a:pt x="15" y="562"/>
                  </a:moveTo>
                  <a:lnTo>
                    <a:pt x="0" y="597"/>
                  </a:lnTo>
                  <a:lnTo>
                    <a:pt x="74" y="608"/>
                  </a:lnTo>
                  <a:lnTo>
                    <a:pt x="16" y="784"/>
                  </a:lnTo>
                  <a:lnTo>
                    <a:pt x="498" y="676"/>
                  </a:lnTo>
                  <a:lnTo>
                    <a:pt x="1006" y="469"/>
                  </a:lnTo>
                  <a:lnTo>
                    <a:pt x="1485" y="257"/>
                  </a:lnTo>
                  <a:lnTo>
                    <a:pt x="1606" y="130"/>
                  </a:lnTo>
                  <a:lnTo>
                    <a:pt x="1607" y="81"/>
                  </a:lnTo>
                  <a:lnTo>
                    <a:pt x="1559" y="60"/>
                  </a:lnTo>
                  <a:lnTo>
                    <a:pt x="1544" y="15"/>
                  </a:lnTo>
                  <a:lnTo>
                    <a:pt x="1529" y="20"/>
                  </a:lnTo>
                  <a:lnTo>
                    <a:pt x="1515" y="0"/>
                  </a:lnTo>
                  <a:lnTo>
                    <a:pt x="1434" y="73"/>
                  </a:lnTo>
                  <a:lnTo>
                    <a:pt x="681" y="359"/>
                  </a:lnTo>
                  <a:lnTo>
                    <a:pt x="384" y="432"/>
                  </a:lnTo>
                  <a:lnTo>
                    <a:pt x="182" y="418"/>
                  </a:lnTo>
                  <a:lnTo>
                    <a:pt x="135" y="510"/>
                  </a:lnTo>
                  <a:lnTo>
                    <a:pt x="15" y="56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Freeform 22"/>
            <p:cNvSpPr>
              <a:spLocks/>
            </p:cNvSpPr>
            <p:nvPr/>
          </p:nvSpPr>
          <p:spPr bwMode="auto">
            <a:xfrm>
              <a:off x="253" y="3409"/>
              <a:ext cx="828" cy="342"/>
            </a:xfrm>
            <a:custGeom>
              <a:avLst/>
              <a:gdLst>
                <a:gd name="T0" fmla="*/ 1625 w 1655"/>
                <a:gd name="T1" fmla="*/ 0 h 685"/>
                <a:gd name="T2" fmla="*/ 1510 w 1655"/>
                <a:gd name="T3" fmla="*/ 97 h 685"/>
                <a:gd name="T4" fmla="*/ 573 w 1655"/>
                <a:gd name="T5" fmla="*/ 474 h 685"/>
                <a:gd name="T6" fmla="*/ 230 w 1655"/>
                <a:gd name="T7" fmla="*/ 560 h 685"/>
                <a:gd name="T8" fmla="*/ 257 w 1655"/>
                <a:gd name="T9" fmla="*/ 472 h 685"/>
                <a:gd name="T10" fmla="*/ 406 w 1655"/>
                <a:gd name="T11" fmla="*/ 426 h 685"/>
                <a:gd name="T12" fmla="*/ 433 w 1655"/>
                <a:gd name="T13" fmla="*/ 319 h 685"/>
                <a:gd name="T14" fmla="*/ 265 w 1655"/>
                <a:gd name="T15" fmla="*/ 305 h 685"/>
                <a:gd name="T16" fmla="*/ 238 w 1655"/>
                <a:gd name="T17" fmla="*/ 373 h 685"/>
                <a:gd name="T18" fmla="*/ 232 w 1655"/>
                <a:gd name="T19" fmla="*/ 375 h 685"/>
                <a:gd name="T20" fmla="*/ 217 w 1655"/>
                <a:gd name="T21" fmla="*/ 382 h 685"/>
                <a:gd name="T22" fmla="*/ 197 w 1655"/>
                <a:gd name="T23" fmla="*/ 392 h 685"/>
                <a:gd name="T24" fmla="*/ 173 w 1655"/>
                <a:gd name="T25" fmla="*/ 404 h 685"/>
                <a:gd name="T26" fmla="*/ 149 w 1655"/>
                <a:gd name="T27" fmla="*/ 416 h 685"/>
                <a:gd name="T28" fmla="*/ 131 w 1655"/>
                <a:gd name="T29" fmla="*/ 427 h 685"/>
                <a:gd name="T30" fmla="*/ 120 w 1655"/>
                <a:gd name="T31" fmla="*/ 435 h 685"/>
                <a:gd name="T32" fmla="*/ 118 w 1655"/>
                <a:gd name="T33" fmla="*/ 440 h 685"/>
                <a:gd name="T34" fmla="*/ 126 w 1655"/>
                <a:gd name="T35" fmla="*/ 442 h 685"/>
                <a:gd name="T36" fmla="*/ 139 w 1655"/>
                <a:gd name="T37" fmla="*/ 442 h 685"/>
                <a:gd name="T38" fmla="*/ 155 w 1655"/>
                <a:gd name="T39" fmla="*/ 443 h 685"/>
                <a:gd name="T40" fmla="*/ 171 w 1655"/>
                <a:gd name="T41" fmla="*/ 443 h 685"/>
                <a:gd name="T42" fmla="*/ 186 w 1655"/>
                <a:gd name="T43" fmla="*/ 443 h 685"/>
                <a:gd name="T44" fmla="*/ 200 w 1655"/>
                <a:gd name="T45" fmla="*/ 442 h 685"/>
                <a:gd name="T46" fmla="*/ 209 w 1655"/>
                <a:gd name="T47" fmla="*/ 442 h 685"/>
                <a:gd name="T48" fmla="*/ 213 w 1655"/>
                <a:gd name="T49" fmla="*/ 442 h 685"/>
                <a:gd name="T50" fmla="*/ 191 w 1655"/>
                <a:gd name="T51" fmla="*/ 520 h 685"/>
                <a:gd name="T52" fmla="*/ 26 w 1655"/>
                <a:gd name="T53" fmla="*/ 631 h 685"/>
                <a:gd name="T54" fmla="*/ 0 w 1655"/>
                <a:gd name="T55" fmla="*/ 685 h 685"/>
                <a:gd name="T56" fmla="*/ 582 w 1655"/>
                <a:gd name="T57" fmla="*/ 548 h 685"/>
                <a:gd name="T58" fmla="*/ 1569 w 1655"/>
                <a:gd name="T59" fmla="*/ 129 h 685"/>
                <a:gd name="T60" fmla="*/ 1655 w 1655"/>
                <a:gd name="T61" fmla="*/ 26 h 685"/>
                <a:gd name="T62" fmla="*/ 1625 w 1655"/>
                <a:gd name="T63" fmla="*/ 0 h 6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55" h="685">
                  <a:moveTo>
                    <a:pt x="1625" y="0"/>
                  </a:moveTo>
                  <a:lnTo>
                    <a:pt x="1510" y="97"/>
                  </a:lnTo>
                  <a:lnTo>
                    <a:pt x="573" y="474"/>
                  </a:lnTo>
                  <a:lnTo>
                    <a:pt x="230" y="560"/>
                  </a:lnTo>
                  <a:lnTo>
                    <a:pt x="257" y="472"/>
                  </a:lnTo>
                  <a:lnTo>
                    <a:pt x="406" y="426"/>
                  </a:lnTo>
                  <a:lnTo>
                    <a:pt x="433" y="319"/>
                  </a:lnTo>
                  <a:lnTo>
                    <a:pt x="265" y="305"/>
                  </a:lnTo>
                  <a:lnTo>
                    <a:pt x="238" y="373"/>
                  </a:lnTo>
                  <a:lnTo>
                    <a:pt x="232" y="375"/>
                  </a:lnTo>
                  <a:lnTo>
                    <a:pt x="217" y="382"/>
                  </a:lnTo>
                  <a:lnTo>
                    <a:pt x="197" y="392"/>
                  </a:lnTo>
                  <a:lnTo>
                    <a:pt x="173" y="404"/>
                  </a:lnTo>
                  <a:lnTo>
                    <a:pt x="149" y="416"/>
                  </a:lnTo>
                  <a:lnTo>
                    <a:pt x="131" y="427"/>
                  </a:lnTo>
                  <a:lnTo>
                    <a:pt x="120" y="435"/>
                  </a:lnTo>
                  <a:lnTo>
                    <a:pt x="118" y="440"/>
                  </a:lnTo>
                  <a:lnTo>
                    <a:pt x="126" y="442"/>
                  </a:lnTo>
                  <a:lnTo>
                    <a:pt x="139" y="442"/>
                  </a:lnTo>
                  <a:lnTo>
                    <a:pt x="155" y="443"/>
                  </a:lnTo>
                  <a:lnTo>
                    <a:pt x="171" y="443"/>
                  </a:lnTo>
                  <a:lnTo>
                    <a:pt x="186" y="443"/>
                  </a:lnTo>
                  <a:lnTo>
                    <a:pt x="200" y="442"/>
                  </a:lnTo>
                  <a:lnTo>
                    <a:pt x="209" y="442"/>
                  </a:lnTo>
                  <a:lnTo>
                    <a:pt x="213" y="442"/>
                  </a:lnTo>
                  <a:lnTo>
                    <a:pt x="191" y="520"/>
                  </a:lnTo>
                  <a:lnTo>
                    <a:pt x="26" y="631"/>
                  </a:lnTo>
                  <a:lnTo>
                    <a:pt x="0" y="685"/>
                  </a:lnTo>
                  <a:lnTo>
                    <a:pt x="582" y="548"/>
                  </a:lnTo>
                  <a:lnTo>
                    <a:pt x="1569" y="129"/>
                  </a:lnTo>
                  <a:lnTo>
                    <a:pt x="1655" y="26"/>
                  </a:lnTo>
                  <a:lnTo>
                    <a:pt x="1625" y="0"/>
                  </a:lnTo>
                  <a:close/>
                </a:path>
              </a:pathLst>
            </a:custGeom>
            <a:solidFill>
              <a:srgbClr val="84F2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23"/>
            <p:cNvSpPr>
              <a:spLocks/>
            </p:cNvSpPr>
            <p:nvPr/>
          </p:nvSpPr>
          <p:spPr bwMode="auto">
            <a:xfrm>
              <a:off x="746" y="3349"/>
              <a:ext cx="188" cy="60"/>
            </a:xfrm>
            <a:custGeom>
              <a:avLst/>
              <a:gdLst>
                <a:gd name="T0" fmla="*/ 375 w 375"/>
                <a:gd name="T1" fmla="*/ 51 h 120"/>
                <a:gd name="T2" fmla="*/ 54 w 375"/>
                <a:gd name="T3" fmla="*/ 0 h 120"/>
                <a:gd name="T4" fmla="*/ 0 w 375"/>
                <a:gd name="T5" fmla="*/ 3 h 120"/>
                <a:gd name="T6" fmla="*/ 15 w 375"/>
                <a:gd name="T7" fmla="*/ 24 h 120"/>
                <a:gd name="T8" fmla="*/ 44 w 375"/>
                <a:gd name="T9" fmla="*/ 24 h 120"/>
                <a:gd name="T10" fmla="*/ 97 w 375"/>
                <a:gd name="T11" fmla="*/ 120 h 120"/>
                <a:gd name="T12" fmla="*/ 335 w 375"/>
                <a:gd name="T13" fmla="*/ 84 h 120"/>
                <a:gd name="T14" fmla="*/ 375 w 375"/>
                <a:gd name="T15" fmla="*/ 51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75" h="120">
                  <a:moveTo>
                    <a:pt x="375" y="51"/>
                  </a:moveTo>
                  <a:lnTo>
                    <a:pt x="54" y="0"/>
                  </a:lnTo>
                  <a:lnTo>
                    <a:pt x="0" y="3"/>
                  </a:lnTo>
                  <a:lnTo>
                    <a:pt x="15" y="24"/>
                  </a:lnTo>
                  <a:lnTo>
                    <a:pt x="44" y="24"/>
                  </a:lnTo>
                  <a:lnTo>
                    <a:pt x="97" y="120"/>
                  </a:lnTo>
                  <a:lnTo>
                    <a:pt x="335" y="84"/>
                  </a:lnTo>
                  <a:lnTo>
                    <a:pt x="375" y="5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24"/>
            <p:cNvSpPr>
              <a:spLocks/>
            </p:cNvSpPr>
            <p:nvPr/>
          </p:nvSpPr>
          <p:spPr bwMode="auto">
            <a:xfrm>
              <a:off x="448" y="3337"/>
              <a:ext cx="575" cy="204"/>
            </a:xfrm>
            <a:custGeom>
              <a:avLst/>
              <a:gdLst>
                <a:gd name="T0" fmla="*/ 130 w 1150"/>
                <a:gd name="T1" fmla="*/ 366 h 408"/>
                <a:gd name="T2" fmla="*/ 0 w 1150"/>
                <a:gd name="T3" fmla="*/ 397 h 408"/>
                <a:gd name="T4" fmla="*/ 75 w 1150"/>
                <a:gd name="T5" fmla="*/ 408 h 408"/>
                <a:gd name="T6" fmla="*/ 317 w 1150"/>
                <a:gd name="T7" fmla="*/ 344 h 408"/>
                <a:gd name="T8" fmla="*/ 1080 w 1150"/>
                <a:gd name="T9" fmla="*/ 63 h 408"/>
                <a:gd name="T10" fmla="*/ 1150 w 1150"/>
                <a:gd name="T11" fmla="*/ 10 h 408"/>
                <a:gd name="T12" fmla="*/ 1130 w 1150"/>
                <a:gd name="T13" fmla="*/ 0 h 408"/>
                <a:gd name="T14" fmla="*/ 1021 w 1150"/>
                <a:gd name="T15" fmla="*/ 38 h 408"/>
                <a:gd name="T16" fmla="*/ 1001 w 1150"/>
                <a:gd name="T17" fmla="*/ 62 h 408"/>
                <a:gd name="T18" fmla="*/ 891 w 1150"/>
                <a:gd name="T19" fmla="*/ 99 h 408"/>
                <a:gd name="T20" fmla="*/ 668 w 1150"/>
                <a:gd name="T21" fmla="*/ 99 h 408"/>
                <a:gd name="T22" fmla="*/ 693 w 1150"/>
                <a:gd name="T23" fmla="*/ 145 h 408"/>
                <a:gd name="T24" fmla="*/ 423 w 1150"/>
                <a:gd name="T25" fmla="*/ 247 h 408"/>
                <a:gd name="T26" fmla="*/ 149 w 1150"/>
                <a:gd name="T27" fmla="*/ 187 h 408"/>
                <a:gd name="T28" fmla="*/ 14 w 1150"/>
                <a:gd name="T29" fmla="*/ 224 h 408"/>
                <a:gd name="T30" fmla="*/ 127 w 1150"/>
                <a:gd name="T31" fmla="*/ 246 h 408"/>
                <a:gd name="T32" fmla="*/ 171 w 1150"/>
                <a:gd name="T33" fmla="*/ 331 h 408"/>
                <a:gd name="T34" fmla="*/ 130 w 1150"/>
                <a:gd name="T35" fmla="*/ 366 h 4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150" h="408">
                  <a:moveTo>
                    <a:pt x="130" y="366"/>
                  </a:moveTo>
                  <a:lnTo>
                    <a:pt x="0" y="397"/>
                  </a:lnTo>
                  <a:lnTo>
                    <a:pt x="75" y="408"/>
                  </a:lnTo>
                  <a:lnTo>
                    <a:pt x="317" y="344"/>
                  </a:lnTo>
                  <a:lnTo>
                    <a:pt x="1080" y="63"/>
                  </a:lnTo>
                  <a:lnTo>
                    <a:pt x="1150" y="10"/>
                  </a:lnTo>
                  <a:lnTo>
                    <a:pt x="1130" y="0"/>
                  </a:lnTo>
                  <a:lnTo>
                    <a:pt x="1021" y="38"/>
                  </a:lnTo>
                  <a:lnTo>
                    <a:pt x="1001" y="62"/>
                  </a:lnTo>
                  <a:lnTo>
                    <a:pt x="891" y="99"/>
                  </a:lnTo>
                  <a:lnTo>
                    <a:pt x="668" y="99"/>
                  </a:lnTo>
                  <a:lnTo>
                    <a:pt x="693" y="145"/>
                  </a:lnTo>
                  <a:lnTo>
                    <a:pt x="423" y="247"/>
                  </a:lnTo>
                  <a:lnTo>
                    <a:pt x="149" y="187"/>
                  </a:lnTo>
                  <a:lnTo>
                    <a:pt x="14" y="224"/>
                  </a:lnTo>
                  <a:lnTo>
                    <a:pt x="127" y="246"/>
                  </a:lnTo>
                  <a:lnTo>
                    <a:pt x="171" y="331"/>
                  </a:lnTo>
                  <a:lnTo>
                    <a:pt x="130" y="366"/>
                  </a:lnTo>
                  <a:close/>
                </a:path>
              </a:pathLst>
            </a:custGeom>
            <a:solidFill>
              <a:srgbClr val="84F2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25"/>
            <p:cNvSpPr>
              <a:spLocks/>
            </p:cNvSpPr>
            <p:nvPr/>
          </p:nvSpPr>
          <p:spPr bwMode="auto">
            <a:xfrm>
              <a:off x="655" y="3379"/>
              <a:ext cx="107" cy="62"/>
            </a:xfrm>
            <a:custGeom>
              <a:avLst/>
              <a:gdLst>
                <a:gd name="T0" fmla="*/ 205 w 214"/>
                <a:gd name="T1" fmla="*/ 0 h 124"/>
                <a:gd name="T2" fmla="*/ 214 w 214"/>
                <a:gd name="T3" fmla="*/ 45 h 124"/>
                <a:gd name="T4" fmla="*/ 0 w 214"/>
                <a:gd name="T5" fmla="*/ 124 h 124"/>
                <a:gd name="T6" fmla="*/ 22 w 214"/>
                <a:gd name="T7" fmla="*/ 55 h 124"/>
                <a:gd name="T8" fmla="*/ 205 w 214"/>
                <a:gd name="T9" fmla="*/ 0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4" h="124">
                  <a:moveTo>
                    <a:pt x="205" y="0"/>
                  </a:moveTo>
                  <a:lnTo>
                    <a:pt x="214" y="45"/>
                  </a:lnTo>
                  <a:lnTo>
                    <a:pt x="0" y="124"/>
                  </a:lnTo>
                  <a:lnTo>
                    <a:pt x="22" y="55"/>
                  </a:lnTo>
                  <a:lnTo>
                    <a:pt x="20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Freeform 26"/>
            <p:cNvSpPr>
              <a:spLocks/>
            </p:cNvSpPr>
            <p:nvPr/>
          </p:nvSpPr>
          <p:spPr bwMode="auto">
            <a:xfrm>
              <a:off x="619" y="3348"/>
              <a:ext cx="99" cy="44"/>
            </a:xfrm>
            <a:custGeom>
              <a:avLst/>
              <a:gdLst>
                <a:gd name="T0" fmla="*/ 199 w 199"/>
                <a:gd name="T1" fmla="*/ 55 h 87"/>
                <a:gd name="T2" fmla="*/ 180 w 199"/>
                <a:gd name="T3" fmla="*/ 0 h 87"/>
                <a:gd name="T4" fmla="*/ 71 w 199"/>
                <a:gd name="T5" fmla="*/ 23 h 87"/>
                <a:gd name="T6" fmla="*/ 11 w 199"/>
                <a:gd name="T7" fmla="*/ 17 h 87"/>
                <a:gd name="T8" fmla="*/ 0 w 199"/>
                <a:gd name="T9" fmla="*/ 71 h 87"/>
                <a:gd name="T10" fmla="*/ 49 w 199"/>
                <a:gd name="T11" fmla="*/ 87 h 87"/>
                <a:gd name="T12" fmla="*/ 113 w 199"/>
                <a:gd name="T13" fmla="*/ 82 h 87"/>
                <a:gd name="T14" fmla="*/ 199 w 199"/>
                <a:gd name="T15" fmla="*/ 55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9" h="87">
                  <a:moveTo>
                    <a:pt x="199" y="55"/>
                  </a:moveTo>
                  <a:lnTo>
                    <a:pt x="180" y="0"/>
                  </a:lnTo>
                  <a:lnTo>
                    <a:pt x="71" y="23"/>
                  </a:lnTo>
                  <a:lnTo>
                    <a:pt x="11" y="17"/>
                  </a:lnTo>
                  <a:lnTo>
                    <a:pt x="0" y="71"/>
                  </a:lnTo>
                  <a:lnTo>
                    <a:pt x="49" y="87"/>
                  </a:lnTo>
                  <a:lnTo>
                    <a:pt x="113" y="82"/>
                  </a:lnTo>
                  <a:lnTo>
                    <a:pt x="199" y="5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Freeform 27"/>
            <p:cNvSpPr>
              <a:spLocks/>
            </p:cNvSpPr>
            <p:nvPr/>
          </p:nvSpPr>
          <p:spPr bwMode="auto">
            <a:xfrm>
              <a:off x="914" y="3282"/>
              <a:ext cx="80" cy="75"/>
            </a:xfrm>
            <a:custGeom>
              <a:avLst/>
              <a:gdLst>
                <a:gd name="T0" fmla="*/ 127 w 159"/>
                <a:gd name="T1" fmla="*/ 0 h 151"/>
                <a:gd name="T2" fmla="*/ 136 w 159"/>
                <a:gd name="T3" fmla="*/ 21 h 151"/>
                <a:gd name="T4" fmla="*/ 145 w 159"/>
                <a:gd name="T5" fmla="*/ 45 h 151"/>
                <a:gd name="T6" fmla="*/ 159 w 159"/>
                <a:gd name="T7" fmla="*/ 90 h 151"/>
                <a:gd name="T8" fmla="*/ 0 w 159"/>
                <a:gd name="T9" fmla="*/ 151 h 151"/>
                <a:gd name="T10" fmla="*/ 16 w 159"/>
                <a:gd name="T11" fmla="*/ 92 h 151"/>
                <a:gd name="T12" fmla="*/ 76 w 159"/>
                <a:gd name="T13" fmla="*/ 69 h 151"/>
                <a:gd name="T14" fmla="*/ 77 w 159"/>
                <a:gd name="T15" fmla="*/ 14 h 151"/>
                <a:gd name="T16" fmla="*/ 127 w 159"/>
                <a:gd name="T17" fmla="*/ 0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9" h="151">
                  <a:moveTo>
                    <a:pt x="127" y="0"/>
                  </a:moveTo>
                  <a:lnTo>
                    <a:pt x="136" y="21"/>
                  </a:lnTo>
                  <a:lnTo>
                    <a:pt x="145" y="45"/>
                  </a:lnTo>
                  <a:lnTo>
                    <a:pt x="159" y="90"/>
                  </a:lnTo>
                  <a:lnTo>
                    <a:pt x="0" y="151"/>
                  </a:lnTo>
                  <a:lnTo>
                    <a:pt x="16" y="92"/>
                  </a:lnTo>
                  <a:lnTo>
                    <a:pt x="76" y="69"/>
                  </a:lnTo>
                  <a:lnTo>
                    <a:pt x="77" y="14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28"/>
            <p:cNvSpPr>
              <a:spLocks/>
            </p:cNvSpPr>
            <p:nvPr/>
          </p:nvSpPr>
          <p:spPr bwMode="auto">
            <a:xfrm>
              <a:off x="276" y="3458"/>
              <a:ext cx="225" cy="82"/>
            </a:xfrm>
            <a:custGeom>
              <a:avLst/>
              <a:gdLst>
                <a:gd name="T0" fmla="*/ 431 w 449"/>
                <a:gd name="T1" fmla="*/ 27 h 162"/>
                <a:gd name="T2" fmla="*/ 449 w 449"/>
                <a:gd name="T3" fmla="*/ 72 h 162"/>
                <a:gd name="T4" fmla="*/ 230 w 449"/>
                <a:gd name="T5" fmla="*/ 162 h 162"/>
                <a:gd name="T6" fmla="*/ 251 w 449"/>
                <a:gd name="T7" fmla="*/ 93 h 162"/>
                <a:gd name="T8" fmla="*/ 286 w 449"/>
                <a:gd name="T9" fmla="*/ 75 h 162"/>
                <a:gd name="T10" fmla="*/ 287 w 449"/>
                <a:gd name="T11" fmla="*/ 54 h 162"/>
                <a:gd name="T12" fmla="*/ 251 w 449"/>
                <a:gd name="T13" fmla="*/ 63 h 162"/>
                <a:gd name="T14" fmla="*/ 91 w 449"/>
                <a:gd name="T15" fmla="*/ 57 h 162"/>
                <a:gd name="T16" fmla="*/ 0 w 449"/>
                <a:gd name="T17" fmla="*/ 28 h 162"/>
                <a:gd name="T18" fmla="*/ 30 w 449"/>
                <a:gd name="T19" fmla="*/ 0 h 162"/>
                <a:gd name="T20" fmla="*/ 116 w 449"/>
                <a:gd name="T21" fmla="*/ 20 h 162"/>
                <a:gd name="T22" fmla="*/ 237 w 449"/>
                <a:gd name="T23" fmla="*/ 28 h 162"/>
                <a:gd name="T24" fmla="*/ 317 w 449"/>
                <a:gd name="T25" fmla="*/ 16 h 162"/>
                <a:gd name="T26" fmla="*/ 321 w 449"/>
                <a:gd name="T27" fmla="*/ 45 h 162"/>
                <a:gd name="T28" fmla="*/ 431 w 449"/>
                <a:gd name="T29" fmla="*/ 27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49" h="162">
                  <a:moveTo>
                    <a:pt x="431" y="27"/>
                  </a:moveTo>
                  <a:lnTo>
                    <a:pt x="449" y="72"/>
                  </a:lnTo>
                  <a:lnTo>
                    <a:pt x="230" y="162"/>
                  </a:lnTo>
                  <a:lnTo>
                    <a:pt x="251" y="93"/>
                  </a:lnTo>
                  <a:lnTo>
                    <a:pt x="286" y="75"/>
                  </a:lnTo>
                  <a:lnTo>
                    <a:pt x="287" y="54"/>
                  </a:lnTo>
                  <a:lnTo>
                    <a:pt x="251" y="63"/>
                  </a:lnTo>
                  <a:lnTo>
                    <a:pt x="91" y="57"/>
                  </a:lnTo>
                  <a:lnTo>
                    <a:pt x="0" y="28"/>
                  </a:lnTo>
                  <a:lnTo>
                    <a:pt x="30" y="0"/>
                  </a:lnTo>
                  <a:lnTo>
                    <a:pt x="116" y="20"/>
                  </a:lnTo>
                  <a:lnTo>
                    <a:pt x="237" y="28"/>
                  </a:lnTo>
                  <a:lnTo>
                    <a:pt x="317" y="16"/>
                  </a:lnTo>
                  <a:lnTo>
                    <a:pt x="321" y="45"/>
                  </a:lnTo>
                  <a:lnTo>
                    <a:pt x="431" y="2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29"/>
            <p:cNvSpPr>
              <a:spLocks/>
            </p:cNvSpPr>
            <p:nvPr/>
          </p:nvSpPr>
          <p:spPr bwMode="auto">
            <a:xfrm>
              <a:off x="150" y="3582"/>
              <a:ext cx="65" cy="27"/>
            </a:xfrm>
            <a:custGeom>
              <a:avLst/>
              <a:gdLst>
                <a:gd name="T0" fmla="*/ 129 w 129"/>
                <a:gd name="T1" fmla="*/ 1 h 53"/>
                <a:gd name="T2" fmla="*/ 60 w 129"/>
                <a:gd name="T3" fmla="*/ 0 h 53"/>
                <a:gd name="T4" fmla="*/ 0 w 129"/>
                <a:gd name="T5" fmla="*/ 43 h 53"/>
                <a:gd name="T6" fmla="*/ 14 w 129"/>
                <a:gd name="T7" fmla="*/ 53 h 53"/>
                <a:gd name="T8" fmla="*/ 129 w 129"/>
                <a:gd name="T9" fmla="*/ 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53">
                  <a:moveTo>
                    <a:pt x="129" y="1"/>
                  </a:moveTo>
                  <a:lnTo>
                    <a:pt x="60" y="0"/>
                  </a:lnTo>
                  <a:lnTo>
                    <a:pt x="0" y="43"/>
                  </a:lnTo>
                  <a:lnTo>
                    <a:pt x="14" y="53"/>
                  </a:lnTo>
                  <a:lnTo>
                    <a:pt x="12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30"/>
            <p:cNvSpPr>
              <a:spLocks/>
            </p:cNvSpPr>
            <p:nvPr/>
          </p:nvSpPr>
          <p:spPr bwMode="auto">
            <a:xfrm>
              <a:off x="191" y="3523"/>
              <a:ext cx="158" cy="45"/>
            </a:xfrm>
            <a:custGeom>
              <a:avLst/>
              <a:gdLst>
                <a:gd name="T0" fmla="*/ 6 w 316"/>
                <a:gd name="T1" fmla="*/ 0 h 90"/>
                <a:gd name="T2" fmla="*/ 0 w 316"/>
                <a:gd name="T3" fmla="*/ 24 h 90"/>
                <a:gd name="T4" fmla="*/ 310 w 316"/>
                <a:gd name="T5" fmla="*/ 90 h 90"/>
                <a:gd name="T6" fmla="*/ 316 w 316"/>
                <a:gd name="T7" fmla="*/ 60 h 90"/>
                <a:gd name="T8" fmla="*/ 6 w 316"/>
                <a:gd name="T9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6" h="90">
                  <a:moveTo>
                    <a:pt x="6" y="0"/>
                  </a:moveTo>
                  <a:lnTo>
                    <a:pt x="0" y="24"/>
                  </a:lnTo>
                  <a:lnTo>
                    <a:pt x="310" y="90"/>
                  </a:lnTo>
                  <a:lnTo>
                    <a:pt x="316" y="6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31"/>
            <p:cNvSpPr>
              <a:spLocks/>
            </p:cNvSpPr>
            <p:nvPr/>
          </p:nvSpPr>
          <p:spPr bwMode="auto">
            <a:xfrm>
              <a:off x="188" y="3553"/>
              <a:ext cx="143" cy="41"/>
            </a:xfrm>
            <a:custGeom>
              <a:avLst/>
              <a:gdLst>
                <a:gd name="T0" fmla="*/ 1 w 287"/>
                <a:gd name="T1" fmla="*/ 0 h 82"/>
                <a:gd name="T2" fmla="*/ 287 w 287"/>
                <a:gd name="T3" fmla="*/ 64 h 82"/>
                <a:gd name="T4" fmla="*/ 267 w 287"/>
                <a:gd name="T5" fmla="*/ 82 h 82"/>
                <a:gd name="T6" fmla="*/ 0 w 287"/>
                <a:gd name="T7" fmla="*/ 24 h 82"/>
                <a:gd name="T8" fmla="*/ 1 w 287"/>
                <a:gd name="T9" fmla="*/ 0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7" h="82">
                  <a:moveTo>
                    <a:pt x="1" y="0"/>
                  </a:moveTo>
                  <a:lnTo>
                    <a:pt x="287" y="64"/>
                  </a:lnTo>
                  <a:lnTo>
                    <a:pt x="267" y="82"/>
                  </a:lnTo>
                  <a:lnTo>
                    <a:pt x="0" y="2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32"/>
            <p:cNvSpPr>
              <a:spLocks/>
            </p:cNvSpPr>
            <p:nvPr/>
          </p:nvSpPr>
          <p:spPr bwMode="auto">
            <a:xfrm>
              <a:off x="259" y="3492"/>
              <a:ext cx="123" cy="37"/>
            </a:xfrm>
            <a:custGeom>
              <a:avLst/>
              <a:gdLst>
                <a:gd name="T0" fmla="*/ 247 w 247"/>
                <a:gd name="T1" fmla="*/ 45 h 73"/>
                <a:gd name="T2" fmla="*/ 236 w 247"/>
                <a:gd name="T3" fmla="*/ 73 h 73"/>
                <a:gd name="T4" fmla="*/ 0 w 247"/>
                <a:gd name="T5" fmla="*/ 39 h 73"/>
                <a:gd name="T6" fmla="*/ 15 w 247"/>
                <a:gd name="T7" fmla="*/ 0 h 73"/>
                <a:gd name="T8" fmla="*/ 108 w 247"/>
                <a:gd name="T9" fmla="*/ 32 h 73"/>
                <a:gd name="T10" fmla="*/ 247 w 247"/>
                <a:gd name="T11" fmla="*/ 45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7" h="73">
                  <a:moveTo>
                    <a:pt x="247" y="45"/>
                  </a:moveTo>
                  <a:lnTo>
                    <a:pt x="236" y="73"/>
                  </a:lnTo>
                  <a:lnTo>
                    <a:pt x="0" y="39"/>
                  </a:lnTo>
                  <a:lnTo>
                    <a:pt x="15" y="0"/>
                  </a:lnTo>
                  <a:lnTo>
                    <a:pt x="108" y="32"/>
                  </a:lnTo>
                  <a:lnTo>
                    <a:pt x="247" y="4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Freeform 33"/>
            <p:cNvSpPr>
              <a:spLocks/>
            </p:cNvSpPr>
            <p:nvPr/>
          </p:nvSpPr>
          <p:spPr bwMode="auto">
            <a:xfrm>
              <a:off x="549" y="3392"/>
              <a:ext cx="97" cy="39"/>
            </a:xfrm>
            <a:custGeom>
              <a:avLst/>
              <a:gdLst>
                <a:gd name="T0" fmla="*/ 192 w 192"/>
                <a:gd name="T1" fmla="*/ 28 h 77"/>
                <a:gd name="T2" fmla="*/ 172 w 192"/>
                <a:gd name="T3" fmla="*/ 77 h 77"/>
                <a:gd name="T4" fmla="*/ 0 w 192"/>
                <a:gd name="T5" fmla="*/ 44 h 77"/>
                <a:gd name="T6" fmla="*/ 36 w 192"/>
                <a:gd name="T7" fmla="*/ 0 h 77"/>
                <a:gd name="T8" fmla="*/ 192 w 192"/>
                <a:gd name="T9" fmla="*/ 28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2" h="77">
                  <a:moveTo>
                    <a:pt x="192" y="28"/>
                  </a:moveTo>
                  <a:lnTo>
                    <a:pt x="172" y="77"/>
                  </a:lnTo>
                  <a:lnTo>
                    <a:pt x="0" y="44"/>
                  </a:lnTo>
                  <a:lnTo>
                    <a:pt x="36" y="0"/>
                  </a:lnTo>
                  <a:lnTo>
                    <a:pt x="192" y="28"/>
                  </a:lnTo>
                  <a:close/>
                </a:path>
              </a:pathLst>
            </a:custGeom>
            <a:solidFill>
              <a:srgbClr val="84F2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" name="Freeform 34"/>
            <p:cNvSpPr>
              <a:spLocks/>
            </p:cNvSpPr>
            <p:nvPr/>
          </p:nvSpPr>
          <p:spPr bwMode="auto">
            <a:xfrm>
              <a:off x="607" y="3354"/>
              <a:ext cx="28" cy="32"/>
            </a:xfrm>
            <a:custGeom>
              <a:avLst/>
              <a:gdLst>
                <a:gd name="T0" fmla="*/ 56 w 56"/>
                <a:gd name="T1" fmla="*/ 0 h 64"/>
                <a:gd name="T2" fmla="*/ 40 w 56"/>
                <a:gd name="T3" fmla="*/ 64 h 64"/>
                <a:gd name="T4" fmla="*/ 0 w 56"/>
                <a:gd name="T5" fmla="*/ 53 h 64"/>
                <a:gd name="T6" fmla="*/ 36 w 56"/>
                <a:gd name="T7" fmla="*/ 5 h 64"/>
                <a:gd name="T8" fmla="*/ 56 w 56"/>
                <a:gd name="T9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" h="64">
                  <a:moveTo>
                    <a:pt x="56" y="0"/>
                  </a:moveTo>
                  <a:lnTo>
                    <a:pt x="40" y="64"/>
                  </a:lnTo>
                  <a:lnTo>
                    <a:pt x="0" y="53"/>
                  </a:lnTo>
                  <a:lnTo>
                    <a:pt x="36" y="5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84F2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176" name="Freeform 35"/>
            <p:cNvSpPr>
              <a:spLocks/>
            </p:cNvSpPr>
            <p:nvPr/>
          </p:nvSpPr>
          <p:spPr bwMode="auto">
            <a:xfrm>
              <a:off x="863" y="3287"/>
              <a:ext cx="67" cy="23"/>
            </a:xfrm>
            <a:custGeom>
              <a:avLst/>
              <a:gdLst>
                <a:gd name="T0" fmla="*/ 31 w 135"/>
                <a:gd name="T1" fmla="*/ 0 h 46"/>
                <a:gd name="T2" fmla="*/ 0 w 135"/>
                <a:gd name="T3" fmla="*/ 33 h 46"/>
                <a:gd name="T4" fmla="*/ 133 w 135"/>
                <a:gd name="T5" fmla="*/ 46 h 46"/>
                <a:gd name="T6" fmla="*/ 135 w 135"/>
                <a:gd name="T7" fmla="*/ 7 h 46"/>
                <a:gd name="T8" fmla="*/ 31 w 135"/>
                <a:gd name="T9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5" h="46">
                  <a:moveTo>
                    <a:pt x="31" y="0"/>
                  </a:moveTo>
                  <a:lnTo>
                    <a:pt x="0" y="33"/>
                  </a:lnTo>
                  <a:lnTo>
                    <a:pt x="133" y="46"/>
                  </a:lnTo>
                  <a:lnTo>
                    <a:pt x="135" y="7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rgbClr val="84F2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177" name="Freeform 36"/>
            <p:cNvSpPr>
              <a:spLocks/>
            </p:cNvSpPr>
            <p:nvPr/>
          </p:nvSpPr>
          <p:spPr bwMode="auto">
            <a:xfrm>
              <a:off x="441" y="3451"/>
              <a:ext cx="585" cy="235"/>
            </a:xfrm>
            <a:custGeom>
              <a:avLst/>
              <a:gdLst>
                <a:gd name="T0" fmla="*/ 1171 w 1171"/>
                <a:gd name="T1" fmla="*/ 0 h 469"/>
                <a:gd name="T2" fmla="*/ 1171 w 1171"/>
                <a:gd name="T3" fmla="*/ 18 h 469"/>
                <a:gd name="T4" fmla="*/ 0 w 1171"/>
                <a:gd name="T5" fmla="*/ 469 h 469"/>
                <a:gd name="T6" fmla="*/ 4 w 1171"/>
                <a:gd name="T7" fmla="*/ 450 h 469"/>
                <a:gd name="T8" fmla="*/ 1171 w 1171"/>
                <a:gd name="T9" fmla="*/ 0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71" h="469">
                  <a:moveTo>
                    <a:pt x="1171" y="0"/>
                  </a:moveTo>
                  <a:lnTo>
                    <a:pt x="1171" y="18"/>
                  </a:lnTo>
                  <a:lnTo>
                    <a:pt x="0" y="469"/>
                  </a:lnTo>
                  <a:lnTo>
                    <a:pt x="4" y="450"/>
                  </a:lnTo>
                  <a:lnTo>
                    <a:pt x="117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179" name="Freeform 37"/>
            <p:cNvSpPr>
              <a:spLocks/>
            </p:cNvSpPr>
            <p:nvPr/>
          </p:nvSpPr>
          <p:spPr bwMode="auto">
            <a:xfrm>
              <a:off x="452" y="3440"/>
              <a:ext cx="560" cy="224"/>
            </a:xfrm>
            <a:custGeom>
              <a:avLst/>
              <a:gdLst>
                <a:gd name="T0" fmla="*/ 1121 w 1121"/>
                <a:gd name="T1" fmla="*/ 0 h 449"/>
                <a:gd name="T2" fmla="*/ 1121 w 1121"/>
                <a:gd name="T3" fmla="*/ 18 h 449"/>
                <a:gd name="T4" fmla="*/ 0 w 1121"/>
                <a:gd name="T5" fmla="*/ 449 h 449"/>
                <a:gd name="T6" fmla="*/ 4 w 1121"/>
                <a:gd name="T7" fmla="*/ 430 h 449"/>
                <a:gd name="T8" fmla="*/ 1121 w 1121"/>
                <a:gd name="T9" fmla="*/ 0 h 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21" h="449">
                  <a:moveTo>
                    <a:pt x="1121" y="0"/>
                  </a:moveTo>
                  <a:lnTo>
                    <a:pt x="1121" y="18"/>
                  </a:lnTo>
                  <a:lnTo>
                    <a:pt x="0" y="449"/>
                  </a:lnTo>
                  <a:lnTo>
                    <a:pt x="4" y="430"/>
                  </a:lnTo>
                  <a:lnTo>
                    <a:pt x="112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180" name="Freeform 38"/>
            <p:cNvSpPr>
              <a:spLocks/>
            </p:cNvSpPr>
            <p:nvPr/>
          </p:nvSpPr>
          <p:spPr bwMode="auto">
            <a:xfrm>
              <a:off x="980" y="3406"/>
              <a:ext cx="37" cy="29"/>
            </a:xfrm>
            <a:custGeom>
              <a:avLst/>
              <a:gdLst>
                <a:gd name="T0" fmla="*/ 73 w 73"/>
                <a:gd name="T1" fmla="*/ 36 h 59"/>
                <a:gd name="T2" fmla="*/ 49 w 73"/>
                <a:gd name="T3" fmla="*/ 0 h 59"/>
                <a:gd name="T4" fmla="*/ 0 w 73"/>
                <a:gd name="T5" fmla="*/ 14 h 59"/>
                <a:gd name="T6" fmla="*/ 13 w 73"/>
                <a:gd name="T7" fmla="*/ 59 h 59"/>
                <a:gd name="T8" fmla="*/ 73 w 73"/>
                <a:gd name="T9" fmla="*/ 36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3" h="59">
                  <a:moveTo>
                    <a:pt x="73" y="36"/>
                  </a:moveTo>
                  <a:lnTo>
                    <a:pt x="49" y="0"/>
                  </a:lnTo>
                  <a:lnTo>
                    <a:pt x="0" y="14"/>
                  </a:lnTo>
                  <a:lnTo>
                    <a:pt x="13" y="59"/>
                  </a:lnTo>
                  <a:lnTo>
                    <a:pt x="73" y="3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181" name="Freeform 39"/>
            <p:cNvSpPr>
              <a:spLocks/>
            </p:cNvSpPr>
            <p:nvPr/>
          </p:nvSpPr>
          <p:spPr bwMode="auto">
            <a:xfrm>
              <a:off x="930" y="3424"/>
              <a:ext cx="38" cy="30"/>
            </a:xfrm>
            <a:custGeom>
              <a:avLst/>
              <a:gdLst>
                <a:gd name="T0" fmla="*/ 74 w 74"/>
                <a:gd name="T1" fmla="*/ 35 h 60"/>
                <a:gd name="T2" fmla="*/ 50 w 74"/>
                <a:gd name="T3" fmla="*/ 0 h 60"/>
                <a:gd name="T4" fmla="*/ 0 w 74"/>
                <a:gd name="T5" fmla="*/ 14 h 60"/>
                <a:gd name="T6" fmla="*/ 13 w 74"/>
                <a:gd name="T7" fmla="*/ 60 h 60"/>
                <a:gd name="T8" fmla="*/ 74 w 74"/>
                <a:gd name="T9" fmla="*/ 35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4" h="60">
                  <a:moveTo>
                    <a:pt x="74" y="35"/>
                  </a:moveTo>
                  <a:lnTo>
                    <a:pt x="50" y="0"/>
                  </a:lnTo>
                  <a:lnTo>
                    <a:pt x="0" y="14"/>
                  </a:lnTo>
                  <a:lnTo>
                    <a:pt x="13" y="60"/>
                  </a:lnTo>
                  <a:lnTo>
                    <a:pt x="74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182" name="Freeform 40"/>
            <p:cNvSpPr>
              <a:spLocks/>
            </p:cNvSpPr>
            <p:nvPr/>
          </p:nvSpPr>
          <p:spPr bwMode="auto">
            <a:xfrm>
              <a:off x="881" y="3443"/>
              <a:ext cx="38" cy="30"/>
            </a:xfrm>
            <a:custGeom>
              <a:avLst/>
              <a:gdLst>
                <a:gd name="T0" fmla="*/ 77 w 77"/>
                <a:gd name="T1" fmla="*/ 35 h 59"/>
                <a:gd name="T2" fmla="*/ 52 w 77"/>
                <a:gd name="T3" fmla="*/ 0 h 59"/>
                <a:gd name="T4" fmla="*/ 0 w 77"/>
                <a:gd name="T5" fmla="*/ 13 h 59"/>
                <a:gd name="T6" fmla="*/ 15 w 77"/>
                <a:gd name="T7" fmla="*/ 59 h 59"/>
                <a:gd name="T8" fmla="*/ 77 w 77"/>
                <a:gd name="T9" fmla="*/ 35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7" h="59">
                  <a:moveTo>
                    <a:pt x="77" y="35"/>
                  </a:moveTo>
                  <a:lnTo>
                    <a:pt x="52" y="0"/>
                  </a:lnTo>
                  <a:lnTo>
                    <a:pt x="0" y="13"/>
                  </a:lnTo>
                  <a:lnTo>
                    <a:pt x="15" y="59"/>
                  </a:lnTo>
                  <a:lnTo>
                    <a:pt x="77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183" name="Freeform 41"/>
            <p:cNvSpPr>
              <a:spLocks/>
            </p:cNvSpPr>
            <p:nvPr/>
          </p:nvSpPr>
          <p:spPr bwMode="auto">
            <a:xfrm>
              <a:off x="832" y="3461"/>
              <a:ext cx="38" cy="31"/>
            </a:xfrm>
            <a:custGeom>
              <a:avLst/>
              <a:gdLst>
                <a:gd name="T0" fmla="*/ 77 w 77"/>
                <a:gd name="T1" fmla="*/ 37 h 62"/>
                <a:gd name="T2" fmla="*/ 51 w 77"/>
                <a:gd name="T3" fmla="*/ 0 h 62"/>
                <a:gd name="T4" fmla="*/ 0 w 77"/>
                <a:gd name="T5" fmla="*/ 15 h 62"/>
                <a:gd name="T6" fmla="*/ 13 w 77"/>
                <a:gd name="T7" fmla="*/ 62 h 62"/>
                <a:gd name="T8" fmla="*/ 77 w 77"/>
                <a:gd name="T9" fmla="*/ 37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7" h="62">
                  <a:moveTo>
                    <a:pt x="77" y="37"/>
                  </a:moveTo>
                  <a:lnTo>
                    <a:pt x="51" y="0"/>
                  </a:lnTo>
                  <a:lnTo>
                    <a:pt x="0" y="15"/>
                  </a:lnTo>
                  <a:lnTo>
                    <a:pt x="13" y="62"/>
                  </a:lnTo>
                  <a:lnTo>
                    <a:pt x="77" y="3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184" name="Freeform 42"/>
            <p:cNvSpPr>
              <a:spLocks/>
            </p:cNvSpPr>
            <p:nvPr/>
          </p:nvSpPr>
          <p:spPr bwMode="auto">
            <a:xfrm>
              <a:off x="782" y="3479"/>
              <a:ext cx="39" cy="31"/>
            </a:xfrm>
            <a:custGeom>
              <a:avLst/>
              <a:gdLst>
                <a:gd name="T0" fmla="*/ 79 w 79"/>
                <a:gd name="T1" fmla="*/ 38 h 62"/>
                <a:gd name="T2" fmla="*/ 53 w 79"/>
                <a:gd name="T3" fmla="*/ 0 h 62"/>
                <a:gd name="T4" fmla="*/ 0 w 79"/>
                <a:gd name="T5" fmla="*/ 15 h 62"/>
                <a:gd name="T6" fmla="*/ 15 w 79"/>
                <a:gd name="T7" fmla="*/ 62 h 62"/>
                <a:gd name="T8" fmla="*/ 79 w 79"/>
                <a:gd name="T9" fmla="*/ 38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9" h="62">
                  <a:moveTo>
                    <a:pt x="79" y="38"/>
                  </a:moveTo>
                  <a:lnTo>
                    <a:pt x="53" y="0"/>
                  </a:lnTo>
                  <a:lnTo>
                    <a:pt x="0" y="15"/>
                  </a:lnTo>
                  <a:lnTo>
                    <a:pt x="15" y="62"/>
                  </a:lnTo>
                  <a:lnTo>
                    <a:pt x="79" y="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185" name="Freeform 43"/>
            <p:cNvSpPr>
              <a:spLocks/>
            </p:cNvSpPr>
            <p:nvPr/>
          </p:nvSpPr>
          <p:spPr bwMode="auto">
            <a:xfrm>
              <a:off x="733" y="3497"/>
              <a:ext cx="39" cy="32"/>
            </a:xfrm>
            <a:custGeom>
              <a:avLst/>
              <a:gdLst>
                <a:gd name="T0" fmla="*/ 80 w 80"/>
                <a:gd name="T1" fmla="*/ 38 h 63"/>
                <a:gd name="T2" fmla="*/ 54 w 80"/>
                <a:gd name="T3" fmla="*/ 0 h 63"/>
                <a:gd name="T4" fmla="*/ 0 w 80"/>
                <a:gd name="T5" fmla="*/ 15 h 63"/>
                <a:gd name="T6" fmla="*/ 15 w 80"/>
                <a:gd name="T7" fmla="*/ 63 h 63"/>
                <a:gd name="T8" fmla="*/ 80 w 80"/>
                <a:gd name="T9" fmla="*/ 38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0" h="63">
                  <a:moveTo>
                    <a:pt x="80" y="38"/>
                  </a:moveTo>
                  <a:lnTo>
                    <a:pt x="54" y="0"/>
                  </a:lnTo>
                  <a:lnTo>
                    <a:pt x="0" y="15"/>
                  </a:lnTo>
                  <a:lnTo>
                    <a:pt x="15" y="63"/>
                  </a:lnTo>
                  <a:lnTo>
                    <a:pt x="80" y="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186" name="Freeform 44"/>
            <p:cNvSpPr>
              <a:spLocks/>
            </p:cNvSpPr>
            <p:nvPr/>
          </p:nvSpPr>
          <p:spPr bwMode="auto">
            <a:xfrm>
              <a:off x="683" y="3516"/>
              <a:ext cx="40" cy="32"/>
            </a:xfrm>
            <a:custGeom>
              <a:avLst/>
              <a:gdLst>
                <a:gd name="T0" fmla="*/ 81 w 81"/>
                <a:gd name="T1" fmla="*/ 38 h 64"/>
                <a:gd name="T2" fmla="*/ 56 w 81"/>
                <a:gd name="T3" fmla="*/ 0 h 64"/>
                <a:gd name="T4" fmla="*/ 0 w 81"/>
                <a:gd name="T5" fmla="*/ 15 h 64"/>
                <a:gd name="T6" fmla="*/ 15 w 81"/>
                <a:gd name="T7" fmla="*/ 64 h 64"/>
                <a:gd name="T8" fmla="*/ 81 w 81"/>
                <a:gd name="T9" fmla="*/ 3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64">
                  <a:moveTo>
                    <a:pt x="81" y="38"/>
                  </a:moveTo>
                  <a:lnTo>
                    <a:pt x="56" y="0"/>
                  </a:lnTo>
                  <a:lnTo>
                    <a:pt x="0" y="15"/>
                  </a:lnTo>
                  <a:lnTo>
                    <a:pt x="15" y="64"/>
                  </a:lnTo>
                  <a:lnTo>
                    <a:pt x="81" y="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187" name="Freeform 45"/>
            <p:cNvSpPr>
              <a:spLocks/>
            </p:cNvSpPr>
            <p:nvPr/>
          </p:nvSpPr>
          <p:spPr bwMode="auto">
            <a:xfrm>
              <a:off x="634" y="3534"/>
              <a:ext cx="41" cy="33"/>
            </a:xfrm>
            <a:custGeom>
              <a:avLst/>
              <a:gdLst>
                <a:gd name="T0" fmla="*/ 83 w 83"/>
                <a:gd name="T1" fmla="*/ 39 h 64"/>
                <a:gd name="T2" fmla="*/ 55 w 83"/>
                <a:gd name="T3" fmla="*/ 0 h 64"/>
                <a:gd name="T4" fmla="*/ 0 w 83"/>
                <a:gd name="T5" fmla="*/ 15 h 64"/>
                <a:gd name="T6" fmla="*/ 16 w 83"/>
                <a:gd name="T7" fmla="*/ 64 h 64"/>
                <a:gd name="T8" fmla="*/ 83 w 83"/>
                <a:gd name="T9" fmla="*/ 39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64">
                  <a:moveTo>
                    <a:pt x="83" y="39"/>
                  </a:moveTo>
                  <a:lnTo>
                    <a:pt x="55" y="0"/>
                  </a:lnTo>
                  <a:lnTo>
                    <a:pt x="0" y="15"/>
                  </a:lnTo>
                  <a:lnTo>
                    <a:pt x="16" y="64"/>
                  </a:lnTo>
                  <a:lnTo>
                    <a:pt x="83" y="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188" name="Freeform 46"/>
            <p:cNvSpPr>
              <a:spLocks/>
            </p:cNvSpPr>
            <p:nvPr/>
          </p:nvSpPr>
          <p:spPr bwMode="auto">
            <a:xfrm>
              <a:off x="585" y="3552"/>
              <a:ext cx="41" cy="34"/>
            </a:xfrm>
            <a:custGeom>
              <a:avLst/>
              <a:gdLst>
                <a:gd name="T0" fmla="*/ 83 w 83"/>
                <a:gd name="T1" fmla="*/ 41 h 67"/>
                <a:gd name="T2" fmla="*/ 56 w 83"/>
                <a:gd name="T3" fmla="*/ 0 h 67"/>
                <a:gd name="T4" fmla="*/ 0 w 83"/>
                <a:gd name="T5" fmla="*/ 16 h 67"/>
                <a:gd name="T6" fmla="*/ 15 w 83"/>
                <a:gd name="T7" fmla="*/ 67 h 67"/>
                <a:gd name="T8" fmla="*/ 83 w 83"/>
                <a:gd name="T9" fmla="*/ 41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67">
                  <a:moveTo>
                    <a:pt x="83" y="41"/>
                  </a:moveTo>
                  <a:lnTo>
                    <a:pt x="56" y="0"/>
                  </a:lnTo>
                  <a:lnTo>
                    <a:pt x="0" y="16"/>
                  </a:lnTo>
                  <a:lnTo>
                    <a:pt x="15" y="67"/>
                  </a:lnTo>
                  <a:lnTo>
                    <a:pt x="83" y="4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189" name="Freeform 47"/>
            <p:cNvSpPr>
              <a:spLocks/>
            </p:cNvSpPr>
            <p:nvPr/>
          </p:nvSpPr>
          <p:spPr bwMode="auto">
            <a:xfrm>
              <a:off x="536" y="3571"/>
              <a:ext cx="42" cy="33"/>
            </a:xfrm>
            <a:custGeom>
              <a:avLst/>
              <a:gdLst>
                <a:gd name="T0" fmla="*/ 84 w 84"/>
                <a:gd name="T1" fmla="*/ 41 h 67"/>
                <a:gd name="T2" fmla="*/ 57 w 84"/>
                <a:gd name="T3" fmla="*/ 0 h 67"/>
                <a:gd name="T4" fmla="*/ 0 w 84"/>
                <a:gd name="T5" fmla="*/ 16 h 67"/>
                <a:gd name="T6" fmla="*/ 16 w 84"/>
                <a:gd name="T7" fmla="*/ 67 h 67"/>
                <a:gd name="T8" fmla="*/ 84 w 84"/>
                <a:gd name="T9" fmla="*/ 41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67">
                  <a:moveTo>
                    <a:pt x="84" y="41"/>
                  </a:moveTo>
                  <a:lnTo>
                    <a:pt x="57" y="0"/>
                  </a:lnTo>
                  <a:lnTo>
                    <a:pt x="0" y="16"/>
                  </a:lnTo>
                  <a:lnTo>
                    <a:pt x="16" y="67"/>
                  </a:lnTo>
                  <a:lnTo>
                    <a:pt x="84" y="4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190" name="Freeform 48"/>
            <p:cNvSpPr>
              <a:spLocks/>
            </p:cNvSpPr>
            <p:nvPr/>
          </p:nvSpPr>
          <p:spPr bwMode="auto">
            <a:xfrm>
              <a:off x="486" y="3589"/>
              <a:ext cx="43" cy="33"/>
            </a:xfrm>
            <a:custGeom>
              <a:avLst/>
              <a:gdLst>
                <a:gd name="T0" fmla="*/ 85 w 85"/>
                <a:gd name="T1" fmla="*/ 39 h 67"/>
                <a:gd name="T2" fmla="*/ 58 w 85"/>
                <a:gd name="T3" fmla="*/ 0 h 67"/>
                <a:gd name="T4" fmla="*/ 0 w 85"/>
                <a:gd name="T5" fmla="*/ 15 h 67"/>
                <a:gd name="T6" fmla="*/ 16 w 85"/>
                <a:gd name="T7" fmla="*/ 67 h 67"/>
                <a:gd name="T8" fmla="*/ 85 w 85"/>
                <a:gd name="T9" fmla="*/ 39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5" h="67">
                  <a:moveTo>
                    <a:pt x="85" y="39"/>
                  </a:moveTo>
                  <a:lnTo>
                    <a:pt x="58" y="0"/>
                  </a:lnTo>
                  <a:lnTo>
                    <a:pt x="0" y="15"/>
                  </a:lnTo>
                  <a:lnTo>
                    <a:pt x="16" y="67"/>
                  </a:lnTo>
                  <a:lnTo>
                    <a:pt x="85" y="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191" name="Freeform 49"/>
            <p:cNvSpPr>
              <a:spLocks/>
            </p:cNvSpPr>
            <p:nvPr/>
          </p:nvSpPr>
          <p:spPr bwMode="auto">
            <a:xfrm>
              <a:off x="824" y="3314"/>
              <a:ext cx="83" cy="35"/>
            </a:xfrm>
            <a:custGeom>
              <a:avLst/>
              <a:gdLst>
                <a:gd name="T0" fmla="*/ 165 w 165"/>
                <a:gd name="T1" fmla="*/ 25 h 70"/>
                <a:gd name="T2" fmla="*/ 149 w 165"/>
                <a:gd name="T3" fmla="*/ 70 h 70"/>
                <a:gd name="T4" fmla="*/ 0 w 165"/>
                <a:gd name="T5" fmla="*/ 33 h 70"/>
                <a:gd name="T6" fmla="*/ 18 w 165"/>
                <a:gd name="T7" fmla="*/ 0 h 70"/>
                <a:gd name="T8" fmla="*/ 165 w 165"/>
                <a:gd name="T9" fmla="*/ 25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5" h="70">
                  <a:moveTo>
                    <a:pt x="165" y="25"/>
                  </a:moveTo>
                  <a:lnTo>
                    <a:pt x="149" y="70"/>
                  </a:lnTo>
                  <a:lnTo>
                    <a:pt x="0" y="33"/>
                  </a:lnTo>
                  <a:lnTo>
                    <a:pt x="18" y="0"/>
                  </a:lnTo>
                  <a:lnTo>
                    <a:pt x="165" y="25"/>
                  </a:lnTo>
                  <a:close/>
                </a:path>
              </a:pathLst>
            </a:custGeom>
            <a:solidFill>
              <a:srgbClr val="84F2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192" name="Freeform 50"/>
            <p:cNvSpPr>
              <a:spLocks/>
            </p:cNvSpPr>
            <p:nvPr/>
          </p:nvSpPr>
          <p:spPr bwMode="auto">
            <a:xfrm>
              <a:off x="129" y="3616"/>
              <a:ext cx="18" cy="32"/>
            </a:xfrm>
            <a:custGeom>
              <a:avLst/>
              <a:gdLst>
                <a:gd name="T0" fmla="*/ 16 w 36"/>
                <a:gd name="T1" fmla="*/ 0 h 65"/>
                <a:gd name="T2" fmla="*/ 0 w 36"/>
                <a:gd name="T3" fmla="*/ 63 h 65"/>
                <a:gd name="T4" fmla="*/ 20 w 36"/>
                <a:gd name="T5" fmla="*/ 65 h 65"/>
                <a:gd name="T6" fmla="*/ 36 w 36"/>
                <a:gd name="T7" fmla="*/ 10 h 65"/>
                <a:gd name="T8" fmla="*/ 16 w 36"/>
                <a:gd name="T9" fmla="*/ 0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65">
                  <a:moveTo>
                    <a:pt x="16" y="0"/>
                  </a:moveTo>
                  <a:lnTo>
                    <a:pt x="0" y="63"/>
                  </a:lnTo>
                  <a:lnTo>
                    <a:pt x="20" y="65"/>
                  </a:lnTo>
                  <a:lnTo>
                    <a:pt x="36" y="10"/>
                  </a:lnTo>
                  <a:lnTo>
                    <a:pt x="1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193" name="Freeform 51"/>
            <p:cNvSpPr>
              <a:spLocks/>
            </p:cNvSpPr>
            <p:nvPr/>
          </p:nvSpPr>
          <p:spPr bwMode="auto">
            <a:xfrm>
              <a:off x="104" y="3677"/>
              <a:ext cx="15" cy="29"/>
            </a:xfrm>
            <a:custGeom>
              <a:avLst/>
              <a:gdLst>
                <a:gd name="T0" fmla="*/ 10 w 31"/>
                <a:gd name="T1" fmla="*/ 0 h 60"/>
                <a:gd name="T2" fmla="*/ 0 w 31"/>
                <a:gd name="T3" fmla="*/ 60 h 60"/>
                <a:gd name="T4" fmla="*/ 20 w 31"/>
                <a:gd name="T5" fmla="*/ 50 h 60"/>
                <a:gd name="T6" fmla="*/ 31 w 31"/>
                <a:gd name="T7" fmla="*/ 1 h 60"/>
                <a:gd name="T8" fmla="*/ 10 w 31"/>
                <a:gd name="T9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60">
                  <a:moveTo>
                    <a:pt x="10" y="0"/>
                  </a:moveTo>
                  <a:lnTo>
                    <a:pt x="0" y="60"/>
                  </a:lnTo>
                  <a:lnTo>
                    <a:pt x="20" y="50"/>
                  </a:lnTo>
                  <a:lnTo>
                    <a:pt x="31" y="1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194" name="Freeform 52"/>
            <p:cNvSpPr>
              <a:spLocks/>
            </p:cNvSpPr>
            <p:nvPr/>
          </p:nvSpPr>
          <p:spPr bwMode="auto">
            <a:xfrm>
              <a:off x="146" y="3613"/>
              <a:ext cx="124" cy="99"/>
            </a:xfrm>
            <a:custGeom>
              <a:avLst/>
              <a:gdLst>
                <a:gd name="T0" fmla="*/ 20 w 249"/>
                <a:gd name="T1" fmla="*/ 200 h 200"/>
                <a:gd name="T2" fmla="*/ 183 w 249"/>
                <a:gd name="T3" fmla="*/ 149 h 200"/>
                <a:gd name="T4" fmla="*/ 249 w 249"/>
                <a:gd name="T5" fmla="*/ 110 h 200"/>
                <a:gd name="T6" fmla="*/ 195 w 249"/>
                <a:gd name="T7" fmla="*/ 95 h 200"/>
                <a:gd name="T8" fmla="*/ 206 w 249"/>
                <a:gd name="T9" fmla="*/ 0 h 200"/>
                <a:gd name="T10" fmla="*/ 142 w 249"/>
                <a:gd name="T11" fmla="*/ 9 h 200"/>
                <a:gd name="T12" fmla="*/ 52 w 249"/>
                <a:gd name="T13" fmla="*/ 37 h 200"/>
                <a:gd name="T14" fmla="*/ 30 w 249"/>
                <a:gd name="T15" fmla="*/ 135 h 200"/>
                <a:gd name="T16" fmla="*/ 6 w 249"/>
                <a:gd name="T17" fmla="*/ 144 h 200"/>
                <a:gd name="T18" fmla="*/ 0 w 249"/>
                <a:gd name="T19" fmla="*/ 179 h 200"/>
                <a:gd name="T20" fmla="*/ 20 w 249"/>
                <a:gd name="T21" fmla="*/ 200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49" h="200">
                  <a:moveTo>
                    <a:pt x="20" y="200"/>
                  </a:moveTo>
                  <a:lnTo>
                    <a:pt x="183" y="149"/>
                  </a:lnTo>
                  <a:lnTo>
                    <a:pt x="249" y="110"/>
                  </a:lnTo>
                  <a:lnTo>
                    <a:pt x="195" y="95"/>
                  </a:lnTo>
                  <a:lnTo>
                    <a:pt x="206" y="0"/>
                  </a:lnTo>
                  <a:lnTo>
                    <a:pt x="142" y="9"/>
                  </a:lnTo>
                  <a:lnTo>
                    <a:pt x="52" y="37"/>
                  </a:lnTo>
                  <a:lnTo>
                    <a:pt x="30" y="135"/>
                  </a:lnTo>
                  <a:lnTo>
                    <a:pt x="6" y="144"/>
                  </a:lnTo>
                  <a:lnTo>
                    <a:pt x="0" y="179"/>
                  </a:lnTo>
                  <a:lnTo>
                    <a:pt x="20" y="200"/>
                  </a:lnTo>
                  <a:close/>
                </a:path>
              </a:pathLst>
            </a:custGeom>
            <a:solidFill>
              <a:srgbClr val="0030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195" name="Freeform 53"/>
            <p:cNvSpPr>
              <a:spLocks/>
            </p:cNvSpPr>
            <p:nvPr/>
          </p:nvSpPr>
          <p:spPr bwMode="auto">
            <a:xfrm>
              <a:off x="166" y="3745"/>
              <a:ext cx="58" cy="20"/>
            </a:xfrm>
            <a:custGeom>
              <a:avLst/>
              <a:gdLst>
                <a:gd name="T0" fmla="*/ 61 w 115"/>
                <a:gd name="T1" fmla="*/ 0 h 40"/>
                <a:gd name="T2" fmla="*/ 115 w 115"/>
                <a:gd name="T3" fmla="*/ 6 h 40"/>
                <a:gd name="T4" fmla="*/ 109 w 115"/>
                <a:gd name="T5" fmla="*/ 40 h 40"/>
                <a:gd name="T6" fmla="*/ 0 w 115"/>
                <a:gd name="T7" fmla="*/ 34 h 40"/>
                <a:gd name="T8" fmla="*/ 5 w 115"/>
                <a:gd name="T9" fmla="*/ 9 h 40"/>
                <a:gd name="T10" fmla="*/ 61 w 115"/>
                <a:gd name="T11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5" h="40">
                  <a:moveTo>
                    <a:pt x="61" y="0"/>
                  </a:moveTo>
                  <a:lnTo>
                    <a:pt x="115" y="6"/>
                  </a:lnTo>
                  <a:lnTo>
                    <a:pt x="109" y="40"/>
                  </a:lnTo>
                  <a:lnTo>
                    <a:pt x="0" y="34"/>
                  </a:lnTo>
                  <a:lnTo>
                    <a:pt x="5" y="9"/>
                  </a:lnTo>
                  <a:lnTo>
                    <a:pt x="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196" name="Freeform 54"/>
            <p:cNvSpPr>
              <a:spLocks/>
            </p:cNvSpPr>
            <p:nvPr/>
          </p:nvSpPr>
          <p:spPr bwMode="auto">
            <a:xfrm>
              <a:off x="303" y="3446"/>
              <a:ext cx="753" cy="273"/>
            </a:xfrm>
            <a:custGeom>
              <a:avLst/>
              <a:gdLst>
                <a:gd name="T0" fmla="*/ 22 w 1507"/>
                <a:gd name="T1" fmla="*/ 536 h 546"/>
                <a:gd name="T2" fmla="*/ 355 w 1507"/>
                <a:gd name="T3" fmla="*/ 471 h 546"/>
                <a:gd name="T4" fmla="*/ 1418 w 1507"/>
                <a:gd name="T5" fmla="*/ 59 h 546"/>
                <a:gd name="T6" fmla="*/ 1507 w 1507"/>
                <a:gd name="T7" fmla="*/ 0 h 546"/>
                <a:gd name="T8" fmla="*/ 1425 w 1507"/>
                <a:gd name="T9" fmla="*/ 65 h 546"/>
                <a:gd name="T10" fmla="*/ 458 w 1507"/>
                <a:gd name="T11" fmla="*/ 457 h 546"/>
                <a:gd name="T12" fmla="*/ 343 w 1507"/>
                <a:gd name="T13" fmla="*/ 493 h 546"/>
                <a:gd name="T14" fmla="*/ 0 w 1507"/>
                <a:gd name="T15" fmla="*/ 546 h 546"/>
                <a:gd name="T16" fmla="*/ 22 w 1507"/>
                <a:gd name="T17" fmla="*/ 536 h 5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07" h="546">
                  <a:moveTo>
                    <a:pt x="22" y="536"/>
                  </a:moveTo>
                  <a:lnTo>
                    <a:pt x="355" y="471"/>
                  </a:lnTo>
                  <a:lnTo>
                    <a:pt x="1418" y="59"/>
                  </a:lnTo>
                  <a:lnTo>
                    <a:pt x="1507" y="0"/>
                  </a:lnTo>
                  <a:lnTo>
                    <a:pt x="1425" y="65"/>
                  </a:lnTo>
                  <a:lnTo>
                    <a:pt x="458" y="457"/>
                  </a:lnTo>
                  <a:lnTo>
                    <a:pt x="343" y="493"/>
                  </a:lnTo>
                  <a:lnTo>
                    <a:pt x="0" y="546"/>
                  </a:lnTo>
                  <a:lnTo>
                    <a:pt x="22" y="536"/>
                  </a:lnTo>
                  <a:close/>
                </a:path>
              </a:pathLst>
            </a:custGeom>
            <a:solidFill>
              <a:srgbClr val="D8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197" name="Freeform 55"/>
            <p:cNvSpPr>
              <a:spLocks/>
            </p:cNvSpPr>
            <p:nvPr/>
          </p:nvSpPr>
          <p:spPr bwMode="auto">
            <a:xfrm>
              <a:off x="619" y="3360"/>
              <a:ext cx="96" cy="19"/>
            </a:xfrm>
            <a:custGeom>
              <a:avLst/>
              <a:gdLst>
                <a:gd name="T0" fmla="*/ 188 w 193"/>
                <a:gd name="T1" fmla="*/ 0 h 38"/>
                <a:gd name="T2" fmla="*/ 129 w 193"/>
                <a:gd name="T3" fmla="*/ 17 h 38"/>
                <a:gd name="T4" fmla="*/ 126 w 193"/>
                <a:gd name="T5" fmla="*/ 17 h 38"/>
                <a:gd name="T6" fmla="*/ 116 w 193"/>
                <a:gd name="T7" fmla="*/ 19 h 38"/>
                <a:gd name="T8" fmla="*/ 99 w 193"/>
                <a:gd name="T9" fmla="*/ 21 h 38"/>
                <a:gd name="T10" fmla="*/ 81 w 193"/>
                <a:gd name="T11" fmla="*/ 22 h 38"/>
                <a:gd name="T12" fmla="*/ 59 w 193"/>
                <a:gd name="T13" fmla="*/ 22 h 38"/>
                <a:gd name="T14" fmla="*/ 38 w 193"/>
                <a:gd name="T15" fmla="*/ 21 h 38"/>
                <a:gd name="T16" fmla="*/ 18 w 193"/>
                <a:gd name="T17" fmla="*/ 17 h 38"/>
                <a:gd name="T18" fmla="*/ 0 w 193"/>
                <a:gd name="T19" fmla="*/ 11 h 38"/>
                <a:gd name="T20" fmla="*/ 2 w 193"/>
                <a:gd name="T21" fmla="*/ 13 h 38"/>
                <a:gd name="T22" fmla="*/ 7 w 193"/>
                <a:gd name="T23" fmla="*/ 15 h 38"/>
                <a:gd name="T24" fmla="*/ 14 w 193"/>
                <a:gd name="T25" fmla="*/ 19 h 38"/>
                <a:gd name="T26" fmla="*/ 25 w 193"/>
                <a:gd name="T27" fmla="*/ 24 h 38"/>
                <a:gd name="T28" fmla="*/ 36 w 193"/>
                <a:gd name="T29" fmla="*/ 29 h 38"/>
                <a:gd name="T30" fmla="*/ 51 w 193"/>
                <a:gd name="T31" fmla="*/ 33 h 38"/>
                <a:gd name="T32" fmla="*/ 67 w 193"/>
                <a:gd name="T33" fmla="*/ 37 h 38"/>
                <a:gd name="T34" fmla="*/ 84 w 193"/>
                <a:gd name="T35" fmla="*/ 38 h 38"/>
                <a:gd name="T36" fmla="*/ 103 w 193"/>
                <a:gd name="T37" fmla="*/ 37 h 38"/>
                <a:gd name="T38" fmla="*/ 122 w 193"/>
                <a:gd name="T39" fmla="*/ 34 h 38"/>
                <a:gd name="T40" fmla="*/ 141 w 193"/>
                <a:gd name="T41" fmla="*/ 31 h 38"/>
                <a:gd name="T42" fmla="*/ 157 w 193"/>
                <a:gd name="T43" fmla="*/ 26 h 38"/>
                <a:gd name="T44" fmla="*/ 172 w 193"/>
                <a:gd name="T45" fmla="*/ 23 h 38"/>
                <a:gd name="T46" fmla="*/ 182 w 193"/>
                <a:gd name="T47" fmla="*/ 18 h 38"/>
                <a:gd name="T48" fmla="*/ 190 w 193"/>
                <a:gd name="T49" fmla="*/ 16 h 38"/>
                <a:gd name="T50" fmla="*/ 193 w 193"/>
                <a:gd name="T51" fmla="*/ 15 h 38"/>
                <a:gd name="T52" fmla="*/ 188 w 193"/>
                <a:gd name="T53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93" h="38">
                  <a:moveTo>
                    <a:pt x="188" y="0"/>
                  </a:moveTo>
                  <a:lnTo>
                    <a:pt x="129" y="17"/>
                  </a:lnTo>
                  <a:lnTo>
                    <a:pt x="126" y="17"/>
                  </a:lnTo>
                  <a:lnTo>
                    <a:pt x="116" y="19"/>
                  </a:lnTo>
                  <a:lnTo>
                    <a:pt x="99" y="21"/>
                  </a:lnTo>
                  <a:lnTo>
                    <a:pt x="81" y="22"/>
                  </a:lnTo>
                  <a:lnTo>
                    <a:pt x="59" y="22"/>
                  </a:lnTo>
                  <a:lnTo>
                    <a:pt x="38" y="21"/>
                  </a:lnTo>
                  <a:lnTo>
                    <a:pt x="18" y="17"/>
                  </a:lnTo>
                  <a:lnTo>
                    <a:pt x="0" y="11"/>
                  </a:lnTo>
                  <a:lnTo>
                    <a:pt x="2" y="13"/>
                  </a:lnTo>
                  <a:lnTo>
                    <a:pt x="7" y="15"/>
                  </a:lnTo>
                  <a:lnTo>
                    <a:pt x="14" y="19"/>
                  </a:lnTo>
                  <a:lnTo>
                    <a:pt x="25" y="24"/>
                  </a:lnTo>
                  <a:lnTo>
                    <a:pt x="36" y="29"/>
                  </a:lnTo>
                  <a:lnTo>
                    <a:pt x="51" y="33"/>
                  </a:lnTo>
                  <a:lnTo>
                    <a:pt x="67" y="37"/>
                  </a:lnTo>
                  <a:lnTo>
                    <a:pt x="84" y="38"/>
                  </a:lnTo>
                  <a:lnTo>
                    <a:pt x="103" y="37"/>
                  </a:lnTo>
                  <a:lnTo>
                    <a:pt x="122" y="34"/>
                  </a:lnTo>
                  <a:lnTo>
                    <a:pt x="141" y="31"/>
                  </a:lnTo>
                  <a:lnTo>
                    <a:pt x="157" y="26"/>
                  </a:lnTo>
                  <a:lnTo>
                    <a:pt x="172" y="23"/>
                  </a:lnTo>
                  <a:lnTo>
                    <a:pt x="182" y="18"/>
                  </a:lnTo>
                  <a:lnTo>
                    <a:pt x="190" y="16"/>
                  </a:lnTo>
                  <a:lnTo>
                    <a:pt x="193" y="15"/>
                  </a:lnTo>
                  <a:lnTo>
                    <a:pt x="188" y="0"/>
                  </a:lnTo>
                  <a:close/>
                </a:path>
              </a:pathLst>
            </a:custGeom>
            <a:solidFill>
              <a:srgbClr val="D8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198" name="Freeform 56"/>
            <p:cNvSpPr>
              <a:spLocks/>
            </p:cNvSpPr>
            <p:nvPr/>
          </p:nvSpPr>
          <p:spPr bwMode="auto">
            <a:xfrm>
              <a:off x="974" y="3314"/>
              <a:ext cx="10" cy="11"/>
            </a:xfrm>
            <a:custGeom>
              <a:avLst/>
              <a:gdLst>
                <a:gd name="T0" fmla="*/ 16 w 21"/>
                <a:gd name="T1" fmla="*/ 0 h 22"/>
                <a:gd name="T2" fmla="*/ 21 w 21"/>
                <a:gd name="T3" fmla="*/ 17 h 22"/>
                <a:gd name="T4" fmla="*/ 5 w 21"/>
                <a:gd name="T5" fmla="*/ 22 h 22"/>
                <a:gd name="T6" fmla="*/ 0 w 21"/>
                <a:gd name="T7" fmla="*/ 7 h 22"/>
                <a:gd name="T8" fmla="*/ 16 w 21"/>
                <a:gd name="T9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2">
                  <a:moveTo>
                    <a:pt x="16" y="0"/>
                  </a:moveTo>
                  <a:lnTo>
                    <a:pt x="21" y="17"/>
                  </a:lnTo>
                  <a:lnTo>
                    <a:pt x="5" y="22"/>
                  </a:lnTo>
                  <a:lnTo>
                    <a:pt x="0" y="7"/>
                  </a:lnTo>
                  <a:lnTo>
                    <a:pt x="1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199" name="Freeform 57"/>
            <p:cNvSpPr>
              <a:spLocks/>
            </p:cNvSpPr>
            <p:nvPr/>
          </p:nvSpPr>
          <p:spPr bwMode="auto">
            <a:xfrm>
              <a:off x="959" y="3320"/>
              <a:ext cx="10" cy="11"/>
            </a:xfrm>
            <a:custGeom>
              <a:avLst/>
              <a:gdLst>
                <a:gd name="T0" fmla="*/ 16 w 21"/>
                <a:gd name="T1" fmla="*/ 0 h 22"/>
                <a:gd name="T2" fmla="*/ 21 w 21"/>
                <a:gd name="T3" fmla="*/ 18 h 22"/>
                <a:gd name="T4" fmla="*/ 6 w 21"/>
                <a:gd name="T5" fmla="*/ 22 h 22"/>
                <a:gd name="T6" fmla="*/ 0 w 21"/>
                <a:gd name="T7" fmla="*/ 6 h 22"/>
                <a:gd name="T8" fmla="*/ 16 w 21"/>
                <a:gd name="T9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2">
                  <a:moveTo>
                    <a:pt x="16" y="0"/>
                  </a:moveTo>
                  <a:lnTo>
                    <a:pt x="21" y="18"/>
                  </a:lnTo>
                  <a:lnTo>
                    <a:pt x="6" y="22"/>
                  </a:lnTo>
                  <a:lnTo>
                    <a:pt x="0" y="6"/>
                  </a:lnTo>
                  <a:lnTo>
                    <a:pt x="1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200" name="Freeform 58"/>
            <p:cNvSpPr>
              <a:spLocks/>
            </p:cNvSpPr>
            <p:nvPr/>
          </p:nvSpPr>
          <p:spPr bwMode="auto">
            <a:xfrm>
              <a:off x="944" y="3326"/>
              <a:ext cx="10" cy="10"/>
            </a:xfrm>
            <a:custGeom>
              <a:avLst/>
              <a:gdLst>
                <a:gd name="T0" fmla="*/ 17 w 21"/>
                <a:gd name="T1" fmla="*/ 0 h 21"/>
                <a:gd name="T2" fmla="*/ 21 w 21"/>
                <a:gd name="T3" fmla="*/ 16 h 21"/>
                <a:gd name="T4" fmla="*/ 6 w 21"/>
                <a:gd name="T5" fmla="*/ 21 h 21"/>
                <a:gd name="T6" fmla="*/ 0 w 21"/>
                <a:gd name="T7" fmla="*/ 6 h 21"/>
                <a:gd name="T8" fmla="*/ 17 w 21"/>
                <a:gd name="T9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1">
                  <a:moveTo>
                    <a:pt x="17" y="0"/>
                  </a:moveTo>
                  <a:lnTo>
                    <a:pt x="21" y="16"/>
                  </a:lnTo>
                  <a:lnTo>
                    <a:pt x="6" y="21"/>
                  </a:lnTo>
                  <a:lnTo>
                    <a:pt x="0" y="6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201" name="Freeform 59"/>
            <p:cNvSpPr>
              <a:spLocks/>
            </p:cNvSpPr>
            <p:nvPr/>
          </p:nvSpPr>
          <p:spPr bwMode="auto">
            <a:xfrm>
              <a:off x="930" y="3331"/>
              <a:ext cx="10" cy="11"/>
            </a:xfrm>
            <a:custGeom>
              <a:avLst/>
              <a:gdLst>
                <a:gd name="T0" fmla="*/ 17 w 21"/>
                <a:gd name="T1" fmla="*/ 0 h 22"/>
                <a:gd name="T2" fmla="*/ 21 w 21"/>
                <a:gd name="T3" fmla="*/ 17 h 22"/>
                <a:gd name="T4" fmla="*/ 5 w 21"/>
                <a:gd name="T5" fmla="*/ 22 h 22"/>
                <a:gd name="T6" fmla="*/ 0 w 21"/>
                <a:gd name="T7" fmla="*/ 6 h 22"/>
                <a:gd name="T8" fmla="*/ 17 w 21"/>
                <a:gd name="T9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2">
                  <a:moveTo>
                    <a:pt x="17" y="0"/>
                  </a:moveTo>
                  <a:lnTo>
                    <a:pt x="21" y="17"/>
                  </a:lnTo>
                  <a:lnTo>
                    <a:pt x="5" y="22"/>
                  </a:lnTo>
                  <a:lnTo>
                    <a:pt x="0" y="6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cxnSp>
        <p:nvCxnSpPr>
          <p:cNvPr id="273" name="Straight Arrow Connector 272"/>
          <p:cNvCxnSpPr/>
          <p:nvPr/>
        </p:nvCxnSpPr>
        <p:spPr bwMode="auto">
          <a:xfrm>
            <a:off x="3448551" y="4892040"/>
            <a:ext cx="1097280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274" name="Straight Arrow Connector 273"/>
          <p:cNvCxnSpPr/>
          <p:nvPr/>
        </p:nvCxnSpPr>
        <p:spPr bwMode="auto">
          <a:xfrm flipH="1">
            <a:off x="3448551" y="5445940"/>
            <a:ext cx="1097280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sp>
        <p:nvSpPr>
          <p:cNvPr id="275" name="Rectangle 274"/>
          <p:cNvSpPr/>
          <p:nvPr/>
        </p:nvSpPr>
        <p:spPr>
          <a:xfrm>
            <a:off x="2805341" y="4343400"/>
            <a:ext cx="231529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 smtClean="0"/>
              <a:t>Tsunami forces,</a:t>
            </a:r>
          </a:p>
          <a:p>
            <a:pPr algn="ctr"/>
            <a:r>
              <a:rPr lang="en-US" sz="1400" dirty="0" smtClean="0"/>
              <a:t>Impact forces</a:t>
            </a:r>
            <a:endParaRPr lang="en-US" sz="1400" dirty="0"/>
          </a:p>
        </p:txBody>
      </p:sp>
      <p:sp>
        <p:nvSpPr>
          <p:cNvPr id="276" name="Rectangle 275"/>
          <p:cNvSpPr/>
          <p:nvPr/>
        </p:nvSpPr>
        <p:spPr>
          <a:xfrm>
            <a:off x="2971800" y="5440680"/>
            <a:ext cx="206591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 smtClean="0"/>
              <a:t>Displacements</a:t>
            </a:r>
            <a:endParaRPr lang="en-US" sz="1400" dirty="0"/>
          </a:p>
        </p:txBody>
      </p:sp>
      <p:cxnSp>
        <p:nvCxnSpPr>
          <p:cNvPr id="277" name="Straight Connector 276"/>
          <p:cNvCxnSpPr/>
          <p:nvPr/>
        </p:nvCxnSpPr>
        <p:spPr bwMode="auto">
          <a:xfrm>
            <a:off x="457200" y="3794760"/>
            <a:ext cx="82296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78" name="Rectangle 277"/>
          <p:cNvSpPr/>
          <p:nvPr/>
        </p:nvSpPr>
        <p:spPr>
          <a:xfrm>
            <a:off x="439310" y="3425428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/>
              <a:t>Fluid-debris-structure interaction test</a:t>
            </a:r>
            <a:endParaRPr lang="en-US" dirty="0"/>
          </a:p>
        </p:txBody>
      </p:sp>
      <p:sp>
        <p:nvSpPr>
          <p:cNvPr id="279" name="Rectangle 278"/>
          <p:cNvSpPr/>
          <p:nvPr/>
        </p:nvSpPr>
        <p:spPr>
          <a:xfrm>
            <a:off x="4251960" y="6151900"/>
            <a:ext cx="266116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 smtClean="0"/>
              <a:t>Specimen</a:t>
            </a:r>
          </a:p>
          <a:p>
            <a:pPr algn="ctr"/>
            <a:r>
              <a:rPr lang="en-US" sz="1400" dirty="0" smtClean="0"/>
              <a:t>Moment resisting system</a:t>
            </a:r>
            <a:endParaRPr lang="en-US" sz="1400" dirty="0"/>
          </a:p>
        </p:txBody>
      </p:sp>
      <p:sp>
        <p:nvSpPr>
          <p:cNvPr id="280" name="Rectangle 279"/>
          <p:cNvSpPr/>
          <p:nvPr/>
        </p:nvSpPr>
        <p:spPr>
          <a:xfrm>
            <a:off x="630673" y="6014740"/>
            <a:ext cx="266116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 smtClean="0"/>
              <a:t>FEM Model</a:t>
            </a:r>
          </a:p>
          <a:p>
            <a:pPr algn="ctr"/>
            <a:r>
              <a:rPr lang="en-US" sz="1400" dirty="0" smtClean="0"/>
              <a:t>Tsunami simulation</a:t>
            </a:r>
            <a:endParaRPr lang="en-US" sz="1400" dirty="0"/>
          </a:p>
        </p:txBody>
      </p:sp>
      <p:sp>
        <p:nvSpPr>
          <p:cNvPr id="292" name="Parallelogram 291"/>
          <p:cNvSpPr/>
          <p:nvPr/>
        </p:nvSpPr>
        <p:spPr>
          <a:xfrm rot="16200000" flipH="1" flipV="1">
            <a:off x="7182719" y="5070976"/>
            <a:ext cx="495146" cy="37858"/>
          </a:xfrm>
          <a:prstGeom prst="parallelogram">
            <a:avLst>
              <a:gd name="adj" fmla="val 96442"/>
            </a:avLst>
          </a:prstGeom>
          <a:solidFill>
            <a:schemeClr val="bg1">
              <a:lumMod val="65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3" name="Parallelogram 292"/>
          <p:cNvSpPr/>
          <p:nvPr/>
        </p:nvSpPr>
        <p:spPr>
          <a:xfrm rot="16200000" flipH="1" flipV="1">
            <a:off x="7184615" y="5069253"/>
            <a:ext cx="452705" cy="37858"/>
          </a:xfrm>
          <a:prstGeom prst="parallelogram">
            <a:avLst>
              <a:gd name="adj" fmla="val 0"/>
            </a:avLst>
          </a:prstGeom>
          <a:solidFill>
            <a:schemeClr val="bg1">
              <a:lumMod val="65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94" name="Group 293"/>
          <p:cNvGrpSpPr/>
          <p:nvPr/>
        </p:nvGrpSpPr>
        <p:grpSpPr>
          <a:xfrm rot="8124032" flipH="1">
            <a:off x="7438183" y="4845275"/>
            <a:ext cx="75878" cy="255884"/>
            <a:chOff x="2555033" y="3581400"/>
            <a:chExt cx="224415" cy="1467489"/>
          </a:xfrm>
        </p:grpSpPr>
        <p:sp>
          <p:nvSpPr>
            <p:cNvPr id="427" name="Parallelogram 426"/>
            <p:cNvSpPr/>
            <p:nvPr/>
          </p:nvSpPr>
          <p:spPr>
            <a:xfrm rot="5400000" flipV="1">
              <a:off x="1919918" y="4216515"/>
              <a:ext cx="1382197" cy="111967"/>
            </a:xfrm>
            <a:prstGeom prst="parallelogram">
              <a:avLst>
                <a:gd name="adj" fmla="val 96442"/>
              </a:avLst>
            </a:prstGeom>
            <a:solidFill>
              <a:schemeClr val="bg1">
                <a:lumMod val="65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8" name="Parallelogram 427"/>
            <p:cNvSpPr/>
            <p:nvPr/>
          </p:nvSpPr>
          <p:spPr>
            <a:xfrm rot="5370959" flipH="1" flipV="1">
              <a:off x="2066344" y="4260075"/>
              <a:ext cx="1203975" cy="111967"/>
            </a:xfrm>
            <a:prstGeom prst="parallelogram">
              <a:avLst>
                <a:gd name="adj" fmla="val 42594"/>
              </a:avLst>
            </a:prstGeom>
            <a:solidFill>
              <a:schemeClr val="bg1">
                <a:lumMod val="65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9" name="Parallelogram 428"/>
            <p:cNvSpPr/>
            <p:nvPr/>
          </p:nvSpPr>
          <p:spPr>
            <a:xfrm rot="5400000" flipV="1">
              <a:off x="2032366" y="4301807"/>
              <a:ext cx="1382197" cy="111967"/>
            </a:xfrm>
            <a:prstGeom prst="parallelogram">
              <a:avLst>
                <a:gd name="adj" fmla="val 96442"/>
              </a:avLst>
            </a:prstGeom>
            <a:solidFill>
              <a:schemeClr val="bg1">
                <a:lumMod val="65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95" name="Group 294"/>
          <p:cNvGrpSpPr/>
          <p:nvPr/>
        </p:nvGrpSpPr>
        <p:grpSpPr>
          <a:xfrm flipH="1">
            <a:off x="7977693" y="5006714"/>
            <a:ext cx="79741" cy="477494"/>
            <a:chOff x="2555033" y="3580327"/>
            <a:chExt cx="235839" cy="1383270"/>
          </a:xfrm>
        </p:grpSpPr>
        <p:sp>
          <p:nvSpPr>
            <p:cNvPr id="424" name="Parallelogram 423"/>
            <p:cNvSpPr/>
            <p:nvPr/>
          </p:nvSpPr>
          <p:spPr>
            <a:xfrm rot="5400000" flipV="1">
              <a:off x="1919918" y="4216515"/>
              <a:ext cx="1382197" cy="111967"/>
            </a:xfrm>
            <a:prstGeom prst="parallelogram">
              <a:avLst>
                <a:gd name="adj" fmla="val 96442"/>
              </a:avLst>
            </a:prstGeom>
            <a:solidFill>
              <a:schemeClr val="bg1">
                <a:lumMod val="65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5" name="Parallelogram 424"/>
            <p:cNvSpPr/>
            <p:nvPr/>
          </p:nvSpPr>
          <p:spPr>
            <a:xfrm rot="5400000" flipV="1">
              <a:off x="2028088" y="4221981"/>
              <a:ext cx="1280160" cy="111967"/>
            </a:xfrm>
            <a:prstGeom prst="parallelogram">
              <a:avLst>
                <a:gd name="adj" fmla="val 0"/>
              </a:avLst>
            </a:prstGeom>
            <a:solidFill>
              <a:schemeClr val="bg1">
                <a:lumMod val="65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6" name="Parallelogram 425"/>
            <p:cNvSpPr/>
            <p:nvPr/>
          </p:nvSpPr>
          <p:spPr>
            <a:xfrm rot="5400000" flipV="1">
              <a:off x="2043790" y="4215442"/>
              <a:ext cx="1382197" cy="111967"/>
            </a:xfrm>
            <a:prstGeom prst="parallelogram">
              <a:avLst>
                <a:gd name="adj" fmla="val 96442"/>
              </a:avLst>
            </a:prstGeom>
            <a:solidFill>
              <a:schemeClr val="bg1">
                <a:lumMod val="65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96" name="Group 295"/>
          <p:cNvGrpSpPr/>
          <p:nvPr/>
        </p:nvGrpSpPr>
        <p:grpSpPr>
          <a:xfrm flipH="1">
            <a:off x="7835688" y="4839769"/>
            <a:ext cx="79741" cy="495146"/>
            <a:chOff x="2555033" y="3580327"/>
            <a:chExt cx="235839" cy="1383270"/>
          </a:xfrm>
        </p:grpSpPr>
        <p:sp>
          <p:nvSpPr>
            <p:cNvPr id="421" name="Parallelogram 420"/>
            <p:cNvSpPr/>
            <p:nvPr/>
          </p:nvSpPr>
          <p:spPr>
            <a:xfrm rot="5400000" flipV="1">
              <a:off x="1919918" y="4216515"/>
              <a:ext cx="1382197" cy="111967"/>
            </a:xfrm>
            <a:prstGeom prst="parallelogram">
              <a:avLst>
                <a:gd name="adj" fmla="val 96442"/>
              </a:avLst>
            </a:prstGeom>
            <a:solidFill>
              <a:schemeClr val="bg1">
                <a:lumMod val="65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2" name="Parallelogram 421"/>
            <p:cNvSpPr/>
            <p:nvPr/>
          </p:nvSpPr>
          <p:spPr>
            <a:xfrm rot="5400000" flipV="1">
              <a:off x="2028088" y="4221981"/>
              <a:ext cx="1280160" cy="111967"/>
            </a:xfrm>
            <a:prstGeom prst="parallelogram">
              <a:avLst>
                <a:gd name="adj" fmla="val 0"/>
              </a:avLst>
            </a:prstGeom>
            <a:solidFill>
              <a:schemeClr val="bg1">
                <a:lumMod val="65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3" name="Parallelogram 422"/>
            <p:cNvSpPr/>
            <p:nvPr/>
          </p:nvSpPr>
          <p:spPr>
            <a:xfrm rot="5400000" flipV="1">
              <a:off x="2043790" y="4215442"/>
              <a:ext cx="1382197" cy="111967"/>
            </a:xfrm>
            <a:prstGeom prst="parallelogram">
              <a:avLst>
                <a:gd name="adj" fmla="val 96442"/>
              </a:avLst>
            </a:prstGeom>
            <a:solidFill>
              <a:schemeClr val="bg1">
                <a:lumMod val="65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97" name="Group 296"/>
          <p:cNvGrpSpPr/>
          <p:nvPr/>
        </p:nvGrpSpPr>
        <p:grpSpPr>
          <a:xfrm rot="16200000">
            <a:off x="7742871" y="4815095"/>
            <a:ext cx="81410" cy="467707"/>
            <a:chOff x="2555033" y="3580327"/>
            <a:chExt cx="235839" cy="1383270"/>
          </a:xfrm>
        </p:grpSpPr>
        <p:sp>
          <p:nvSpPr>
            <p:cNvPr id="418" name="Parallelogram 417"/>
            <p:cNvSpPr/>
            <p:nvPr/>
          </p:nvSpPr>
          <p:spPr>
            <a:xfrm rot="5400000" flipV="1">
              <a:off x="1919918" y="4216515"/>
              <a:ext cx="1382197" cy="111967"/>
            </a:xfrm>
            <a:prstGeom prst="parallelogram">
              <a:avLst>
                <a:gd name="adj" fmla="val 96442"/>
              </a:avLst>
            </a:prstGeom>
            <a:solidFill>
              <a:schemeClr val="bg1">
                <a:lumMod val="65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9" name="Parallelogram 418"/>
            <p:cNvSpPr/>
            <p:nvPr/>
          </p:nvSpPr>
          <p:spPr>
            <a:xfrm rot="5400000" flipV="1">
              <a:off x="2028088" y="4221981"/>
              <a:ext cx="1280160" cy="111967"/>
            </a:xfrm>
            <a:prstGeom prst="parallelogram">
              <a:avLst>
                <a:gd name="adj" fmla="val 0"/>
              </a:avLst>
            </a:prstGeom>
            <a:solidFill>
              <a:schemeClr val="bg1">
                <a:lumMod val="65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0" name="Parallelogram 419"/>
            <p:cNvSpPr/>
            <p:nvPr/>
          </p:nvSpPr>
          <p:spPr>
            <a:xfrm rot="5400000" flipV="1">
              <a:off x="2043790" y="4215442"/>
              <a:ext cx="1382197" cy="111967"/>
            </a:xfrm>
            <a:prstGeom prst="parallelogram">
              <a:avLst>
                <a:gd name="adj" fmla="val 96442"/>
              </a:avLst>
            </a:prstGeom>
            <a:solidFill>
              <a:schemeClr val="bg1">
                <a:lumMod val="65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98" name="Group 297"/>
          <p:cNvGrpSpPr/>
          <p:nvPr/>
        </p:nvGrpSpPr>
        <p:grpSpPr>
          <a:xfrm flipH="1">
            <a:off x="7511485" y="5008906"/>
            <a:ext cx="79741" cy="477494"/>
            <a:chOff x="2555033" y="3580327"/>
            <a:chExt cx="235839" cy="1383270"/>
          </a:xfrm>
        </p:grpSpPr>
        <p:sp>
          <p:nvSpPr>
            <p:cNvPr id="415" name="Parallelogram 414"/>
            <p:cNvSpPr/>
            <p:nvPr/>
          </p:nvSpPr>
          <p:spPr>
            <a:xfrm rot="5400000" flipV="1">
              <a:off x="1919918" y="4216515"/>
              <a:ext cx="1382197" cy="111967"/>
            </a:xfrm>
            <a:prstGeom prst="parallelogram">
              <a:avLst>
                <a:gd name="adj" fmla="val 96442"/>
              </a:avLst>
            </a:prstGeom>
            <a:solidFill>
              <a:schemeClr val="bg1">
                <a:lumMod val="65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6" name="Parallelogram 415"/>
            <p:cNvSpPr/>
            <p:nvPr/>
          </p:nvSpPr>
          <p:spPr>
            <a:xfrm rot="5400000" flipV="1">
              <a:off x="2028088" y="4221981"/>
              <a:ext cx="1280160" cy="111967"/>
            </a:xfrm>
            <a:prstGeom prst="parallelogram">
              <a:avLst>
                <a:gd name="adj" fmla="val 0"/>
              </a:avLst>
            </a:prstGeom>
            <a:solidFill>
              <a:schemeClr val="bg1">
                <a:lumMod val="65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7" name="Parallelogram 416"/>
            <p:cNvSpPr/>
            <p:nvPr/>
          </p:nvSpPr>
          <p:spPr>
            <a:xfrm rot="5400000" flipV="1">
              <a:off x="2043790" y="4215442"/>
              <a:ext cx="1382197" cy="111967"/>
            </a:xfrm>
            <a:prstGeom prst="parallelogram">
              <a:avLst>
                <a:gd name="adj" fmla="val 96442"/>
              </a:avLst>
            </a:prstGeom>
            <a:solidFill>
              <a:schemeClr val="bg1">
                <a:lumMod val="65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99" name="Parallelogram 298"/>
          <p:cNvSpPr/>
          <p:nvPr/>
        </p:nvSpPr>
        <p:spPr>
          <a:xfrm rot="16200000" flipH="1" flipV="1">
            <a:off x="7140836" y="5070605"/>
            <a:ext cx="495146" cy="37858"/>
          </a:xfrm>
          <a:prstGeom prst="parallelogram">
            <a:avLst>
              <a:gd name="adj" fmla="val 96442"/>
            </a:avLst>
          </a:prstGeom>
          <a:solidFill>
            <a:schemeClr val="bg1">
              <a:lumMod val="65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0" name="Cube 299"/>
          <p:cNvSpPr/>
          <p:nvPr/>
        </p:nvSpPr>
        <p:spPr>
          <a:xfrm flipH="1">
            <a:off x="7369479" y="4839769"/>
            <a:ext cx="687955" cy="199705"/>
          </a:xfrm>
          <a:prstGeom prst="cube">
            <a:avLst>
              <a:gd name="adj" fmla="val 90599"/>
            </a:avLst>
          </a:prstGeom>
          <a:solidFill>
            <a:schemeClr val="bg1">
              <a:lumMod val="65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5" name="Parallelogram 444"/>
          <p:cNvSpPr/>
          <p:nvPr/>
        </p:nvSpPr>
        <p:spPr>
          <a:xfrm rot="16200000" flipH="1" flipV="1">
            <a:off x="7194777" y="4620832"/>
            <a:ext cx="477123" cy="37858"/>
          </a:xfrm>
          <a:prstGeom prst="parallelogram">
            <a:avLst>
              <a:gd name="adj" fmla="val 96442"/>
            </a:avLst>
          </a:prstGeom>
          <a:solidFill>
            <a:schemeClr val="bg1">
              <a:lumMod val="65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6" name="Parallelogram 445"/>
          <p:cNvSpPr/>
          <p:nvPr/>
        </p:nvSpPr>
        <p:spPr>
          <a:xfrm rot="16200000" flipH="1" flipV="1">
            <a:off x="7193064" y="4622719"/>
            <a:ext cx="441901" cy="37858"/>
          </a:xfrm>
          <a:prstGeom prst="parallelogram">
            <a:avLst>
              <a:gd name="adj" fmla="val 0"/>
            </a:avLst>
          </a:prstGeom>
          <a:solidFill>
            <a:schemeClr val="bg1">
              <a:lumMod val="65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47" name="Group 446"/>
          <p:cNvGrpSpPr/>
          <p:nvPr/>
        </p:nvGrpSpPr>
        <p:grpSpPr>
          <a:xfrm rot="8124032" flipH="1">
            <a:off x="7441230" y="4404143"/>
            <a:ext cx="75878" cy="255884"/>
            <a:chOff x="2555033" y="3581400"/>
            <a:chExt cx="224415" cy="1467489"/>
          </a:xfrm>
        </p:grpSpPr>
        <p:sp>
          <p:nvSpPr>
            <p:cNvPr id="448" name="Parallelogram 447"/>
            <p:cNvSpPr/>
            <p:nvPr/>
          </p:nvSpPr>
          <p:spPr>
            <a:xfrm rot="5400000" flipV="1">
              <a:off x="1919918" y="4216515"/>
              <a:ext cx="1382197" cy="111967"/>
            </a:xfrm>
            <a:prstGeom prst="parallelogram">
              <a:avLst>
                <a:gd name="adj" fmla="val 96442"/>
              </a:avLst>
            </a:prstGeom>
            <a:solidFill>
              <a:schemeClr val="bg1">
                <a:lumMod val="65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9" name="Parallelogram 448"/>
            <p:cNvSpPr/>
            <p:nvPr/>
          </p:nvSpPr>
          <p:spPr>
            <a:xfrm rot="5370959" flipH="1" flipV="1">
              <a:off x="2066344" y="4260075"/>
              <a:ext cx="1203975" cy="111967"/>
            </a:xfrm>
            <a:prstGeom prst="parallelogram">
              <a:avLst>
                <a:gd name="adj" fmla="val 42594"/>
              </a:avLst>
            </a:prstGeom>
            <a:solidFill>
              <a:schemeClr val="bg1">
                <a:lumMod val="65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0" name="Parallelogram 449"/>
            <p:cNvSpPr/>
            <p:nvPr/>
          </p:nvSpPr>
          <p:spPr>
            <a:xfrm rot="5400000" flipV="1">
              <a:off x="2032366" y="4301807"/>
              <a:ext cx="1382197" cy="111967"/>
            </a:xfrm>
            <a:prstGeom prst="parallelogram">
              <a:avLst>
                <a:gd name="adj" fmla="val 96442"/>
              </a:avLst>
            </a:prstGeom>
            <a:solidFill>
              <a:schemeClr val="bg1">
                <a:lumMod val="65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51" name="Group 450"/>
          <p:cNvGrpSpPr/>
          <p:nvPr/>
        </p:nvGrpSpPr>
        <p:grpSpPr>
          <a:xfrm flipH="1">
            <a:off x="7980740" y="4565582"/>
            <a:ext cx="79741" cy="477494"/>
            <a:chOff x="2555033" y="3580327"/>
            <a:chExt cx="235839" cy="1383270"/>
          </a:xfrm>
        </p:grpSpPr>
        <p:sp>
          <p:nvSpPr>
            <p:cNvPr id="452" name="Parallelogram 451"/>
            <p:cNvSpPr/>
            <p:nvPr/>
          </p:nvSpPr>
          <p:spPr>
            <a:xfrm rot="5400000" flipV="1">
              <a:off x="1919918" y="4216515"/>
              <a:ext cx="1382197" cy="111967"/>
            </a:xfrm>
            <a:prstGeom prst="parallelogram">
              <a:avLst>
                <a:gd name="adj" fmla="val 96442"/>
              </a:avLst>
            </a:prstGeom>
            <a:solidFill>
              <a:schemeClr val="bg1">
                <a:lumMod val="65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3" name="Parallelogram 452"/>
            <p:cNvSpPr/>
            <p:nvPr/>
          </p:nvSpPr>
          <p:spPr>
            <a:xfrm rot="5400000" flipV="1">
              <a:off x="2028088" y="4221981"/>
              <a:ext cx="1280160" cy="111967"/>
            </a:xfrm>
            <a:prstGeom prst="parallelogram">
              <a:avLst>
                <a:gd name="adj" fmla="val 0"/>
              </a:avLst>
            </a:prstGeom>
            <a:solidFill>
              <a:schemeClr val="bg1">
                <a:lumMod val="65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4" name="Parallelogram 453"/>
            <p:cNvSpPr/>
            <p:nvPr/>
          </p:nvSpPr>
          <p:spPr>
            <a:xfrm rot="5400000" flipV="1">
              <a:off x="2043790" y="4215442"/>
              <a:ext cx="1382197" cy="111967"/>
            </a:xfrm>
            <a:prstGeom prst="parallelogram">
              <a:avLst>
                <a:gd name="adj" fmla="val 96442"/>
              </a:avLst>
            </a:prstGeom>
            <a:solidFill>
              <a:schemeClr val="bg1">
                <a:lumMod val="65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55" name="Group 454"/>
          <p:cNvGrpSpPr/>
          <p:nvPr/>
        </p:nvGrpSpPr>
        <p:grpSpPr>
          <a:xfrm flipH="1">
            <a:off x="7838735" y="4398637"/>
            <a:ext cx="79741" cy="477494"/>
            <a:chOff x="2555033" y="3580327"/>
            <a:chExt cx="235839" cy="1383270"/>
          </a:xfrm>
        </p:grpSpPr>
        <p:sp>
          <p:nvSpPr>
            <p:cNvPr id="456" name="Parallelogram 455"/>
            <p:cNvSpPr/>
            <p:nvPr/>
          </p:nvSpPr>
          <p:spPr>
            <a:xfrm rot="5400000" flipV="1">
              <a:off x="1919918" y="4216515"/>
              <a:ext cx="1382197" cy="111967"/>
            </a:xfrm>
            <a:prstGeom prst="parallelogram">
              <a:avLst>
                <a:gd name="adj" fmla="val 96442"/>
              </a:avLst>
            </a:prstGeom>
            <a:solidFill>
              <a:schemeClr val="bg1">
                <a:lumMod val="65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7" name="Parallelogram 456"/>
            <p:cNvSpPr/>
            <p:nvPr/>
          </p:nvSpPr>
          <p:spPr>
            <a:xfrm rot="5400000" flipV="1">
              <a:off x="2028088" y="4221981"/>
              <a:ext cx="1280160" cy="111967"/>
            </a:xfrm>
            <a:prstGeom prst="parallelogram">
              <a:avLst>
                <a:gd name="adj" fmla="val 0"/>
              </a:avLst>
            </a:prstGeom>
            <a:solidFill>
              <a:schemeClr val="bg1">
                <a:lumMod val="65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8" name="Parallelogram 457"/>
            <p:cNvSpPr/>
            <p:nvPr/>
          </p:nvSpPr>
          <p:spPr>
            <a:xfrm rot="5400000" flipV="1">
              <a:off x="2043790" y="4215442"/>
              <a:ext cx="1382197" cy="111967"/>
            </a:xfrm>
            <a:prstGeom prst="parallelogram">
              <a:avLst>
                <a:gd name="adj" fmla="val 96442"/>
              </a:avLst>
            </a:prstGeom>
            <a:solidFill>
              <a:schemeClr val="bg1">
                <a:lumMod val="65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59" name="Group 458"/>
          <p:cNvGrpSpPr/>
          <p:nvPr/>
        </p:nvGrpSpPr>
        <p:grpSpPr>
          <a:xfrm rot="16200000">
            <a:off x="7745918" y="4373963"/>
            <a:ext cx="81410" cy="467707"/>
            <a:chOff x="2555033" y="3580327"/>
            <a:chExt cx="235839" cy="1383270"/>
          </a:xfrm>
        </p:grpSpPr>
        <p:sp>
          <p:nvSpPr>
            <p:cNvPr id="460" name="Parallelogram 459"/>
            <p:cNvSpPr/>
            <p:nvPr/>
          </p:nvSpPr>
          <p:spPr>
            <a:xfrm rot="5400000" flipV="1">
              <a:off x="1919918" y="4216515"/>
              <a:ext cx="1382197" cy="111967"/>
            </a:xfrm>
            <a:prstGeom prst="parallelogram">
              <a:avLst>
                <a:gd name="adj" fmla="val 96442"/>
              </a:avLst>
            </a:prstGeom>
            <a:solidFill>
              <a:schemeClr val="bg1">
                <a:lumMod val="65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1" name="Parallelogram 460"/>
            <p:cNvSpPr/>
            <p:nvPr/>
          </p:nvSpPr>
          <p:spPr>
            <a:xfrm rot="5400000" flipV="1">
              <a:off x="2028088" y="4221981"/>
              <a:ext cx="1280160" cy="111967"/>
            </a:xfrm>
            <a:prstGeom prst="parallelogram">
              <a:avLst>
                <a:gd name="adj" fmla="val 0"/>
              </a:avLst>
            </a:prstGeom>
            <a:solidFill>
              <a:schemeClr val="bg1">
                <a:lumMod val="65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2" name="Parallelogram 461"/>
            <p:cNvSpPr/>
            <p:nvPr/>
          </p:nvSpPr>
          <p:spPr>
            <a:xfrm rot="5400000" flipV="1">
              <a:off x="2043790" y="4215442"/>
              <a:ext cx="1382197" cy="111967"/>
            </a:xfrm>
            <a:prstGeom prst="parallelogram">
              <a:avLst>
                <a:gd name="adj" fmla="val 96442"/>
              </a:avLst>
            </a:prstGeom>
            <a:solidFill>
              <a:schemeClr val="bg1">
                <a:lumMod val="65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63" name="Group 462"/>
          <p:cNvGrpSpPr/>
          <p:nvPr/>
        </p:nvGrpSpPr>
        <p:grpSpPr>
          <a:xfrm flipH="1">
            <a:off x="7514532" y="4567774"/>
            <a:ext cx="79741" cy="477494"/>
            <a:chOff x="2555033" y="3580327"/>
            <a:chExt cx="235839" cy="1383270"/>
          </a:xfrm>
        </p:grpSpPr>
        <p:sp>
          <p:nvSpPr>
            <p:cNvPr id="464" name="Parallelogram 463"/>
            <p:cNvSpPr/>
            <p:nvPr/>
          </p:nvSpPr>
          <p:spPr>
            <a:xfrm rot="5400000" flipV="1">
              <a:off x="1919918" y="4216515"/>
              <a:ext cx="1382197" cy="111967"/>
            </a:xfrm>
            <a:prstGeom prst="parallelogram">
              <a:avLst>
                <a:gd name="adj" fmla="val 96442"/>
              </a:avLst>
            </a:prstGeom>
            <a:solidFill>
              <a:schemeClr val="bg1">
                <a:lumMod val="65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5" name="Parallelogram 464"/>
            <p:cNvSpPr/>
            <p:nvPr/>
          </p:nvSpPr>
          <p:spPr>
            <a:xfrm rot="5400000" flipV="1">
              <a:off x="2028088" y="4221981"/>
              <a:ext cx="1280160" cy="111967"/>
            </a:xfrm>
            <a:prstGeom prst="parallelogram">
              <a:avLst>
                <a:gd name="adj" fmla="val 0"/>
              </a:avLst>
            </a:prstGeom>
            <a:solidFill>
              <a:schemeClr val="bg1">
                <a:lumMod val="65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6" name="Parallelogram 465"/>
            <p:cNvSpPr/>
            <p:nvPr/>
          </p:nvSpPr>
          <p:spPr>
            <a:xfrm rot="5400000" flipV="1">
              <a:off x="2043790" y="4215442"/>
              <a:ext cx="1382197" cy="111967"/>
            </a:xfrm>
            <a:prstGeom prst="parallelogram">
              <a:avLst>
                <a:gd name="adj" fmla="val 96442"/>
              </a:avLst>
            </a:prstGeom>
            <a:solidFill>
              <a:schemeClr val="bg1">
                <a:lumMod val="65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7" name="Parallelogram 466"/>
          <p:cNvSpPr/>
          <p:nvPr/>
        </p:nvSpPr>
        <p:spPr>
          <a:xfrm rot="16200000" flipH="1" flipV="1">
            <a:off x="7152894" y="4620462"/>
            <a:ext cx="477123" cy="37858"/>
          </a:xfrm>
          <a:prstGeom prst="parallelogram">
            <a:avLst>
              <a:gd name="adj" fmla="val 96442"/>
            </a:avLst>
          </a:prstGeom>
          <a:solidFill>
            <a:schemeClr val="bg1">
              <a:lumMod val="65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8" name="Cube 467"/>
          <p:cNvSpPr/>
          <p:nvPr/>
        </p:nvSpPr>
        <p:spPr>
          <a:xfrm flipH="1">
            <a:off x="7372526" y="4398637"/>
            <a:ext cx="687955" cy="199705"/>
          </a:xfrm>
          <a:prstGeom prst="cube">
            <a:avLst>
              <a:gd name="adj" fmla="val 90599"/>
            </a:avLst>
          </a:prstGeom>
          <a:solidFill>
            <a:schemeClr val="bg1">
              <a:lumMod val="65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9" name="Parallelogram 468"/>
          <p:cNvSpPr/>
          <p:nvPr/>
        </p:nvSpPr>
        <p:spPr>
          <a:xfrm rot="16200000" flipH="1" flipV="1">
            <a:off x="7186812" y="4166271"/>
            <a:ext cx="495146" cy="37858"/>
          </a:xfrm>
          <a:prstGeom prst="parallelogram">
            <a:avLst>
              <a:gd name="adj" fmla="val 96442"/>
            </a:avLst>
          </a:prstGeom>
          <a:solidFill>
            <a:schemeClr val="bg1">
              <a:lumMod val="65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0" name="Parallelogram 469"/>
          <p:cNvSpPr/>
          <p:nvPr/>
        </p:nvSpPr>
        <p:spPr>
          <a:xfrm rot="16200000" flipH="1" flipV="1">
            <a:off x="7188708" y="4164548"/>
            <a:ext cx="452705" cy="37858"/>
          </a:xfrm>
          <a:prstGeom prst="parallelogram">
            <a:avLst>
              <a:gd name="adj" fmla="val 0"/>
            </a:avLst>
          </a:prstGeom>
          <a:solidFill>
            <a:schemeClr val="bg1">
              <a:lumMod val="65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71" name="Group 470"/>
          <p:cNvGrpSpPr/>
          <p:nvPr/>
        </p:nvGrpSpPr>
        <p:grpSpPr>
          <a:xfrm rot="8124032" flipH="1">
            <a:off x="7442276" y="3940570"/>
            <a:ext cx="75878" cy="255884"/>
            <a:chOff x="2555033" y="3581400"/>
            <a:chExt cx="224415" cy="1467489"/>
          </a:xfrm>
        </p:grpSpPr>
        <p:sp>
          <p:nvSpPr>
            <p:cNvPr id="472" name="Parallelogram 471"/>
            <p:cNvSpPr/>
            <p:nvPr/>
          </p:nvSpPr>
          <p:spPr>
            <a:xfrm rot="5400000" flipV="1">
              <a:off x="1919918" y="4216515"/>
              <a:ext cx="1382197" cy="111967"/>
            </a:xfrm>
            <a:prstGeom prst="parallelogram">
              <a:avLst>
                <a:gd name="adj" fmla="val 96442"/>
              </a:avLst>
            </a:prstGeom>
            <a:solidFill>
              <a:schemeClr val="bg1">
                <a:lumMod val="65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3" name="Parallelogram 472"/>
            <p:cNvSpPr/>
            <p:nvPr/>
          </p:nvSpPr>
          <p:spPr>
            <a:xfrm rot="5370959" flipH="1" flipV="1">
              <a:off x="2066344" y="4260075"/>
              <a:ext cx="1203975" cy="111967"/>
            </a:xfrm>
            <a:prstGeom prst="parallelogram">
              <a:avLst>
                <a:gd name="adj" fmla="val 42594"/>
              </a:avLst>
            </a:prstGeom>
            <a:solidFill>
              <a:schemeClr val="bg1">
                <a:lumMod val="65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4" name="Parallelogram 473"/>
            <p:cNvSpPr/>
            <p:nvPr/>
          </p:nvSpPr>
          <p:spPr>
            <a:xfrm rot="5400000" flipV="1">
              <a:off x="2032366" y="4301807"/>
              <a:ext cx="1382197" cy="111967"/>
            </a:xfrm>
            <a:prstGeom prst="parallelogram">
              <a:avLst>
                <a:gd name="adj" fmla="val 96442"/>
              </a:avLst>
            </a:prstGeom>
            <a:solidFill>
              <a:schemeClr val="bg1">
                <a:lumMod val="65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75" name="Group 474"/>
          <p:cNvGrpSpPr/>
          <p:nvPr/>
        </p:nvGrpSpPr>
        <p:grpSpPr>
          <a:xfrm flipH="1">
            <a:off x="7981786" y="4102009"/>
            <a:ext cx="79741" cy="477494"/>
            <a:chOff x="2555033" y="3580327"/>
            <a:chExt cx="235839" cy="1383270"/>
          </a:xfrm>
        </p:grpSpPr>
        <p:sp>
          <p:nvSpPr>
            <p:cNvPr id="476" name="Parallelogram 475"/>
            <p:cNvSpPr/>
            <p:nvPr/>
          </p:nvSpPr>
          <p:spPr>
            <a:xfrm rot="5400000" flipV="1">
              <a:off x="1919918" y="4216515"/>
              <a:ext cx="1382197" cy="111967"/>
            </a:xfrm>
            <a:prstGeom prst="parallelogram">
              <a:avLst>
                <a:gd name="adj" fmla="val 96442"/>
              </a:avLst>
            </a:prstGeom>
            <a:solidFill>
              <a:schemeClr val="bg1">
                <a:lumMod val="65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7" name="Parallelogram 476"/>
            <p:cNvSpPr/>
            <p:nvPr/>
          </p:nvSpPr>
          <p:spPr>
            <a:xfrm rot="5400000" flipV="1">
              <a:off x="2028088" y="4221981"/>
              <a:ext cx="1280160" cy="111967"/>
            </a:xfrm>
            <a:prstGeom prst="parallelogram">
              <a:avLst>
                <a:gd name="adj" fmla="val 0"/>
              </a:avLst>
            </a:prstGeom>
            <a:solidFill>
              <a:schemeClr val="bg1">
                <a:lumMod val="65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8" name="Parallelogram 477"/>
            <p:cNvSpPr/>
            <p:nvPr/>
          </p:nvSpPr>
          <p:spPr>
            <a:xfrm rot="5400000" flipV="1">
              <a:off x="2043790" y="4215442"/>
              <a:ext cx="1382197" cy="111967"/>
            </a:xfrm>
            <a:prstGeom prst="parallelogram">
              <a:avLst>
                <a:gd name="adj" fmla="val 96442"/>
              </a:avLst>
            </a:prstGeom>
            <a:solidFill>
              <a:schemeClr val="bg1">
                <a:lumMod val="65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79" name="Group 478"/>
          <p:cNvGrpSpPr/>
          <p:nvPr/>
        </p:nvGrpSpPr>
        <p:grpSpPr>
          <a:xfrm flipH="1">
            <a:off x="7839781" y="3935064"/>
            <a:ext cx="79741" cy="495146"/>
            <a:chOff x="2555033" y="3580327"/>
            <a:chExt cx="235839" cy="1383270"/>
          </a:xfrm>
        </p:grpSpPr>
        <p:sp>
          <p:nvSpPr>
            <p:cNvPr id="480" name="Parallelogram 479"/>
            <p:cNvSpPr/>
            <p:nvPr/>
          </p:nvSpPr>
          <p:spPr>
            <a:xfrm rot="5400000" flipV="1">
              <a:off x="1919918" y="4216515"/>
              <a:ext cx="1382197" cy="111967"/>
            </a:xfrm>
            <a:prstGeom prst="parallelogram">
              <a:avLst>
                <a:gd name="adj" fmla="val 96442"/>
              </a:avLst>
            </a:prstGeom>
            <a:solidFill>
              <a:schemeClr val="bg1">
                <a:lumMod val="65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1" name="Parallelogram 480"/>
            <p:cNvSpPr/>
            <p:nvPr/>
          </p:nvSpPr>
          <p:spPr>
            <a:xfrm rot="5400000" flipV="1">
              <a:off x="2028088" y="4221981"/>
              <a:ext cx="1280160" cy="111967"/>
            </a:xfrm>
            <a:prstGeom prst="parallelogram">
              <a:avLst>
                <a:gd name="adj" fmla="val 0"/>
              </a:avLst>
            </a:prstGeom>
            <a:solidFill>
              <a:schemeClr val="bg1">
                <a:lumMod val="65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2" name="Parallelogram 481"/>
            <p:cNvSpPr/>
            <p:nvPr/>
          </p:nvSpPr>
          <p:spPr>
            <a:xfrm rot="5400000" flipV="1">
              <a:off x="2043790" y="4215442"/>
              <a:ext cx="1382197" cy="111967"/>
            </a:xfrm>
            <a:prstGeom prst="parallelogram">
              <a:avLst>
                <a:gd name="adj" fmla="val 96442"/>
              </a:avLst>
            </a:prstGeom>
            <a:solidFill>
              <a:schemeClr val="bg1">
                <a:lumMod val="65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83" name="Group 482"/>
          <p:cNvGrpSpPr/>
          <p:nvPr/>
        </p:nvGrpSpPr>
        <p:grpSpPr>
          <a:xfrm rot="16200000">
            <a:off x="7746964" y="3910390"/>
            <a:ext cx="81410" cy="467707"/>
            <a:chOff x="2555033" y="3580327"/>
            <a:chExt cx="235839" cy="1383270"/>
          </a:xfrm>
        </p:grpSpPr>
        <p:sp>
          <p:nvSpPr>
            <p:cNvPr id="484" name="Parallelogram 483"/>
            <p:cNvSpPr/>
            <p:nvPr/>
          </p:nvSpPr>
          <p:spPr>
            <a:xfrm rot="5400000" flipV="1">
              <a:off x="1919918" y="4216515"/>
              <a:ext cx="1382197" cy="111967"/>
            </a:xfrm>
            <a:prstGeom prst="parallelogram">
              <a:avLst>
                <a:gd name="adj" fmla="val 96442"/>
              </a:avLst>
            </a:prstGeom>
            <a:solidFill>
              <a:schemeClr val="bg1">
                <a:lumMod val="65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5" name="Parallelogram 484"/>
            <p:cNvSpPr/>
            <p:nvPr/>
          </p:nvSpPr>
          <p:spPr>
            <a:xfrm rot="5400000" flipV="1">
              <a:off x="2028088" y="4221981"/>
              <a:ext cx="1280160" cy="111967"/>
            </a:xfrm>
            <a:prstGeom prst="parallelogram">
              <a:avLst>
                <a:gd name="adj" fmla="val 0"/>
              </a:avLst>
            </a:prstGeom>
            <a:solidFill>
              <a:schemeClr val="bg1">
                <a:lumMod val="65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6" name="Parallelogram 485"/>
            <p:cNvSpPr/>
            <p:nvPr/>
          </p:nvSpPr>
          <p:spPr>
            <a:xfrm rot="5400000" flipV="1">
              <a:off x="2043790" y="4215442"/>
              <a:ext cx="1382197" cy="111967"/>
            </a:xfrm>
            <a:prstGeom prst="parallelogram">
              <a:avLst>
                <a:gd name="adj" fmla="val 96442"/>
              </a:avLst>
            </a:prstGeom>
            <a:solidFill>
              <a:schemeClr val="bg1">
                <a:lumMod val="65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87" name="Group 486"/>
          <p:cNvGrpSpPr/>
          <p:nvPr/>
        </p:nvGrpSpPr>
        <p:grpSpPr>
          <a:xfrm flipH="1">
            <a:off x="7515578" y="4104201"/>
            <a:ext cx="79741" cy="477494"/>
            <a:chOff x="2555033" y="3580327"/>
            <a:chExt cx="235839" cy="1383270"/>
          </a:xfrm>
        </p:grpSpPr>
        <p:sp>
          <p:nvSpPr>
            <p:cNvPr id="488" name="Parallelogram 487"/>
            <p:cNvSpPr/>
            <p:nvPr/>
          </p:nvSpPr>
          <p:spPr>
            <a:xfrm rot="5400000" flipV="1">
              <a:off x="1919918" y="4216515"/>
              <a:ext cx="1382197" cy="111967"/>
            </a:xfrm>
            <a:prstGeom prst="parallelogram">
              <a:avLst>
                <a:gd name="adj" fmla="val 96442"/>
              </a:avLst>
            </a:prstGeom>
            <a:solidFill>
              <a:schemeClr val="bg1">
                <a:lumMod val="65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9" name="Parallelogram 488"/>
            <p:cNvSpPr/>
            <p:nvPr/>
          </p:nvSpPr>
          <p:spPr>
            <a:xfrm rot="5400000" flipV="1">
              <a:off x="2028088" y="4221981"/>
              <a:ext cx="1280160" cy="111967"/>
            </a:xfrm>
            <a:prstGeom prst="parallelogram">
              <a:avLst>
                <a:gd name="adj" fmla="val 0"/>
              </a:avLst>
            </a:prstGeom>
            <a:solidFill>
              <a:schemeClr val="bg1">
                <a:lumMod val="65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0" name="Parallelogram 489"/>
            <p:cNvSpPr/>
            <p:nvPr/>
          </p:nvSpPr>
          <p:spPr>
            <a:xfrm rot="5400000" flipV="1">
              <a:off x="2043790" y="4215442"/>
              <a:ext cx="1382197" cy="111967"/>
            </a:xfrm>
            <a:prstGeom prst="parallelogram">
              <a:avLst>
                <a:gd name="adj" fmla="val 96442"/>
              </a:avLst>
            </a:prstGeom>
            <a:solidFill>
              <a:schemeClr val="bg1">
                <a:lumMod val="65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91" name="Parallelogram 490"/>
          <p:cNvSpPr/>
          <p:nvPr/>
        </p:nvSpPr>
        <p:spPr>
          <a:xfrm rot="16200000" flipH="1" flipV="1">
            <a:off x="7144929" y="4165900"/>
            <a:ext cx="495146" cy="37858"/>
          </a:xfrm>
          <a:prstGeom prst="parallelogram">
            <a:avLst>
              <a:gd name="adj" fmla="val 96442"/>
            </a:avLst>
          </a:prstGeom>
          <a:solidFill>
            <a:schemeClr val="bg1">
              <a:lumMod val="65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2" name="Cube 491"/>
          <p:cNvSpPr/>
          <p:nvPr/>
        </p:nvSpPr>
        <p:spPr>
          <a:xfrm flipH="1">
            <a:off x="7373572" y="3935064"/>
            <a:ext cx="687955" cy="199705"/>
          </a:xfrm>
          <a:prstGeom prst="cube">
            <a:avLst>
              <a:gd name="adj" fmla="val 90599"/>
            </a:avLst>
          </a:prstGeom>
          <a:solidFill>
            <a:schemeClr val="bg1">
              <a:lumMod val="65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1" name="Rectangle 710"/>
          <p:cNvSpPr/>
          <p:nvPr/>
        </p:nvSpPr>
        <p:spPr>
          <a:xfrm>
            <a:off x="6437113" y="5511820"/>
            <a:ext cx="266116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 smtClean="0"/>
              <a:t>FEM Model</a:t>
            </a:r>
          </a:p>
          <a:p>
            <a:pPr algn="ctr"/>
            <a:r>
              <a:rPr lang="en-US" sz="1400" dirty="0" smtClean="0"/>
              <a:t>Upper stories</a:t>
            </a:r>
            <a:endParaRPr lang="en-US" sz="1400" dirty="0"/>
          </a:p>
        </p:txBody>
      </p:sp>
      <p:cxnSp>
        <p:nvCxnSpPr>
          <p:cNvPr id="712" name="Straight Arrow Connector 711"/>
          <p:cNvCxnSpPr/>
          <p:nvPr/>
        </p:nvCxnSpPr>
        <p:spPr bwMode="auto">
          <a:xfrm flipV="1">
            <a:off x="6035040" y="4483994"/>
            <a:ext cx="780590" cy="362326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FF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sp>
        <p:nvSpPr>
          <p:cNvPr id="713" name="Rectangle 712"/>
          <p:cNvSpPr/>
          <p:nvPr/>
        </p:nvSpPr>
        <p:spPr>
          <a:xfrm>
            <a:off x="5212080" y="4264223"/>
            <a:ext cx="149632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 smtClean="0"/>
              <a:t>Accelerations</a:t>
            </a:r>
            <a:endParaRPr lang="en-US" sz="1400" dirty="0"/>
          </a:p>
        </p:txBody>
      </p:sp>
      <p:cxnSp>
        <p:nvCxnSpPr>
          <p:cNvPr id="714" name="Straight Arrow Connector 713"/>
          <p:cNvCxnSpPr/>
          <p:nvPr/>
        </p:nvCxnSpPr>
        <p:spPr bwMode="auto">
          <a:xfrm flipH="1">
            <a:off x="6172200" y="4758526"/>
            <a:ext cx="799708" cy="362114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sp>
        <p:nvSpPr>
          <p:cNvPr id="715" name="Rectangle 714"/>
          <p:cNvSpPr/>
          <p:nvPr/>
        </p:nvSpPr>
        <p:spPr>
          <a:xfrm>
            <a:off x="6178818" y="4995743"/>
            <a:ext cx="131926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 smtClean="0"/>
              <a:t>Forces</a:t>
            </a:r>
            <a:endParaRPr lang="en-US" sz="1400" dirty="0"/>
          </a:p>
        </p:txBody>
      </p:sp>
      <p:pic>
        <p:nvPicPr>
          <p:cNvPr id="51204" name="Picture 4" descr="http://www.structurearchives.org/images/0308-sp-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7881" y="1243330"/>
            <a:ext cx="3063240" cy="2468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7" name="TextBox 716"/>
          <p:cNvSpPr txBox="1"/>
          <p:nvPr/>
        </p:nvSpPr>
        <p:spPr>
          <a:xfrm>
            <a:off x="4489613" y="2423160"/>
            <a:ext cx="155709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dirty="0" smtClean="0"/>
              <a:t>2004 Indian </a:t>
            </a:r>
          </a:p>
          <a:p>
            <a:pPr algn="r"/>
            <a:r>
              <a:rPr lang="en-US" sz="1400" dirty="0" smtClean="0"/>
              <a:t>Ocean Tsunami</a:t>
            </a:r>
            <a:endParaRPr lang="en-US" sz="1400" dirty="0"/>
          </a:p>
          <a:p>
            <a:pPr algn="r"/>
            <a:r>
              <a:rPr lang="en-US" sz="1400" dirty="0" smtClean="0"/>
              <a:t>(Palermo and</a:t>
            </a:r>
            <a:br>
              <a:rPr lang="en-US" sz="1400" dirty="0" smtClean="0"/>
            </a:br>
            <a:r>
              <a:rPr lang="en-US" sz="1400" dirty="0" err="1" smtClean="0"/>
              <a:t>Nistor</a:t>
            </a:r>
            <a:r>
              <a:rPr lang="en-US" sz="1400" dirty="0" smtClean="0"/>
              <a:t>, 2008)</a:t>
            </a:r>
            <a:endParaRPr lang="en-US" sz="1400" dirty="0"/>
          </a:p>
        </p:txBody>
      </p:sp>
      <p:sp>
        <p:nvSpPr>
          <p:cNvPr id="318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1634" y="6240498"/>
            <a:ext cx="2133600" cy="457200"/>
          </a:xfrm>
        </p:spPr>
        <p:txBody>
          <a:bodyPr/>
          <a:lstStyle/>
          <a:p>
            <a:pPr>
              <a:defRPr/>
            </a:pPr>
            <a:fld id="{F21C1FEC-7107-4BDC-B8C6-A3F35614F19E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570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4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4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4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4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4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4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4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4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4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4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4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4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4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4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4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7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7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7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7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7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0" grpId="0" animBg="1"/>
      <p:bldP spid="176" grpId="0" animBg="1"/>
      <p:bldP spid="231" grpId="0" animBg="1"/>
      <p:bldP spid="250" grpId="0" animBg="1"/>
      <p:bldP spid="272" grpId="0" animBg="1"/>
      <p:bldP spid="182" grpId="0" animBg="1"/>
      <p:bldP spid="183" grpId="0" animBg="1"/>
      <p:bldP spid="184" grpId="0" animBg="1"/>
      <p:bldP spid="177" grpId="0" animBg="1"/>
      <p:bldP spid="189" grpId="0" animBg="1"/>
      <p:bldP spid="185" grpId="0" animBg="1"/>
      <p:bldP spid="186" grpId="0" animBg="1"/>
      <p:bldP spid="187" grpId="0" animBg="1"/>
      <p:bldP spid="178" grpId="0" animBg="1"/>
      <p:bldP spid="188" grpId="0" animBg="1"/>
      <p:bldP spid="275" grpId="0"/>
      <p:bldP spid="276" grpId="0"/>
      <p:bldP spid="278" grpId="0"/>
      <p:bldP spid="279" grpId="0"/>
      <p:bldP spid="280" grpId="0"/>
      <p:bldP spid="292" grpId="0" animBg="1"/>
      <p:bldP spid="293" grpId="0" animBg="1"/>
      <p:bldP spid="299" grpId="0" animBg="1"/>
      <p:bldP spid="300" grpId="0" animBg="1"/>
      <p:bldP spid="445" grpId="0" animBg="1"/>
      <p:bldP spid="446" grpId="0" animBg="1"/>
      <p:bldP spid="467" grpId="0" animBg="1"/>
      <p:bldP spid="468" grpId="0" animBg="1"/>
      <p:bldP spid="469" grpId="0" animBg="1"/>
      <p:bldP spid="470" grpId="0" animBg="1"/>
      <p:bldP spid="491" grpId="0" animBg="1"/>
      <p:bldP spid="492" grpId="0" animBg="1"/>
      <p:bldP spid="711" grpId="0"/>
      <p:bldP spid="713" grpId="0"/>
      <p:bldP spid="71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Conclusions</a:t>
            </a:r>
            <a:endParaRPr lang="en-US" sz="36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1634" y="6240498"/>
            <a:ext cx="2133600" cy="457200"/>
          </a:xfrm>
        </p:spPr>
        <p:txBody>
          <a:bodyPr/>
          <a:lstStyle/>
          <a:p>
            <a:pPr>
              <a:defRPr/>
            </a:pPr>
            <a:fld id="{F21C1FEC-7107-4BDC-B8C6-A3F35614F19E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0017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Experimental testing has produced a revolution in earthquake engineering design and practice.</a:t>
            </a:r>
          </a:p>
          <a:p>
            <a:r>
              <a:rPr lang="en-US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Newly developed experimental testing techniques enable a wealth of studies for a similar revolution in coastal engineering.</a:t>
            </a:r>
          </a:p>
          <a:p>
            <a:pPr lvl="1"/>
            <a:r>
              <a:rPr lang="en-US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Multi-hazard testing</a:t>
            </a:r>
          </a:p>
          <a:p>
            <a:pPr lvl="1"/>
            <a:r>
              <a:rPr lang="en-US" sz="20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Substructuring</a:t>
            </a:r>
            <a:endParaRPr lang="en-US" sz="20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lvl="1"/>
            <a:r>
              <a:rPr lang="en-US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Dynamic force and displacement boundary conditions</a:t>
            </a:r>
          </a:p>
          <a:p>
            <a:pPr lvl="1"/>
            <a:r>
              <a:rPr lang="en-US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Direct force-based loads to specimens</a:t>
            </a:r>
          </a:p>
          <a:p>
            <a:pPr lvl="1"/>
            <a:r>
              <a:rPr lang="en-US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Highly interdisciplinary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1634" y="6240498"/>
            <a:ext cx="2133600" cy="457200"/>
          </a:xfrm>
        </p:spPr>
        <p:txBody>
          <a:bodyPr/>
          <a:lstStyle/>
          <a:p>
            <a:pPr>
              <a:defRPr/>
            </a:pPr>
            <a:fld id="{F21C1FEC-7107-4BDC-B8C6-A3F35614F19E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  <p:grpSp>
        <p:nvGrpSpPr>
          <p:cNvPr id="32" name="Group 31"/>
          <p:cNvGrpSpPr/>
          <p:nvPr/>
        </p:nvGrpSpPr>
        <p:grpSpPr>
          <a:xfrm>
            <a:off x="3017520" y="5742138"/>
            <a:ext cx="1285103" cy="432489"/>
            <a:chOff x="4264752" y="6263794"/>
            <a:chExt cx="1285103" cy="432489"/>
          </a:xfrm>
        </p:grpSpPr>
        <p:sp>
          <p:nvSpPr>
            <p:cNvPr id="5" name="Freeform 4"/>
            <p:cNvSpPr/>
            <p:nvPr/>
          </p:nvSpPr>
          <p:spPr>
            <a:xfrm>
              <a:off x="4264752" y="6308623"/>
              <a:ext cx="1285103" cy="86976"/>
            </a:xfrm>
            <a:custGeom>
              <a:avLst/>
              <a:gdLst>
                <a:gd name="connsiteX0" fmla="*/ 0 w 1285103"/>
                <a:gd name="connsiteY0" fmla="*/ 86976 h 86976"/>
                <a:gd name="connsiteX1" fmla="*/ 259492 w 1285103"/>
                <a:gd name="connsiteY1" fmla="*/ 479 h 86976"/>
                <a:gd name="connsiteX2" fmla="*/ 630195 w 1285103"/>
                <a:gd name="connsiteY2" fmla="*/ 49906 h 86976"/>
                <a:gd name="connsiteX3" fmla="*/ 976184 w 1285103"/>
                <a:gd name="connsiteY3" fmla="*/ 479 h 86976"/>
                <a:gd name="connsiteX4" fmla="*/ 1285103 w 1285103"/>
                <a:gd name="connsiteY4" fmla="*/ 86976 h 869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85103" h="86976">
                  <a:moveTo>
                    <a:pt x="0" y="86976"/>
                  </a:moveTo>
                  <a:cubicBezTo>
                    <a:pt x="77230" y="46816"/>
                    <a:pt x="154460" y="6657"/>
                    <a:pt x="259492" y="479"/>
                  </a:cubicBezTo>
                  <a:cubicBezTo>
                    <a:pt x="364524" y="-5699"/>
                    <a:pt x="510746" y="49906"/>
                    <a:pt x="630195" y="49906"/>
                  </a:cubicBezTo>
                  <a:cubicBezTo>
                    <a:pt x="749644" y="49906"/>
                    <a:pt x="867033" y="-5699"/>
                    <a:pt x="976184" y="479"/>
                  </a:cubicBezTo>
                  <a:cubicBezTo>
                    <a:pt x="1085335" y="6657"/>
                    <a:pt x="1178011" y="49906"/>
                    <a:pt x="1285103" y="86976"/>
                  </a:cubicBezTo>
                </a:path>
              </a:pathLst>
            </a:custGeom>
            <a:solidFill>
              <a:srgbClr val="CCEFFA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Isosceles Triangle 5"/>
            <p:cNvSpPr/>
            <p:nvPr/>
          </p:nvSpPr>
          <p:spPr>
            <a:xfrm flipV="1">
              <a:off x="4666347" y="6263794"/>
              <a:ext cx="121508" cy="76200"/>
            </a:xfrm>
            <a:prstGeom prst="triangle">
              <a:avLst/>
            </a:prstGeom>
            <a:solidFill>
              <a:srgbClr val="4F81BD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4636291" y="6419284"/>
              <a:ext cx="77136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Flooding</a:t>
              </a:r>
              <a:endParaRPr lang="en-US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6434400" y="5508613"/>
            <a:ext cx="1246560" cy="899539"/>
            <a:chOff x="4150895" y="4892194"/>
            <a:chExt cx="1246560" cy="899539"/>
          </a:xfrm>
        </p:grpSpPr>
        <p:sp>
          <p:nvSpPr>
            <p:cNvPr id="8" name="Freeform 7"/>
            <p:cNvSpPr/>
            <p:nvPr/>
          </p:nvSpPr>
          <p:spPr>
            <a:xfrm>
              <a:off x="4229154" y="4892194"/>
              <a:ext cx="1013254" cy="644938"/>
            </a:xfrm>
            <a:custGeom>
              <a:avLst/>
              <a:gdLst>
                <a:gd name="connsiteX0" fmla="*/ 0 w 1013254"/>
                <a:gd name="connsiteY0" fmla="*/ 644938 h 644938"/>
                <a:gd name="connsiteX1" fmla="*/ 296562 w 1013254"/>
                <a:gd name="connsiteY1" fmla="*/ 546084 h 644938"/>
                <a:gd name="connsiteX2" fmla="*/ 407772 w 1013254"/>
                <a:gd name="connsiteY2" fmla="*/ 373089 h 644938"/>
                <a:gd name="connsiteX3" fmla="*/ 407772 w 1013254"/>
                <a:gd name="connsiteY3" fmla="*/ 163025 h 644938"/>
                <a:gd name="connsiteX4" fmla="*/ 333632 w 1013254"/>
                <a:gd name="connsiteY4" fmla="*/ 64171 h 644938"/>
                <a:gd name="connsiteX5" fmla="*/ 160637 w 1013254"/>
                <a:gd name="connsiteY5" fmla="*/ 39457 h 644938"/>
                <a:gd name="connsiteX6" fmla="*/ 383059 w 1013254"/>
                <a:gd name="connsiteY6" fmla="*/ 2387 h 644938"/>
                <a:gd name="connsiteX7" fmla="*/ 642551 w 1013254"/>
                <a:gd name="connsiteY7" fmla="*/ 113598 h 644938"/>
                <a:gd name="connsiteX8" fmla="*/ 827902 w 1013254"/>
                <a:gd name="connsiteY8" fmla="*/ 496657 h 644938"/>
                <a:gd name="connsiteX9" fmla="*/ 1013254 w 1013254"/>
                <a:gd name="connsiteY9" fmla="*/ 620225 h 6449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13254" h="644938">
                  <a:moveTo>
                    <a:pt x="0" y="644938"/>
                  </a:moveTo>
                  <a:cubicBezTo>
                    <a:pt x="114300" y="618165"/>
                    <a:pt x="228600" y="591392"/>
                    <a:pt x="296562" y="546084"/>
                  </a:cubicBezTo>
                  <a:cubicBezTo>
                    <a:pt x="364524" y="500776"/>
                    <a:pt x="389237" y="436932"/>
                    <a:pt x="407772" y="373089"/>
                  </a:cubicBezTo>
                  <a:cubicBezTo>
                    <a:pt x="426307" y="309246"/>
                    <a:pt x="420129" y="214511"/>
                    <a:pt x="407772" y="163025"/>
                  </a:cubicBezTo>
                  <a:cubicBezTo>
                    <a:pt x="395415" y="111539"/>
                    <a:pt x="374821" y="84766"/>
                    <a:pt x="333632" y="64171"/>
                  </a:cubicBezTo>
                  <a:cubicBezTo>
                    <a:pt x="292443" y="43576"/>
                    <a:pt x="152399" y="49754"/>
                    <a:pt x="160637" y="39457"/>
                  </a:cubicBezTo>
                  <a:cubicBezTo>
                    <a:pt x="168875" y="29160"/>
                    <a:pt x="302740" y="-9970"/>
                    <a:pt x="383059" y="2387"/>
                  </a:cubicBezTo>
                  <a:cubicBezTo>
                    <a:pt x="463378" y="14744"/>
                    <a:pt x="568411" y="31220"/>
                    <a:pt x="642551" y="113598"/>
                  </a:cubicBezTo>
                  <a:cubicBezTo>
                    <a:pt x="716691" y="195976"/>
                    <a:pt x="766118" y="412219"/>
                    <a:pt x="827902" y="496657"/>
                  </a:cubicBezTo>
                  <a:cubicBezTo>
                    <a:pt x="889686" y="581095"/>
                    <a:pt x="889686" y="579036"/>
                    <a:pt x="1013254" y="620225"/>
                  </a:cubicBezTo>
                </a:path>
              </a:pathLst>
            </a:custGeom>
            <a:solidFill>
              <a:srgbClr val="CCEFFA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4150895" y="5514734"/>
              <a:ext cx="124656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Waves &amp; Surge</a:t>
              </a:r>
              <a:endParaRPr lang="en-US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4800600" y="5242709"/>
            <a:ext cx="1198048" cy="1431346"/>
            <a:chOff x="2834640" y="4422150"/>
            <a:chExt cx="1198048" cy="1431346"/>
          </a:xfrm>
        </p:grpSpPr>
        <p:pic>
          <p:nvPicPr>
            <p:cNvPr id="10" name="Picture 3" descr="C:\Users\Brian Phillips\AppData\Local\Microsoft\Windows\Temporary Internet Files\Content.IE5\6NUIARKC\MC900104986[1].wmf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34640" y="4422150"/>
              <a:ext cx="1198048" cy="11938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10"/>
            <p:cNvSpPr txBox="1"/>
            <p:nvPr/>
          </p:nvSpPr>
          <p:spPr>
            <a:xfrm>
              <a:off x="3166603" y="5576497"/>
              <a:ext cx="53412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Wind</a:t>
              </a:r>
              <a:endParaRPr lang="en-US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1134039" y="5559390"/>
            <a:ext cx="1635449" cy="797985"/>
            <a:chOff x="2494055" y="5876996"/>
            <a:chExt cx="1635449" cy="797985"/>
          </a:xfrm>
        </p:grpSpPr>
        <p:grpSp>
          <p:nvGrpSpPr>
            <p:cNvPr id="12" name="Group 11"/>
            <p:cNvGrpSpPr/>
            <p:nvPr/>
          </p:nvGrpSpPr>
          <p:grpSpPr>
            <a:xfrm>
              <a:off x="2494055" y="5934014"/>
              <a:ext cx="594163" cy="512130"/>
              <a:chOff x="5715000" y="5486400"/>
              <a:chExt cx="1019116" cy="630869"/>
            </a:xfrm>
          </p:grpSpPr>
          <p:cxnSp>
            <p:nvCxnSpPr>
              <p:cNvPr id="13" name="Straight Connector 12"/>
              <p:cNvCxnSpPr/>
              <p:nvPr/>
            </p:nvCxnSpPr>
            <p:spPr>
              <a:xfrm flipH="1" flipV="1">
                <a:off x="6215721" y="5736269"/>
                <a:ext cx="162697" cy="30480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/>
              <p:cNvCxnSpPr/>
              <p:nvPr/>
            </p:nvCxnSpPr>
            <p:spPr>
              <a:xfrm flipH="1" flipV="1">
                <a:off x="5938282" y="5660069"/>
                <a:ext cx="277439" cy="7620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/>
              <p:cNvCxnSpPr/>
              <p:nvPr/>
            </p:nvCxnSpPr>
            <p:spPr>
              <a:xfrm flipH="1" flipV="1">
                <a:off x="5861881" y="5506304"/>
                <a:ext cx="76401" cy="153765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/>
              <p:cNvCxnSpPr/>
              <p:nvPr/>
            </p:nvCxnSpPr>
            <p:spPr>
              <a:xfrm flipH="1" flipV="1">
                <a:off x="5715000" y="5486400"/>
                <a:ext cx="146392" cy="16353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/>
              <p:cNvCxnSpPr/>
              <p:nvPr/>
            </p:nvCxnSpPr>
            <p:spPr>
              <a:xfrm flipH="1" flipV="1">
                <a:off x="6378418" y="6041069"/>
                <a:ext cx="355698" cy="7620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8" name="Group 17"/>
            <p:cNvGrpSpPr/>
            <p:nvPr/>
          </p:nvGrpSpPr>
          <p:grpSpPr>
            <a:xfrm rot="20867697">
              <a:off x="2687447" y="5876996"/>
              <a:ext cx="594163" cy="512130"/>
              <a:chOff x="5715000" y="5486400"/>
              <a:chExt cx="1019116" cy="630869"/>
            </a:xfrm>
          </p:grpSpPr>
          <p:cxnSp>
            <p:nvCxnSpPr>
              <p:cNvPr id="19" name="Straight Connector 18"/>
              <p:cNvCxnSpPr/>
              <p:nvPr/>
            </p:nvCxnSpPr>
            <p:spPr>
              <a:xfrm flipH="1" flipV="1">
                <a:off x="6215721" y="5736269"/>
                <a:ext cx="162697" cy="30480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/>
              <p:cNvCxnSpPr/>
              <p:nvPr/>
            </p:nvCxnSpPr>
            <p:spPr>
              <a:xfrm flipH="1" flipV="1">
                <a:off x="5938282" y="5660069"/>
                <a:ext cx="277439" cy="7620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/>
              <p:cNvCxnSpPr/>
              <p:nvPr/>
            </p:nvCxnSpPr>
            <p:spPr>
              <a:xfrm flipH="1" flipV="1">
                <a:off x="5861881" y="5506304"/>
                <a:ext cx="76401" cy="153765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/>
              <p:cNvCxnSpPr/>
              <p:nvPr/>
            </p:nvCxnSpPr>
            <p:spPr>
              <a:xfrm flipH="1" flipV="1">
                <a:off x="5715000" y="5486400"/>
                <a:ext cx="146392" cy="16353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/>
              <p:cNvCxnSpPr/>
              <p:nvPr/>
            </p:nvCxnSpPr>
            <p:spPr>
              <a:xfrm flipH="1" flipV="1">
                <a:off x="6378418" y="6041069"/>
                <a:ext cx="355698" cy="7620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4" name="Group 23"/>
            <p:cNvGrpSpPr/>
            <p:nvPr/>
          </p:nvGrpSpPr>
          <p:grpSpPr>
            <a:xfrm rot="428158">
              <a:off x="2515232" y="6128222"/>
              <a:ext cx="594163" cy="512130"/>
              <a:chOff x="5715000" y="5486400"/>
              <a:chExt cx="1019116" cy="630869"/>
            </a:xfrm>
          </p:grpSpPr>
          <p:cxnSp>
            <p:nvCxnSpPr>
              <p:cNvPr id="25" name="Straight Connector 24"/>
              <p:cNvCxnSpPr/>
              <p:nvPr/>
            </p:nvCxnSpPr>
            <p:spPr>
              <a:xfrm flipH="1" flipV="1">
                <a:off x="6215721" y="5736269"/>
                <a:ext cx="162697" cy="30480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/>
              <p:cNvCxnSpPr/>
              <p:nvPr/>
            </p:nvCxnSpPr>
            <p:spPr>
              <a:xfrm flipH="1" flipV="1">
                <a:off x="5938282" y="5660069"/>
                <a:ext cx="277439" cy="7620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/>
              <p:cNvCxnSpPr/>
              <p:nvPr/>
            </p:nvCxnSpPr>
            <p:spPr>
              <a:xfrm flipH="1" flipV="1">
                <a:off x="5861881" y="5506304"/>
                <a:ext cx="76401" cy="153765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/>
              <p:cNvCxnSpPr/>
              <p:nvPr/>
            </p:nvCxnSpPr>
            <p:spPr>
              <a:xfrm flipH="1" flipV="1">
                <a:off x="5715000" y="5486400"/>
                <a:ext cx="146392" cy="16353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/>
              <p:cNvCxnSpPr/>
              <p:nvPr/>
            </p:nvCxnSpPr>
            <p:spPr>
              <a:xfrm flipH="1" flipV="1">
                <a:off x="6378418" y="6041069"/>
                <a:ext cx="355698" cy="7620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0" name="TextBox 29"/>
            <p:cNvSpPr txBox="1"/>
            <p:nvPr/>
          </p:nvSpPr>
          <p:spPr>
            <a:xfrm>
              <a:off x="3084025" y="6397982"/>
              <a:ext cx="104547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Earthquakes</a:t>
              </a:r>
              <a:endParaRPr lang="en-US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68089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935605"/>
            <a:ext cx="7772400" cy="1362075"/>
          </a:xfrm>
        </p:spPr>
        <p:txBody>
          <a:bodyPr/>
          <a:lstStyle/>
          <a:p>
            <a:pPr>
              <a:defRPr/>
            </a:pPr>
            <a:r>
              <a:rPr lang="en-US" cap="none" dirty="0" smtClean="0"/>
              <a:t>Thank you for your attention</a:t>
            </a:r>
            <a:endParaRPr lang="en-US" cap="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8554C54-5D04-41BC-A20C-C7D0B3F8FF61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722313" y="4063484"/>
            <a:ext cx="7772400" cy="21544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 smtClean="0"/>
              <a:t>References</a:t>
            </a:r>
            <a:endParaRPr lang="en-US" sz="1200" b="1" dirty="0" smtClean="0"/>
          </a:p>
          <a:p>
            <a:pPr marL="460375" indent="-460375"/>
            <a:r>
              <a:rPr lang="en-US" sz="1200" dirty="0" smtClean="0"/>
              <a:t>EERI </a:t>
            </a:r>
            <a:r>
              <a:rPr lang="en-US" sz="1200" dirty="0"/>
              <a:t>(2011). “Geotechnical Effects of the Mw 9.0 Tohoku, Japan, Earthquake of March 11, 2011.” EERI Special Earthquake Report, September, 2011.</a:t>
            </a:r>
          </a:p>
          <a:p>
            <a:pPr marL="460375" indent="-460375"/>
            <a:r>
              <a:rPr lang="en-US" sz="1200" dirty="0" smtClean="0"/>
              <a:t>Kawashima</a:t>
            </a:r>
            <a:r>
              <a:rPr lang="en-US" sz="1200" dirty="0"/>
              <a:t>, K. (2011). “Damage of Bridges Resulted from March 11, 2011 East-Japan Earthquake”, Preliminary disaster survey, April 15. </a:t>
            </a:r>
          </a:p>
          <a:p>
            <a:pPr marL="460375" indent="-460375"/>
            <a:r>
              <a:rPr lang="en-US" sz="1200" dirty="0"/>
              <a:t>Palermo, D. and </a:t>
            </a:r>
            <a:r>
              <a:rPr lang="en-US" sz="1200" dirty="0" err="1"/>
              <a:t>Nistor</a:t>
            </a:r>
            <a:r>
              <a:rPr lang="en-US" sz="1200" dirty="0"/>
              <a:t>, I. (2008). “Tsunami-Induced Loading on Structures”, Structure, NCSEA/CASE/SEI, March</a:t>
            </a:r>
            <a:r>
              <a:rPr lang="en-US" sz="1200" dirty="0" smtClean="0"/>
              <a:t>.</a:t>
            </a:r>
          </a:p>
          <a:p>
            <a:pPr marL="460375" indent="-460375"/>
            <a:r>
              <a:rPr lang="en-US" sz="1200" dirty="0" smtClean="0"/>
              <a:t>Lin</a:t>
            </a:r>
            <a:r>
              <a:rPr lang="en-US" sz="1200" dirty="0"/>
              <a:t>, S.L</a:t>
            </a:r>
            <a:r>
              <a:rPr lang="en-US" sz="1200" dirty="0" smtClean="0"/>
              <a:t>., Li, J., </a:t>
            </a:r>
            <a:r>
              <a:rPr lang="en-US" sz="1200" dirty="0" err="1" smtClean="0"/>
              <a:t>Elnashai</a:t>
            </a:r>
            <a:r>
              <a:rPr lang="en-US" sz="1200" dirty="0"/>
              <a:t>, </a:t>
            </a:r>
            <a:r>
              <a:rPr lang="en-US" sz="1200" dirty="0" smtClean="0"/>
              <a:t>A.S.,  </a:t>
            </a:r>
            <a:r>
              <a:rPr lang="en-US" sz="1200" dirty="0"/>
              <a:t>and </a:t>
            </a:r>
            <a:r>
              <a:rPr lang="en-US" sz="1200" dirty="0" smtClean="0"/>
              <a:t>Spencer Jr., B.F</a:t>
            </a:r>
            <a:r>
              <a:rPr lang="en-US" sz="1200" dirty="0"/>
              <a:t>. (</a:t>
            </a:r>
            <a:r>
              <a:rPr lang="en-US" sz="1200" dirty="0" smtClean="0"/>
              <a:t>2012).</a:t>
            </a:r>
            <a:r>
              <a:rPr lang="en-US" sz="1200" dirty="0"/>
              <a:t> </a:t>
            </a:r>
            <a:r>
              <a:rPr lang="en-US" sz="1200" dirty="0" smtClean="0"/>
              <a:t>“NEES </a:t>
            </a:r>
            <a:r>
              <a:rPr lang="en-US" sz="1200" dirty="0"/>
              <a:t>Integrated Seismic Risk Assessment Framework (NISRAF</a:t>
            </a:r>
            <a:r>
              <a:rPr lang="en-US" sz="1200" dirty="0" smtClean="0"/>
              <a:t>),”</a:t>
            </a:r>
            <a:r>
              <a:rPr lang="en-US" sz="1200" dirty="0"/>
              <a:t> </a:t>
            </a:r>
            <a:r>
              <a:rPr lang="en-US" sz="1200" dirty="0" smtClean="0"/>
              <a:t>Soil </a:t>
            </a:r>
            <a:r>
              <a:rPr lang="en-US" sz="1200" dirty="0"/>
              <a:t>Dynamics and Earthquake Engineering, Vol. 42, pp. </a:t>
            </a:r>
            <a:r>
              <a:rPr lang="en-US" sz="1200" dirty="0" smtClean="0"/>
              <a:t>219-228.</a:t>
            </a:r>
          </a:p>
          <a:p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069062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Introduction and </a:t>
            </a:r>
            <a:br>
              <a:rPr lang="en-US" sz="3600" dirty="0" smtClean="0"/>
            </a:br>
            <a:r>
              <a:rPr lang="en-US" sz="3600" dirty="0" smtClean="0"/>
              <a:t>Motivation</a:t>
            </a:r>
            <a:endParaRPr lang="en-US" sz="36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1634" y="6240498"/>
            <a:ext cx="2133600" cy="457200"/>
          </a:xfrm>
        </p:spPr>
        <p:txBody>
          <a:bodyPr/>
          <a:lstStyle/>
          <a:p>
            <a:pPr>
              <a:defRPr/>
            </a:pPr>
            <a:fld id="{F21C1FEC-7107-4BDC-B8C6-A3F35614F19E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824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Experimental Testing</a:t>
            </a:r>
          </a:p>
        </p:txBody>
      </p:sp>
      <p:pic>
        <p:nvPicPr>
          <p:cNvPr id="40966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" y="4522585"/>
            <a:ext cx="1325880" cy="18782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22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3061" name="Picture 5" descr="MR Damp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6348" y="4663180"/>
            <a:ext cx="2487612" cy="1597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3062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457200" y="1306830"/>
            <a:ext cx="8229600" cy="4819650"/>
          </a:xfrm>
        </p:spPr>
        <p:txBody>
          <a:bodyPr/>
          <a:lstStyle/>
          <a:p>
            <a:r>
              <a:rPr lang="en-US" sz="2400" dirty="0"/>
              <a:t>Experimental </a:t>
            </a:r>
            <a:r>
              <a:rPr lang="en-US" sz="2400" dirty="0" smtClean="0"/>
              <a:t>testing required </a:t>
            </a:r>
            <a:r>
              <a:rPr lang="en-US" sz="2400" dirty="0"/>
              <a:t>when</a:t>
            </a:r>
          </a:p>
          <a:p>
            <a:pPr lvl="1"/>
            <a:r>
              <a:rPr lang="en-US" sz="2000" dirty="0"/>
              <a:t>Response </a:t>
            </a:r>
            <a:r>
              <a:rPr lang="en-US" sz="2000" dirty="0" smtClean="0"/>
              <a:t>complex or not </a:t>
            </a:r>
            <a:r>
              <a:rPr lang="en-US" sz="2000" dirty="0"/>
              <a:t>well understood</a:t>
            </a:r>
          </a:p>
          <a:p>
            <a:pPr lvl="1"/>
            <a:r>
              <a:rPr lang="en-US" sz="2000" dirty="0"/>
              <a:t>Difficult to model numerically</a:t>
            </a:r>
          </a:p>
          <a:p>
            <a:pPr lvl="1"/>
            <a:r>
              <a:rPr lang="en-US" sz="2000" dirty="0" smtClean="0"/>
              <a:t>Models do not exist</a:t>
            </a:r>
          </a:p>
          <a:p>
            <a:r>
              <a:rPr lang="en-US" sz="2400" dirty="0" smtClean="0"/>
              <a:t>Results lead to better</a:t>
            </a:r>
          </a:p>
          <a:p>
            <a:pPr lvl="1"/>
            <a:r>
              <a:rPr lang="en-US" sz="2000" dirty="0" smtClean="0"/>
              <a:t>Understanding </a:t>
            </a:r>
            <a:r>
              <a:rPr lang="en-US" sz="2000" dirty="0"/>
              <a:t>of dynamic </a:t>
            </a:r>
            <a:r>
              <a:rPr lang="en-US" sz="2000" dirty="0" smtClean="0"/>
              <a:t>behavior</a:t>
            </a:r>
            <a:endParaRPr lang="en-US" sz="2000" dirty="0"/>
          </a:p>
          <a:p>
            <a:pPr lvl="1"/>
            <a:r>
              <a:rPr lang="en-US" sz="2000" dirty="0"/>
              <a:t>Computational models and constitutive relationships</a:t>
            </a:r>
          </a:p>
          <a:p>
            <a:pPr lvl="1"/>
            <a:r>
              <a:rPr lang="en-US" sz="2000" dirty="0"/>
              <a:t>Design methods and codes</a:t>
            </a:r>
          </a:p>
          <a:p>
            <a:pPr lvl="1"/>
            <a:endParaRPr lang="en-US" sz="2000" dirty="0"/>
          </a:p>
        </p:txBody>
      </p:sp>
      <p:sp>
        <p:nvSpPr>
          <p:cNvPr id="1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1634" y="6240498"/>
            <a:ext cx="2133600" cy="457200"/>
          </a:xfrm>
        </p:spPr>
        <p:txBody>
          <a:bodyPr/>
          <a:lstStyle/>
          <a:p>
            <a:pPr>
              <a:defRPr/>
            </a:pPr>
            <a:fld id="{F21C1FEC-7107-4BDC-B8C6-A3F35614F19E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/>
          <a:srcRect t="13808"/>
          <a:stretch/>
        </p:blipFill>
        <p:spPr bwMode="auto">
          <a:xfrm>
            <a:off x="2148840" y="4584107"/>
            <a:ext cx="4023360" cy="177097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624837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09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6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30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6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6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6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6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3062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6492240" cy="955675"/>
          </a:xfrm>
        </p:spPr>
        <p:txBody>
          <a:bodyPr/>
          <a:lstStyle/>
          <a:p>
            <a:r>
              <a:rPr lang="en-US" dirty="0" smtClean="0"/>
              <a:t>Advances through Recent Investments in Experimental Testing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i="1" dirty="0"/>
              <a:t>Performance-based design and real-time, large-scale testing to enable implementation of advanced damping </a:t>
            </a:r>
            <a:r>
              <a:rPr lang="en-US" sz="2000" i="1" dirty="0" smtClean="0"/>
              <a:t>systems </a:t>
            </a:r>
            <a:br>
              <a:rPr lang="en-US" sz="2000" i="1" dirty="0" smtClean="0"/>
            </a:br>
            <a:r>
              <a:rPr lang="en-US" sz="2000" dirty="0" smtClean="0"/>
              <a:t>-PI Shirley Dyke (Purdue)</a:t>
            </a:r>
            <a:endParaRPr lang="en-US" sz="2000" dirty="0"/>
          </a:p>
          <a:p>
            <a:endParaRPr lang="en-US" sz="2000" dirty="0" smtClean="0"/>
          </a:p>
          <a:p>
            <a:endParaRPr lang="en-US" sz="2000" dirty="0"/>
          </a:p>
          <a:p>
            <a:endParaRPr lang="en-US" sz="2000" dirty="0" smtClean="0"/>
          </a:p>
          <a:p>
            <a:endParaRPr lang="en-US" sz="2000" dirty="0" smtClean="0"/>
          </a:p>
          <a:p>
            <a:endParaRPr lang="en-US" sz="2000" dirty="0"/>
          </a:p>
          <a:p>
            <a:endParaRPr lang="en-US" sz="2000" dirty="0" smtClean="0"/>
          </a:p>
          <a:p>
            <a:pPr marL="0" indent="0">
              <a:buNone/>
            </a:pPr>
            <a:endParaRPr lang="en-US" sz="2000" dirty="0" smtClean="0"/>
          </a:p>
          <a:p>
            <a:r>
              <a:rPr lang="en-US" sz="2000" dirty="0" smtClean="0"/>
              <a:t>Created high-fidelity numerical models</a:t>
            </a:r>
          </a:p>
          <a:p>
            <a:r>
              <a:rPr lang="en-US" sz="2000" dirty="0"/>
              <a:t>Developed structural control devices 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and </a:t>
            </a:r>
            <a:r>
              <a:rPr lang="en-US" sz="2000" dirty="0"/>
              <a:t>algorithms</a:t>
            </a:r>
          </a:p>
          <a:p>
            <a:r>
              <a:rPr lang="en-US" sz="2000" dirty="0" smtClean="0"/>
              <a:t>Validated of performance based design </a:t>
            </a:r>
            <a:br>
              <a:rPr lang="en-US" sz="2000" dirty="0" smtClean="0"/>
            </a:br>
            <a:r>
              <a:rPr lang="en-US" sz="2000" dirty="0" smtClean="0"/>
              <a:t>approach</a:t>
            </a:r>
          </a:p>
          <a:p>
            <a:pPr marL="0" indent="0">
              <a:buNone/>
            </a:pPr>
            <a:endParaRPr lang="en-US" sz="2000" dirty="0"/>
          </a:p>
        </p:txBody>
      </p:sp>
      <p:pic>
        <p:nvPicPr>
          <p:cNvPr id="4" name="Picture 9"/>
          <p:cNvPicPr>
            <a:picLocks noChangeAspect="1" noChangeArrowheads="1"/>
          </p:cNvPicPr>
          <p:nvPr/>
        </p:nvPicPr>
        <p:blipFill rotWithShape="1">
          <a:blip r:embed="rId2"/>
          <a:srcRect r="60920" b="7143"/>
          <a:stretch/>
        </p:blipFill>
        <p:spPr bwMode="auto">
          <a:xfrm>
            <a:off x="365760" y="2367331"/>
            <a:ext cx="2114890" cy="24789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 descr="C:\Users\Brian\Desktop\DSC_108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09360" y="3429000"/>
            <a:ext cx="2099284" cy="3135966"/>
          </a:xfrm>
          <a:prstGeom prst="rect">
            <a:avLst/>
          </a:prstGeom>
          <a:noFill/>
        </p:spPr>
      </p:pic>
      <p:pic>
        <p:nvPicPr>
          <p:cNvPr id="7" name="Picture 6" descr="damper model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631"/>
          <a:stretch/>
        </p:blipFill>
        <p:spPr bwMode="auto">
          <a:xfrm>
            <a:off x="5621932" y="2103120"/>
            <a:ext cx="3384908" cy="1111648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9"/>
          <p:cNvPicPr>
            <a:picLocks noChangeAspect="1" noChangeArrowheads="1"/>
          </p:cNvPicPr>
          <p:nvPr/>
        </p:nvPicPr>
        <p:blipFill rotWithShape="1">
          <a:blip r:embed="rId2"/>
          <a:srcRect l="50000" b="7143"/>
          <a:stretch/>
        </p:blipFill>
        <p:spPr bwMode="auto">
          <a:xfrm>
            <a:off x="2689112" y="2367331"/>
            <a:ext cx="2705848" cy="24789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9"/>
          <p:cNvPicPr>
            <a:picLocks noChangeAspect="1" noChangeArrowheads="1"/>
          </p:cNvPicPr>
          <p:nvPr/>
        </p:nvPicPr>
        <p:blipFill rotWithShape="1">
          <a:blip r:embed="rId2"/>
          <a:srcRect r="51217" b="94862"/>
          <a:stretch/>
        </p:blipFill>
        <p:spPr bwMode="auto">
          <a:xfrm>
            <a:off x="365760" y="2367332"/>
            <a:ext cx="2639990" cy="1371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31261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Role of Experimental Testing in</a:t>
            </a:r>
            <a:br>
              <a:rPr lang="en-US" dirty="0" smtClean="0"/>
            </a:br>
            <a:r>
              <a:rPr lang="en-US" dirty="0" smtClean="0"/>
              <a:t>Impact Assessment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52889" y="1280160"/>
            <a:ext cx="4838223" cy="49518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182880" y="6304895"/>
            <a:ext cx="886968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/>
              <a:t>S.L</a:t>
            </a:r>
            <a:r>
              <a:rPr lang="en-US" sz="1200" dirty="0"/>
              <a:t>. Lin, J. Li, A. S. </a:t>
            </a:r>
            <a:r>
              <a:rPr lang="en-US" sz="1200" dirty="0" err="1"/>
              <a:t>Elnashai</a:t>
            </a:r>
            <a:r>
              <a:rPr lang="en-US" sz="1200" dirty="0"/>
              <a:t>, and B. F. </a:t>
            </a:r>
            <a:r>
              <a:rPr lang="en-US" sz="1200" dirty="0" smtClean="0"/>
              <a:t>Spencer (2012). “NEES Integrated Seismic Risk Assessment Framework (NISRAF),” Soil Dynamics and Earthquake Engineering, Vol. 42, pp. 219-228.</a:t>
            </a:r>
            <a:endParaRPr lang="en-US" sz="1200" dirty="0"/>
          </a:p>
        </p:txBody>
      </p:sp>
      <p:cxnSp>
        <p:nvCxnSpPr>
          <p:cNvPr id="6" name="Straight Connector 5"/>
          <p:cNvCxnSpPr/>
          <p:nvPr/>
        </p:nvCxnSpPr>
        <p:spPr bwMode="auto">
          <a:xfrm>
            <a:off x="228600" y="6311146"/>
            <a:ext cx="89154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7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1634" y="5943600"/>
            <a:ext cx="2133600" cy="457200"/>
          </a:xfrm>
        </p:spPr>
        <p:txBody>
          <a:bodyPr/>
          <a:lstStyle/>
          <a:p>
            <a:pPr>
              <a:defRPr/>
            </a:pPr>
            <a:fld id="{F21C1FEC-7107-4BDC-B8C6-A3F35614F19E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735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Experimental</a:t>
            </a:r>
            <a:br>
              <a:rPr lang="en-US" sz="3600" dirty="0" smtClean="0"/>
            </a:br>
            <a:r>
              <a:rPr lang="en-US" sz="3600" dirty="0" smtClean="0"/>
              <a:t>Methods</a:t>
            </a:r>
            <a:endParaRPr lang="en-US" sz="36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1634" y="6240498"/>
            <a:ext cx="2133600" cy="457200"/>
          </a:xfrm>
        </p:spPr>
        <p:txBody>
          <a:bodyPr/>
          <a:lstStyle/>
          <a:p>
            <a:pPr>
              <a:defRPr/>
            </a:pPr>
            <a:fld id="{F21C1FEC-7107-4BDC-B8C6-A3F35614F19E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604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Experimental Methods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21C1FEC-7107-4BDC-B8C6-A3F35614F19E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grpSp>
        <p:nvGrpSpPr>
          <p:cNvPr id="20" name="Group 19"/>
          <p:cNvGrpSpPr/>
          <p:nvPr/>
        </p:nvGrpSpPr>
        <p:grpSpPr>
          <a:xfrm>
            <a:off x="411480" y="1265214"/>
            <a:ext cx="3688080" cy="2945491"/>
            <a:chOff x="411480" y="1265214"/>
            <a:chExt cx="3688080" cy="2945491"/>
          </a:xfrm>
        </p:grpSpPr>
        <p:pic>
          <p:nvPicPr>
            <p:cNvPr id="7" name="Picture 1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79804" y="1280160"/>
              <a:ext cx="1714756" cy="24847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1" name="TextBox 10"/>
            <p:cNvSpPr txBox="1"/>
            <p:nvPr/>
          </p:nvSpPr>
          <p:spPr>
            <a:xfrm>
              <a:off x="2194560" y="1265214"/>
              <a:ext cx="190500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u="sng" dirty="0" smtClean="0"/>
                <a:t>Quasi-Static Testing</a:t>
              </a:r>
            </a:p>
            <a:p>
              <a:r>
                <a:rPr lang="en-US" sz="1600" dirty="0" smtClean="0"/>
                <a:t>Validate new components and materials</a:t>
              </a:r>
              <a:endParaRPr lang="en-US" sz="1600" dirty="0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411480" y="3749040"/>
              <a:ext cx="218848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University of Illinois</a:t>
              </a:r>
            </a:p>
            <a:p>
              <a:r>
                <a:rPr lang="en-US" sz="1200" dirty="0" smtClean="0"/>
                <a:t>Large-Scale Reaction Wall</a:t>
              </a:r>
              <a:endParaRPr lang="en-US" sz="1200" dirty="0"/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4892040" y="3611880"/>
            <a:ext cx="4048437" cy="2692782"/>
            <a:chOff x="4959009" y="2071320"/>
            <a:chExt cx="4048437" cy="2692782"/>
          </a:xfrm>
        </p:grpSpPr>
        <p:pic>
          <p:nvPicPr>
            <p:cNvPr id="5" name="Picture 2" descr="Seismic Response of a 7-Story RC Buildi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260909" y="2071320"/>
              <a:ext cx="1673338" cy="2231117"/>
            </a:xfrm>
            <a:prstGeom prst="rect">
              <a:avLst/>
            </a:prstGeom>
            <a:noFill/>
          </p:spPr>
        </p:pic>
        <p:sp>
          <p:nvSpPr>
            <p:cNvPr id="9" name="TextBox 8"/>
            <p:cNvSpPr txBox="1"/>
            <p:nvPr/>
          </p:nvSpPr>
          <p:spPr>
            <a:xfrm>
              <a:off x="4959009" y="2255473"/>
              <a:ext cx="228600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600" b="1" u="sng" dirty="0" smtClean="0"/>
                <a:t>Shake Table Testing</a:t>
              </a:r>
            </a:p>
            <a:p>
              <a:pPr algn="r"/>
              <a:r>
                <a:rPr lang="en-US" sz="1600" dirty="0" smtClean="0"/>
                <a:t>Study performance of structures under severe earthquake loads</a:t>
              </a:r>
              <a:endParaRPr lang="en-US" sz="1600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6604929" y="4302437"/>
              <a:ext cx="240251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200" dirty="0" smtClean="0"/>
                <a:t>Univ. of California San Diego</a:t>
              </a:r>
            </a:p>
            <a:p>
              <a:pPr algn="r"/>
              <a:r>
                <a:rPr lang="en-US" sz="1200" dirty="0" smtClean="0"/>
                <a:t>Large-Scale Shake Table</a:t>
              </a:r>
              <a:endParaRPr lang="en-US" sz="1200" dirty="0"/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7223760" y="1325880"/>
            <a:ext cx="1905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u="sng" dirty="0" smtClean="0"/>
              <a:t>Wave</a:t>
            </a:r>
            <a:br>
              <a:rPr lang="en-US" sz="1600" b="1" u="sng" dirty="0" smtClean="0"/>
            </a:br>
            <a:r>
              <a:rPr lang="en-US" sz="1600" b="1" u="sng" dirty="0" smtClean="0"/>
              <a:t>Tank</a:t>
            </a:r>
          </a:p>
          <a:p>
            <a:r>
              <a:rPr lang="en-US" sz="1600" dirty="0" smtClean="0"/>
              <a:t>Study tsunami flow, impact, debris, and scour</a:t>
            </a:r>
            <a:endParaRPr lang="en-US" sz="1600" dirty="0"/>
          </a:p>
        </p:txBody>
      </p:sp>
      <p:sp>
        <p:nvSpPr>
          <p:cNvPr id="13" name="TextBox 12"/>
          <p:cNvSpPr txBox="1"/>
          <p:nvPr/>
        </p:nvSpPr>
        <p:spPr>
          <a:xfrm>
            <a:off x="4434840" y="3154680"/>
            <a:ext cx="3383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ysClr val="windowText" lastClr="000000"/>
                </a:solidFill>
              </a:rPr>
              <a:t>Oregon State University</a:t>
            </a:r>
            <a:br>
              <a:rPr lang="en-US" sz="1200" dirty="0" smtClean="0">
                <a:solidFill>
                  <a:sysClr val="windowText" lastClr="000000"/>
                </a:solidFill>
              </a:rPr>
            </a:br>
            <a:r>
              <a:rPr lang="en-US" sz="1200" dirty="0" smtClean="0">
                <a:solidFill>
                  <a:sysClr val="windowText" lastClr="000000"/>
                </a:solidFill>
              </a:rPr>
              <a:t>Tsunami Wave Basin</a:t>
            </a:r>
            <a:endParaRPr lang="en-US" sz="1200" dirty="0">
              <a:solidFill>
                <a:sysClr val="windowText" lastClr="000000"/>
              </a:solidFill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-228600" y="4362376"/>
            <a:ext cx="5294370" cy="2358464"/>
            <a:chOff x="1349340" y="3935418"/>
            <a:chExt cx="5294370" cy="2358464"/>
          </a:xfrm>
        </p:grpSpPr>
        <p:pic>
          <p:nvPicPr>
            <p:cNvPr id="26" name="Picture 25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168354" y="3935418"/>
              <a:ext cx="3383280" cy="2247009"/>
            </a:xfrm>
            <a:prstGeom prst="rect">
              <a:avLst/>
            </a:prstGeom>
            <a:noFill/>
          </p:spPr>
        </p:pic>
        <p:sp>
          <p:nvSpPr>
            <p:cNvPr id="27" name="TextBox 26"/>
            <p:cNvSpPr txBox="1"/>
            <p:nvPr/>
          </p:nvSpPr>
          <p:spPr>
            <a:xfrm>
              <a:off x="1349340" y="4467474"/>
              <a:ext cx="1905000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600" b="1" u="sng" dirty="0" smtClean="0"/>
                <a:t>Hybrid Simulation</a:t>
              </a:r>
            </a:p>
            <a:p>
              <a:pPr algn="r"/>
              <a:r>
                <a:rPr lang="en-US" sz="1600" dirty="0" smtClean="0"/>
                <a:t>Efficiently combine experimental testing  and simulation</a:t>
              </a:r>
              <a:endParaRPr lang="en-US" sz="1600" dirty="0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3260430" y="6016883"/>
              <a:ext cx="338328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solidFill>
                    <a:sysClr val="windowText" lastClr="000000"/>
                  </a:solidFill>
                </a:rPr>
                <a:t>Multi-Site NSF Project</a:t>
              </a:r>
              <a:endParaRPr lang="en-US" sz="1200" dirty="0">
                <a:solidFill>
                  <a:sysClr val="windowText" lastClr="000000"/>
                </a:solidFill>
              </a:endParaRPr>
            </a:p>
          </p:txBody>
        </p:sp>
      </p:grpSp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664" y="1326524"/>
            <a:ext cx="2742234" cy="1828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31379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8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Dynamic Testing Summary</a:t>
            </a:r>
            <a:endParaRPr lang="en-US" dirty="0"/>
          </a:p>
        </p:txBody>
      </p:sp>
      <p:grpSp>
        <p:nvGrpSpPr>
          <p:cNvPr id="37" name="Group 36"/>
          <p:cNvGrpSpPr>
            <a:grpSpLocks noChangeAspect="1"/>
          </p:cNvGrpSpPr>
          <p:nvPr/>
        </p:nvGrpSpPr>
        <p:grpSpPr>
          <a:xfrm>
            <a:off x="453149" y="3716900"/>
            <a:ext cx="2516198" cy="369363"/>
            <a:chOff x="-1358558" y="7282207"/>
            <a:chExt cx="4374474" cy="642147"/>
          </a:xfrm>
        </p:grpSpPr>
        <p:grpSp>
          <p:nvGrpSpPr>
            <p:cNvPr id="4" name="Group 3"/>
            <p:cNvGrpSpPr/>
            <p:nvPr/>
          </p:nvGrpSpPr>
          <p:grpSpPr>
            <a:xfrm>
              <a:off x="1017878" y="7656355"/>
              <a:ext cx="153490" cy="153490"/>
              <a:chOff x="4953000" y="2209800"/>
              <a:chExt cx="226060" cy="228600"/>
            </a:xfrm>
          </p:grpSpPr>
          <p:sp>
            <p:nvSpPr>
              <p:cNvPr id="5" name="Oval 4"/>
              <p:cNvSpPr/>
              <p:nvPr/>
            </p:nvSpPr>
            <p:spPr>
              <a:xfrm>
                <a:off x="4953000" y="2209800"/>
                <a:ext cx="226060" cy="2286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" name="Oval 5"/>
              <p:cNvSpPr/>
              <p:nvPr/>
            </p:nvSpPr>
            <p:spPr>
              <a:xfrm>
                <a:off x="5043170" y="2301240"/>
                <a:ext cx="45720" cy="4572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7" name="Group 6"/>
            <p:cNvGrpSpPr/>
            <p:nvPr/>
          </p:nvGrpSpPr>
          <p:grpSpPr>
            <a:xfrm>
              <a:off x="2294832" y="7656355"/>
              <a:ext cx="153490" cy="153490"/>
              <a:chOff x="4953000" y="2209800"/>
              <a:chExt cx="226060" cy="228600"/>
            </a:xfrm>
          </p:grpSpPr>
          <p:sp>
            <p:nvSpPr>
              <p:cNvPr id="8" name="Oval 7"/>
              <p:cNvSpPr/>
              <p:nvPr/>
            </p:nvSpPr>
            <p:spPr>
              <a:xfrm>
                <a:off x="4953000" y="2209800"/>
                <a:ext cx="226060" cy="2286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Oval 8"/>
              <p:cNvSpPr/>
              <p:nvPr/>
            </p:nvSpPr>
            <p:spPr>
              <a:xfrm>
                <a:off x="5043170" y="2301240"/>
                <a:ext cx="45720" cy="4572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0" name="Rectangle 23"/>
            <p:cNvSpPr>
              <a:spLocks noChangeAspect="1" noChangeArrowheads="1"/>
            </p:cNvSpPr>
            <p:nvPr/>
          </p:nvSpPr>
          <p:spPr bwMode="auto">
            <a:xfrm>
              <a:off x="-1358558" y="7820015"/>
              <a:ext cx="4374474" cy="104339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" name="Rectangle 15"/>
            <p:cNvSpPr>
              <a:spLocks noChangeAspect="1" noChangeArrowheads="1"/>
            </p:cNvSpPr>
            <p:nvPr/>
          </p:nvSpPr>
          <p:spPr bwMode="auto">
            <a:xfrm>
              <a:off x="-38168" y="7531231"/>
              <a:ext cx="534284" cy="75973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" name="Rectangle 16"/>
            <p:cNvSpPr>
              <a:spLocks noChangeAspect="1" noChangeArrowheads="1"/>
            </p:cNvSpPr>
            <p:nvPr/>
          </p:nvSpPr>
          <p:spPr bwMode="auto">
            <a:xfrm>
              <a:off x="542750" y="7416215"/>
              <a:ext cx="145229" cy="3060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" name="Oval 17"/>
            <p:cNvSpPr>
              <a:spLocks noChangeAspect="1" noChangeArrowheads="1"/>
            </p:cNvSpPr>
            <p:nvPr/>
          </p:nvSpPr>
          <p:spPr bwMode="auto">
            <a:xfrm>
              <a:off x="445487" y="7492189"/>
              <a:ext cx="217178" cy="15300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" name="Rectangle 22"/>
            <p:cNvSpPr>
              <a:spLocks noChangeAspect="1" noChangeArrowheads="1"/>
            </p:cNvSpPr>
            <p:nvPr/>
          </p:nvSpPr>
          <p:spPr bwMode="auto">
            <a:xfrm>
              <a:off x="-301979" y="7416215"/>
              <a:ext cx="95931" cy="285955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" name="Rectangle 24"/>
            <p:cNvSpPr>
              <a:spLocks noChangeAspect="1" noChangeArrowheads="1"/>
            </p:cNvSpPr>
            <p:nvPr/>
          </p:nvSpPr>
          <p:spPr bwMode="auto">
            <a:xfrm>
              <a:off x="-846924" y="7357486"/>
              <a:ext cx="98096" cy="460470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" name="AutoShape 25"/>
            <p:cNvSpPr>
              <a:spLocks noChangeAspect="1" noChangeArrowheads="1"/>
            </p:cNvSpPr>
            <p:nvPr/>
          </p:nvSpPr>
          <p:spPr bwMode="auto">
            <a:xfrm flipH="1">
              <a:off x="-1230650" y="7357485"/>
              <a:ext cx="387030" cy="460470"/>
            </a:xfrm>
            <a:prstGeom prst="rtTriangle">
              <a:avLst/>
            </a:prstGeom>
            <a:solidFill>
              <a:schemeClr val="tx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" name="Rectangle 26"/>
            <p:cNvSpPr>
              <a:spLocks noChangeAspect="1" noChangeArrowheads="1"/>
            </p:cNvSpPr>
            <p:nvPr/>
          </p:nvSpPr>
          <p:spPr bwMode="auto">
            <a:xfrm>
              <a:off x="-760319" y="7435208"/>
              <a:ext cx="458339" cy="247969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" name="Rectangle 27"/>
            <p:cNvSpPr>
              <a:spLocks noChangeAspect="1" noChangeArrowheads="1"/>
            </p:cNvSpPr>
            <p:nvPr/>
          </p:nvSpPr>
          <p:spPr bwMode="auto">
            <a:xfrm>
              <a:off x="48436" y="7719415"/>
              <a:ext cx="169715" cy="9209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" name="Rectangle 34"/>
            <p:cNvSpPr>
              <a:spLocks noChangeAspect="1" noChangeArrowheads="1"/>
            </p:cNvSpPr>
            <p:nvPr/>
          </p:nvSpPr>
          <p:spPr bwMode="auto">
            <a:xfrm>
              <a:off x="-230031" y="7339186"/>
              <a:ext cx="313110" cy="77029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" name="Rectangle 35"/>
            <p:cNvSpPr>
              <a:spLocks noChangeAspect="1" noChangeArrowheads="1"/>
            </p:cNvSpPr>
            <p:nvPr/>
          </p:nvSpPr>
          <p:spPr bwMode="auto">
            <a:xfrm>
              <a:off x="-156749" y="7282207"/>
              <a:ext cx="167880" cy="56980"/>
            </a:xfrm>
            <a:prstGeom prst="rect">
              <a:avLst/>
            </a:prstGeom>
            <a:solidFill>
              <a:srgbClr val="99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" name="Rectangle 36"/>
            <p:cNvSpPr>
              <a:spLocks noChangeAspect="1" noChangeArrowheads="1"/>
            </p:cNvSpPr>
            <p:nvPr/>
          </p:nvSpPr>
          <p:spPr bwMode="auto">
            <a:xfrm>
              <a:off x="-206048" y="7416215"/>
              <a:ext cx="290459" cy="266962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" name="Rectangle 37"/>
            <p:cNvSpPr>
              <a:spLocks noChangeAspect="1" noChangeArrowheads="1"/>
            </p:cNvSpPr>
            <p:nvPr/>
          </p:nvSpPr>
          <p:spPr bwMode="auto">
            <a:xfrm>
              <a:off x="84411" y="7416215"/>
              <a:ext cx="95931" cy="285955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" name="Rectangle 23"/>
            <p:cNvSpPr>
              <a:spLocks noChangeArrowheads="1"/>
            </p:cNvSpPr>
            <p:nvPr/>
          </p:nvSpPr>
          <p:spPr bwMode="auto">
            <a:xfrm>
              <a:off x="687980" y="7498080"/>
              <a:ext cx="2072119" cy="153490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cxnSp>
        <p:nvCxnSpPr>
          <p:cNvPr id="65" name="Straight Connector 64"/>
          <p:cNvCxnSpPr/>
          <p:nvPr/>
        </p:nvCxnSpPr>
        <p:spPr bwMode="auto">
          <a:xfrm flipH="1">
            <a:off x="469639" y="4080163"/>
            <a:ext cx="91440" cy="9144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6" name="Straight Connector 65"/>
          <p:cNvCxnSpPr/>
          <p:nvPr/>
        </p:nvCxnSpPr>
        <p:spPr bwMode="auto">
          <a:xfrm flipH="1">
            <a:off x="675291" y="4080163"/>
            <a:ext cx="91440" cy="9144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7" name="Straight Connector 66"/>
          <p:cNvCxnSpPr/>
          <p:nvPr/>
        </p:nvCxnSpPr>
        <p:spPr bwMode="auto">
          <a:xfrm flipH="1">
            <a:off x="880943" y="4080163"/>
            <a:ext cx="91440" cy="9144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8" name="Straight Connector 67"/>
          <p:cNvCxnSpPr/>
          <p:nvPr/>
        </p:nvCxnSpPr>
        <p:spPr bwMode="auto">
          <a:xfrm flipH="1">
            <a:off x="1086595" y="4080163"/>
            <a:ext cx="91440" cy="9144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9" name="Straight Connector 68"/>
          <p:cNvCxnSpPr/>
          <p:nvPr/>
        </p:nvCxnSpPr>
        <p:spPr bwMode="auto">
          <a:xfrm flipH="1">
            <a:off x="1292247" y="4080163"/>
            <a:ext cx="91440" cy="9144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0" name="Straight Connector 69"/>
          <p:cNvCxnSpPr/>
          <p:nvPr/>
        </p:nvCxnSpPr>
        <p:spPr bwMode="auto">
          <a:xfrm flipH="1">
            <a:off x="1497899" y="4080163"/>
            <a:ext cx="91440" cy="9144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1" name="Straight Connector 70"/>
          <p:cNvCxnSpPr/>
          <p:nvPr/>
        </p:nvCxnSpPr>
        <p:spPr bwMode="auto">
          <a:xfrm flipH="1">
            <a:off x="572465" y="4080163"/>
            <a:ext cx="91440" cy="9144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2" name="Straight Connector 71"/>
          <p:cNvCxnSpPr/>
          <p:nvPr/>
        </p:nvCxnSpPr>
        <p:spPr bwMode="auto">
          <a:xfrm flipH="1">
            <a:off x="778117" y="4080163"/>
            <a:ext cx="91440" cy="9144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3" name="Straight Connector 72"/>
          <p:cNvCxnSpPr/>
          <p:nvPr/>
        </p:nvCxnSpPr>
        <p:spPr bwMode="auto">
          <a:xfrm flipH="1">
            <a:off x="983769" y="4080163"/>
            <a:ext cx="91440" cy="9144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4" name="Straight Connector 73"/>
          <p:cNvCxnSpPr/>
          <p:nvPr/>
        </p:nvCxnSpPr>
        <p:spPr bwMode="auto">
          <a:xfrm flipH="1">
            <a:off x="1189421" y="4080163"/>
            <a:ext cx="91440" cy="9144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5" name="Straight Connector 74"/>
          <p:cNvCxnSpPr/>
          <p:nvPr/>
        </p:nvCxnSpPr>
        <p:spPr bwMode="auto">
          <a:xfrm flipH="1">
            <a:off x="1395073" y="4080163"/>
            <a:ext cx="91440" cy="9144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6" name="Straight Connector 75"/>
          <p:cNvCxnSpPr/>
          <p:nvPr/>
        </p:nvCxnSpPr>
        <p:spPr bwMode="auto">
          <a:xfrm flipH="1">
            <a:off x="1600725" y="4080163"/>
            <a:ext cx="91440" cy="9144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3" name="Straight Connector 82"/>
          <p:cNvCxnSpPr/>
          <p:nvPr/>
        </p:nvCxnSpPr>
        <p:spPr bwMode="auto">
          <a:xfrm flipH="1">
            <a:off x="1703551" y="4080163"/>
            <a:ext cx="91440" cy="9144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4" name="Straight Connector 83"/>
          <p:cNvCxnSpPr/>
          <p:nvPr/>
        </p:nvCxnSpPr>
        <p:spPr bwMode="auto">
          <a:xfrm flipH="1">
            <a:off x="1909203" y="4080163"/>
            <a:ext cx="91440" cy="9144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5" name="Straight Connector 84"/>
          <p:cNvCxnSpPr/>
          <p:nvPr/>
        </p:nvCxnSpPr>
        <p:spPr bwMode="auto">
          <a:xfrm flipH="1">
            <a:off x="2114855" y="4080163"/>
            <a:ext cx="91440" cy="9144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6" name="Straight Connector 85"/>
          <p:cNvCxnSpPr/>
          <p:nvPr/>
        </p:nvCxnSpPr>
        <p:spPr bwMode="auto">
          <a:xfrm flipH="1">
            <a:off x="2320507" y="4080163"/>
            <a:ext cx="91440" cy="9144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7" name="Straight Connector 86"/>
          <p:cNvCxnSpPr/>
          <p:nvPr/>
        </p:nvCxnSpPr>
        <p:spPr bwMode="auto">
          <a:xfrm flipH="1">
            <a:off x="2526159" y="4080163"/>
            <a:ext cx="91440" cy="9144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8" name="Straight Connector 87"/>
          <p:cNvCxnSpPr/>
          <p:nvPr/>
        </p:nvCxnSpPr>
        <p:spPr bwMode="auto">
          <a:xfrm flipH="1">
            <a:off x="2731811" y="4080163"/>
            <a:ext cx="91440" cy="9144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9" name="Straight Connector 88"/>
          <p:cNvCxnSpPr/>
          <p:nvPr/>
        </p:nvCxnSpPr>
        <p:spPr bwMode="auto">
          <a:xfrm flipH="1">
            <a:off x="1806377" y="4080163"/>
            <a:ext cx="91440" cy="9144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0" name="Straight Connector 89"/>
          <p:cNvCxnSpPr/>
          <p:nvPr/>
        </p:nvCxnSpPr>
        <p:spPr bwMode="auto">
          <a:xfrm flipH="1">
            <a:off x="2012029" y="4080163"/>
            <a:ext cx="91440" cy="9144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1" name="Straight Connector 90"/>
          <p:cNvCxnSpPr/>
          <p:nvPr/>
        </p:nvCxnSpPr>
        <p:spPr bwMode="auto">
          <a:xfrm flipH="1">
            <a:off x="2217681" y="4080163"/>
            <a:ext cx="91440" cy="9144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2" name="Straight Connector 91"/>
          <p:cNvCxnSpPr/>
          <p:nvPr/>
        </p:nvCxnSpPr>
        <p:spPr bwMode="auto">
          <a:xfrm flipH="1">
            <a:off x="2423333" y="4080163"/>
            <a:ext cx="91440" cy="9144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3" name="Straight Connector 92"/>
          <p:cNvCxnSpPr/>
          <p:nvPr/>
        </p:nvCxnSpPr>
        <p:spPr bwMode="auto">
          <a:xfrm flipH="1">
            <a:off x="2628985" y="4080163"/>
            <a:ext cx="91440" cy="9144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4" name="Straight Connector 93"/>
          <p:cNvCxnSpPr/>
          <p:nvPr/>
        </p:nvCxnSpPr>
        <p:spPr bwMode="auto">
          <a:xfrm flipH="1">
            <a:off x="2834640" y="4080163"/>
            <a:ext cx="91440" cy="9144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3" name="Rectangle 23"/>
          <p:cNvSpPr>
            <a:spLocks noChangeArrowheads="1"/>
          </p:cNvSpPr>
          <p:nvPr/>
        </p:nvSpPr>
        <p:spPr bwMode="auto">
          <a:xfrm>
            <a:off x="3609939" y="4029832"/>
            <a:ext cx="1920240" cy="64008"/>
          </a:xfrm>
          <a:prstGeom prst="rect">
            <a:avLst/>
          </a:prstGeom>
          <a:solidFill>
            <a:schemeClr val="tx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cxnSp>
        <p:nvCxnSpPr>
          <p:cNvPr id="97" name="Straight Connector 96"/>
          <p:cNvCxnSpPr/>
          <p:nvPr/>
        </p:nvCxnSpPr>
        <p:spPr bwMode="auto">
          <a:xfrm flipH="1">
            <a:off x="3746923" y="4074215"/>
            <a:ext cx="91440" cy="9144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8" name="Straight Connector 97"/>
          <p:cNvCxnSpPr/>
          <p:nvPr/>
        </p:nvCxnSpPr>
        <p:spPr bwMode="auto">
          <a:xfrm flipH="1">
            <a:off x="3952575" y="4074215"/>
            <a:ext cx="91440" cy="9144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9" name="Straight Connector 98"/>
          <p:cNvCxnSpPr/>
          <p:nvPr/>
        </p:nvCxnSpPr>
        <p:spPr bwMode="auto">
          <a:xfrm flipH="1">
            <a:off x="4158227" y="4074215"/>
            <a:ext cx="91440" cy="9144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0" name="Straight Connector 99"/>
          <p:cNvCxnSpPr/>
          <p:nvPr/>
        </p:nvCxnSpPr>
        <p:spPr bwMode="auto">
          <a:xfrm flipH="1">
            <a:off x="4363879" y="4074215"/>
            <a:ext cx="91440" cy="9144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2" name="Straight Connector 101"/>
          <p:cNvCxnSpPr/>
          <p:nvPr/>
        </p:nvCxnSpPr>
        <p:spPr bwMode="auto">
          <a:xfrm flipH="1">
            <a:off x="3644097" y="4074215"/>
            <a:ext cx="91440" cy="9144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3" name="Straight Connector 102"/>
          <p:cNvCxnSpPr/>
          <p:nvPr/>
        </p:nvCxnSpPr>
        <p:spPr bwMode="auto">
          <a:xfrm flipH="1">
            <a:off x="3849749" y="4074215"/>
            <a:ext cx="91440" cy="9144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4" name="Straight Connector 103"/>
          <p:cNvCxnSpPr/>
          <p:nvPr/>
        </p:nvCxnSpPr>
        <p:spPr bwMode="auto">
          <a:xfrm flipH="1">
            <a:off x="4055401" y="4074215"/>
            <a:ext cx="91440" cy="9144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5" name="Straight Connector 104"/>
          <p:cNvCxnSpPr/>
          <p:nvPr/>
        </p:nvCxnSpPr>
        <p:spPr bwMode="auto">
          <a:xfrm flipH="1">
            <a:off x="4261053" y="4074215"/>
            <a:ext cx="91440" cy="9144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6" name="Straight Connector 105"/>
          <p:cNvCxnSpPr/>
          <p:nvPr/>
        </p:nvCxnSpPr>
        <p:spPr bwMode="auto">
          <a:xfrm flipH="1">
            <a:off x="4466705" y="4074215"/>
            <a:ext cx="91440" cy="9144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7" name="Straight Connector 106"/>
          <p:cNvCxnSpPr/>
          <p:nvPr/>
        </p:nvCxnSpPr>
        <p:spPr bwMode="auto">
          <a:xfrm flipH="1">
            <a:off x="4569531" y="4074215"/>
            <a:ext cx="91440" cy="9144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8" name="Straight Connector 107"/>
          <p:cNvCxnSpPr/>
          <p:nvPr/>
        </p:nvCxnSpPr>
        <p:spPr bwMode="auto">
          <a:xfrm flipH="1">
            <a:off x="4775183" y="4074215"/>
            <a:ext cx="91440" cy="9144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9" name="Straight Connector 108"/>
          <p:cNvCxnSpPr/>
          <p:nvPr/>
        </p:nvCxnSpPr>
        <p:spPr bwMode="auto">
          <a:xfrm flipH="1">
            <a:off x="4980835" y="4074215"/>
            <a:ext cx="91440" cy="9144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0" name="Straight Connector 109"/>
          <p:cNvCxnSpPr/>
          <p:nvPr/>
        </p:nvCxnSpPr>
        <p:spPr bwMode="auto">
          <a:xfrm flipH="1">
            <a:off x="5186487" y="4074215"/>
            <a:ext cx="91440" cy="9144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3" name="Straight Connector 112"/>
          <p:cNvCxnSpPr/>
          <p:nvPr/>
        </p:nvCxnSpPr>
        <p:spPr bwMode="auto">
          <a:xfrm flipH="1">
            <a:off x="4672357" y="4074215"/>
            <a:ext cx="91440" cy="9144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4" name="Straight Connector 113"/>
          <p:cNvCxnSpPr/>
          <p:nvPr/>
        </p:nvCxnSpPr>
        <p:spPr bwMode="auto">
          <a:xfrm flipH="1">
            <a:off x="4878009" y="4074215"/>
            <a:ext cx="91440" cy="9144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5" name="Straight Connector 114"/>
          <p:cNvCxnSpPr/>
          <p:nvPr/>
        </p:nvCxnSpPr>
        <p:spPr bwMode="auto">
          <a:xfrm flipH="1">
            <a:off x="5083661" y="4074215"/>
            <a:ext cx="91440" cy="9144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6" name="Straight Connector 115"/>
          <p:cNvCxnSpPr/>
          <p:nvPr/>
        </p:nvCxnSpPr>
        <p:spPr bwMode="auto">
          <a:xfrm flipH="1">
            <a:off x="5289313" y="4074215"/>
            <a:ext cx="91440" cy="9144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4" name="Freeform 23"/>
          <p:cNvSpPr/>
          <p:nvPr/>
        </p:nvSpPr>
        <p:spPr bwMode="auto">
          <a:xfrm rot="5571001" flipV="1">
            <a:off x="1564181" y="3426663"/>
            <a:ext cx="731520" cy="98175"/>
          </a:xfrm>
          <a:custGeom>
            <a:avLst/>
            <a:gdLst>
              <a:gd name="connsiteX0" fmla="*/ 0 w 867508"/>
              <a:gd name="connsiteY0" fmla="*/ 119376 h 136192"/>
              <a:gd name="connsiteX1" fmla="*/ 257908 w 867508"/>
              <a:gd name="connsiteY1" fmla="*/ 127192 h 136192"/>
              <a:gd name="connsiteX2" fmla="*/ 601785 w 867508"/>
              <a:gd name="connsiteY2" fmla="*/ 9961 h 136192"/>
              <a:gd name="connsiteX3" fmla="*/ 867508 w 867508"/>
              <a:gd name="connsiteY3" fmla="*/ 9961 h 1361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67508" h="136192">
                <a:moveTo>
                  <a:pt x="0" y="119376"/>
                </a:moveTo>
                <a:cubicBezTo>
                  <a:pt x="78805" y="132402"/>
                  <a:pt x="157611" y="145428"/>
                  <a:pt x="257908" y="127192"/>
                </a:cubicBezTo>
                <a:cubicBezTo>
                  <a:pt x="358205" y="108956"/>
                  <a:pt x="500185" y="29499"/>
                  <a:pt x="601785" y="9961"/>
                </a:cubicBezTo>
                <a:cubicBezTo>
                  <a:pt x="703385" y="-9577"/>
                  <a:pt x="764606" y="4751"/>
                  <a:pt x="867508" y="9961"/>
                </a:cubicBezTo>
              </a:path>
            </a:pathLst>
          </a:cu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70" name="Freeform 169"/>
          <p:cNvSpPr/>
          <p:nvPr/>
        </p:nvSpPr>
        <p:spPr bwMode="auto">
          <a:xfrm rot="5571001" flipV="1">
            <a:off x="2230238" y="3426662"/>
            <a:ext cx="731520" cy="98175"/>
          </a:xfrm>
          <a:custGeom>
            <a:avLst/>
            <a:gdLst>
              <a:gd name="connsiteX0" fmla="*/ 0 w 867508"/>
              <a:gd name="connsiteY0" fmla="*/ 119376 h 136192"/>
              <a:gd name="connsiteX1" fmla="*/ 257908 w 867508"/>
              <a:gd name="connsiteY1" fmla="*/ 127192 h 136192"/>
              <a:gd name="connsiteX2" fmla="*/ 601785 w 867508"/>
              <a:gd name="connsiteY2" fmla="*/ 9961 h 136192"/>
              <a:gd name="connsiteX3" fmla="*/ 867508 w 867508"/>
              <a:gd name="connsiteY3" fmla="*/ 9961 h 1361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67508" h="136192">
                <a:moveTo>
                  <a:pt x="0" y="119376"/>
                </a:moveTo>
                <a:cubicBezTo>
                  <a:pt x="78805" y="132402"/>
                  <a:pt x="157611" y="145428"/>
                  <a:pt x="257908" y="127192"/>
                </a:cubicBezTo>
                <a:cubicBezTo>
                  <a:pt x="358205" y="108956"/>
                  <a:pt x="500185" y="29499"/>
                  <a:pt x="601785" y="9961"/>
                </a:cubicBezTo>
                <a:cubicBezTo>
                  <a:pt x="703385" y="-9577"/>
                  <a:pt x="764606" y="4751"/>
                  <a:pt x="867508" y="9961"/>
                </a:cubicBezTo>
              </a:path>
            </a:pathLst>
          </a:cu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71" name="Freeform 170"/>
          <p:cNvSpPr/>
          <p:nvPr/>
        </p:nvSpPr>
        <p:spPr bwMode="auto">
          <a:xfrm rot="5571001" flipV="1">
            <a:off x="1684348" y="2742425"/>
            <a:ext cx="731520" cy="98175"/>
          </a:xfrm>
          <a:custGeom>
            <a:avLst/>
            <a:gdLst>
              <a:gd name="connsiteX0" fmla="*/ 0 w 867508"/>
              <a:gd name="connsiteY0" fmla="*/ 119376 h 136192"/>
              <a:gd name="connsiteX1" fmla="*/ 257908 w 867508"/>
              <a:gd name="connsiteY1" fmla="*/ 127192 h 136192"/>
              <a:gd name="connsiteX2" fmla="*/ 601785 w 867508"/>
              <a:gd name="connsiteY2" fmla="*/ 9961 h 136192"/>
              <a:gd name="connsiteX3" fmla="*/ 867508 w 867508"/>
              <a:gd name="connsiteY3" fmla="*/ 9961 h 1361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67508" h="136192">
                <a:moveTo>
                  <a:pt x="0" y="119376"/>
                </a:moveTo>
                <a:cubicBezTo>
                  <a:pt x="78805" y="132402"/>
                  <a:pt x="157611" y="145428"/>
                  <a:pt x="257908" y="127192"/>
                </a:cubicBezTo>
                <a:cubicBezTo>
                  <a:pt x="358205" y="108956"/>
                  <a:pt x="500185" y="29499"/>
                  <a:pt x="601785" y="9961"/>
                </a:cubicBezTo>
                <a:cubicBezTo>
                  <a:pt x="703385" y="-9577"/>
                  <a:pt x="764606" y="4751"/>
                  <a:pt x="867508" y="9961"/>
                </a:cubicBezTo>
              </a:path>
            </a:pathLst>
          </a:cu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72" name="Freeform 171"/>
          <p:cNvSpPr/>
          <p:nvPr/>
        </p:nvSpPr>
        <p:spPr bwMode="auto">
          <a:xfrm rot="5571001" flipV="1">
            <a:off x="2350405" y="2742424"/>
            <a:ext cx="731520" cy="98175"/>
          </a:xfrm>
          <a:custGeom>
            <a:avLst/>
            <a:gdLst>
              <a:gd name="connsiteX0" fmla="*/ 0 w 867508"/>
              <a:gd name="connsiteY0" fmla="*/ 119376 h 136192"/>
              <a:gd name="connsiteX1" fmla="*/ 257908 w 867508"/>
              <a:gd name="connsiteY1" fmla="*/ 127192 h 136192"/>
              <a:gd name="connsiteX2" fmla="*/ 601785 w 867508"/>
              <a:gd name="connsiteY2" fmla="*/ 9961 h 136192"/>
              <a:gd name="connsiteX3" fmla="*/ 867508 w 867508"/>
              <a:gd name="connsiteY3" fmla="*/ 9961 h 1361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67508" h="136192">
                <a:moveTo>
                  <a:pt x="0" y="119376"/>
                </a:moveTo>
                <a:cubicBezTo>
                  <a:pt x="78805" y="132402"/>
                  <a:pt x="157611" y="145428"/>
                  <a:pt x="257908" y="127192"/>
                </a:cubicBezTo>
                <a:cubicBezTo>
                  <a:pt x="358205" y="108956"/>
                  <a:pt x="500185" y="29499"/>
                  <a:pt x="601785" y="9961"/>
                </a:cubicBezTo>
                <a:cubicBezTo>
                  <a:pt x="703385" y="-9577"/>
                  <a:pt x="764606" y="4751"/>
                  <a:pt x="867508" y="9961"/>
                </a:cubicBezTo>
              </a:path>
            </a:pathLst>
          </a:cu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73" name="Rectangle 172"/>
          <p:cNvSpPr/>
          <p:nvPr/>
        </p:nvSpPr>
        <p:spPr bwMode="auto">
          <a:xfrm>
            <a:off x="2103643" y="2423763"/>
            <a:ext cx="674062" cy="112355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25" name="Rectangle 24"/>
          <p:cNvSpPr/>
          <p:nvPr/>
        </p:nvSpPr>
        <p:spPr bwMode="auto">
          <a:xfrm>
            <a:off x="1983476" y="3108001"/>
            <a:ext cx="674062" cy="112355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74" name="Freeform 173"/>
          <p:cNvSpPr/>
          <p:nvPr/>
        </p:nvSpPr>
        <p:spPr bwMode="auto">
          <a:xfrm rot="5571001" flipV="1">
            <a:off x="4103103" y="3641642"/>
            <a:ext cx="731520" cy="98175"/>
          </a:xfrm>
          <a:custGeom>
            <a:avLst/>
            <a:gdLst>
              <a:gd name="connsiteX0" fmla="*/ 0 w 867508"/>
              <a:gd name="connsiteY0" fmla="*/ 119376 h 136192"/>
              <a:gd name="connsiteX1" fmla="*/ 257908 w 867508"/>
              <a:gd name="connsiteY1" fmla="*/ 127192 h 136192"/>
              <a:gd name="connsiteX2" fmla="*/ 601785 w 867508"/>
              <a:gd name="connsiteY2" fmla="*/ 9961 h 136192"/>
              <a:gd name="connsiteX3" fmla="*/ 867508 w 867508"/>
              <a:gd name="connsiteY3" fmla="*/ 9961 h 1361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67508" h="136192">
                <a:moveTo>
                  <a:pt x="0" y="119376"/>
                </a:moveTo>
                <a:cubicBezTo>
                  <a:pt x="78805" y="132402"/>
                  <a:pt x="157611" y="145428"/>
                  <a:pt x="257908" y="127192"/>
                </a:cubicBezTo>
                <a:cubicBezTo>
                  <a:pt x="358205" y="108956"/>
                  <a:pt x="500185" y="29499"/>
                  <a:pt x="601785" y="9961"/>
                </a:cubicBezTo>
                <a:cubicBezTo>
                  <a:pt x="703385" y="-9577"/>
                  <a:pt x="764606" y="4751"/>
                  <a:pt x="867508" y="9961"/>
                </a:cubicBezTo>
              </a:path>
            </a:pathLst>
          </a:cu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75" name="Freeform 174"/>
          <p:cNvSpPr/>
          <p:nvPr/>
        </p:nvSpPr>
        <p:spPr bwMode="auto">
          <a:xfrm rot="5571001" flipV="1">
            <a:off x="4769160" y="3641641"/>
            <a:ext cx="731520" cy="98175"/>
          </a:xfrm>
          <a:custGeom>
            <a:avLst/>
            <a:gdLst>
              <a:gd name="connsiteX0" fmla="*/ 0 w 867508"/>
              <a:gd name="connsiteY0" fmla="*/ 119376 h 136192"/>
              <a:gd name="connsiteX1" fmla="*/ 257908 w 867508"/>
              <a:gd name="connsiteY1" fmla="*/ 127192 h 136192"/>
              <a:gd name="connsiteX2" fmla="*/ 601785 w 867508"/>
              <a:gd name="connsiteY2" fmla="*/ 9961 h 136192"/>
              <a:gd name="connsiteX3" fmla="*/ 867508 w 867508"/>
              <a:gd name="connsiteY3" fmla="*/ 9961 h 1361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67508" h="136192">
                <a:moveTo>
                  <a:pt x="0" y="119376"/>
                </a:moveTo>
                <a:cubicBezTo>
                  <a:pt x="78805" y="132402"/>
                  <a:pt x="157611" y="145428"/>
                  <a:pt x="257908" y="127192"/>
                </a:cubicBezTo>
                <a:cubicBezTo>
                  <a:pt x="358205" y="108956"/>
                  <a:pt x="500185" y="29499"/>
                  <a:pt x="601785" y="9961"/>
                </a:cubicBezTo>
                <a:cubicBezTo>
                  <a:pt x="703385" y="-9577"/>
                  <a:pt x="764606" y="4751"/>
                  <a:pt x="867508" y="9961"/>
                </a:cubicBezTo>
              </a:path>
            </a:pathLst>
          </a:cu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76" name="Freeform 175"/>
          <p:cNvSpPr/>
          <p:nvPr/>
        </p:nvSpPr>
        <p:spPr bwMode="auto">
          <a:xfrm rot="5571001" flipV="1">
            <a:off x="4223270" y="2957404"/>
            <a:ext cx="731520" cy="98175"/>
          </a:xfrm>
          <a:custGeom>
            <a:avLst/>
            <a:gdLst>
              <a:gd name="connsiteX0" fmla="*/ 0 w 867508"/>
              <a:gd name="connsiteY0" fmla="*/ 119376 h 136192"/>
              <a:gd name="connsiteX1" fmla="*/ 257908 w 867508"/>
              <a:gd name="connsiteY1" fmla="*/ 127192 h 136192"/>
              <a:gd name="connsiteX2" fmla="*/ 601785 w 867508"/>
              <a:gd name="connsiteY2" fmla="*/ 9961 h 136192"/>
              <a:gd name="connsiteX3" fmla="*/ 867508 w 867508"/>
              <a:gd name="connsiteY3" fmla="*/ 9961 h 1361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67508" h="136192">
                <a:moveTo>
                  <a:pt x="0" y="119376"/>
                </a:moveTo>
                <a:cubicBezTo>
                  <a:pt x="78805" y="132402"/>
                  <a:pt x="157611" y="145428"/>
                  <a:pt x="257908" y="127192"/>
                </a:cubicBezTo>
                <a:cubicBezTo>
                  <a:pt x="358205" y="108956"/>
                  <a:pt x="500185" y="29499"/>
                  <a:pt x="601785" y="9961"/>
                </a:cubicBezTo>
                <a:cubicBezTo>
                  <a:pt x="703385" y="-9577"/>
                  <a:pt x="764606" y="4751"/>
                  <a:pt x="867508" y="9961"/>
                </a:cubicBezTo>
              </a:path>
            </a:pathLst>
          </a:cu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77" name="Freeform 176"/>
          <p:cNvSpPr/>
          <p:nvPr/>
        </p:nvSpPr>
        <p:spPr bwMode="auto">
          <a:xfrm rot="5571001" flipV="1">
            <a:off x="4889327" y="2957403"/>
            <a:ext cx="731520" cy="98175"/>
          </a:xfrm>
          <a:custGeom>
            <a:avLst/>
            <a:gdLst>
              <a:gd name="connsiteX0" fmla="*/ 0 w 867508"/>
              <a:gd name="connsiteY0" fmla="*/ 119376 h 136192"/>
              <a:gd name="connsiteX1" fmla="*/ 257908 w 867508"/>
              <a:gd name="connsiteY1" fmla="*/ 127192 h 136192"/>
              <a:gd name="connsiteX2" fmla="*/ 601785 w 867508"/>
              <a:gd name="connsiteY2" fmla="*/ 9961 h 136192"/>
              <a:gd name="connsiteX3" fmla="*/ 867508 w 867508"/>
              <a:gd name="connsiteY3" fmla="*/ 9961 h 1361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67508" h="136192">
                <a:moveTo>
                  <a:pt x="0" y="119376"/>
                </a:moveTo>
                <a:cubicBezTo>
                  <a:pt x="78805" y="132402"/>
                  <a:pt x="157611" y="145428"/>
                  <a:pt x="257908" y="127192"/>
                </a:cubicBezTo>
                <a:cubicBezTo>
                  <a:pt x="358205" y="108956"/>
                  <a:pt x="500185" y="29499"/>
                  <a:pt x="601785" y="9961"/>
                </a:cubicBezTo>
                <a:cubicBezTo>
                  <a:pt x="703385" y="-9577"/>
                  <a:pt x="764606" y="4751"/>
                  <a:pt x="867508" y="9961"/>
                </a:cubicBezTo>
              </a:path>
            </a:pathLst>
          </a:cu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78" name="Rectangle 177"/>
          <p:cNvSpPr/>
          <p:nvPr/>
        </p:nvSpPr>
        <p:spPr bwMode="auto">
          <a:xfrm>
            <a:off x="4642565" y="2638742"/>
            <a:ext cx="674062" cy="112355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79" name="Rectangle 178"/>
          <p:cNvSpPr/>
          <p:nvPr/>
        </p:nvSpPr>
        <p:spPr bwMode="auto">
          <a:xfrm>
            <a:off x="4522398" y="3322980"/>
            <a:ext cx="674062" cy="112355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3743230" y="3176054"/>
            <a:ext cx="784250" cy="342472"/>
            <a:chOff x="3458942" y="2101558"/>
            <a:chExt cx="932934" cy="467556"/>
          </a:xfrm>
        </p:grpSpPr>
        <p:sp>
          <p:nvSpPr>
            <p:cNvPr id="180" name="Rectangle 15"/>
            <p:cNvSpPr>
              <a:spLocks noChangeAspect="1" noChangeArrowheads="1"/>
            </p:cNvSpPr>
            <p:nvPr/>
          </p:nvSpPr>
          <p:spPr bwMode="auto">
            <a:xfrm>
              <a:off x="3974195" y="2356631"/>
              <a:ext cx="307320" cy="437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1" name="Rectangle 16"/>
            <p:cNvSpPr>
              <a:spLocks noChangeAspect="1" noChangeArrowheads="1"/>
            </p:cNvSpPr>
            <p:nvPr/>
          </p:nvSpPr>
          <p:spPr bwMode="auto">
            <a:xfrm>
              <a:off x="4308340" y="2290473"/>
              <a:ext cx="83536" cy="17601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2" name="Oval 17"/>
            <p:cNvSpPr>
              <a:spLocks noChangeAspect="1" noChangeArrowheads="1"/>
            </p:cNvSpPr>
            <p:nvPr/>
          </p:nvSpPr>
          <p:spPr bwMode="auto">
            <a:xfrm>
              <a:off x="4252394" y="2334174"/>
              <a:ext cx="124921" cy="8800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3" name="Rectangle 22"/>
            <p:cNvSpPr>
              <a:spLocks noChangeAspect="1" noChangeArrowheads="1"/>
            </p:cNvSpPr>
            <p:nvPr/>
          </p:nvSpPr>
          <p:spPr bwMode="auto">
            <a:xfrm>
              <a:off x="3822451" y="2290473"/>
              <a:ext cx="55180" cy="164481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4" name="Rectangle 24"/>
            <p:cNvSpPr>
              <a:spLocks noChangeAspect="1" noChangeArrowheads="1"/>
            </p:cNvSpPr>
            <p:nvPr/>
          </p:nvSpPr>
          <p:spPr bwMode="auto">
            <a:xfrm>
              <a:off x="3508998" y="2111914"/>
              <a:ext cx="61021" cy="457200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5" name="Rectangle 26"/>
            <p:cNvSpPr>
              <a:spLocks noChangeAspect="1" noChangeArrowheads="1"/>
            </p:cNvSpPr>
            <p:nvPr/>
          </p:nvSpPr>
          <p:spPr bwMode="auto">
            <a:xfrm>
              <a:off x="3558814" y="2301398"/>
              <a:ext cx="263637" cy="14263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6" name="Rectangle 34"/>
            <p:cNvSpPr>
              <a:spLocks noChangeAspect="1" noChangeArrowheads="1"/>
            </p:cNvSpPr>
            <p:nvPr/>
          </p:nvSpPr>
          <p:spPr bwMode="auto">
            <a:xfrm>
              <a:off x="3863836" y="2246166"/>
              <a:ext cx="180101" cy="44307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7" name="Rectangle 35"/>
            <p:cNvSpPr>
              <a:spLocks noChangeAspect="1" noChangeArrowheads="1"/>
            </p:cNvSpPr>
            <p:nvPr/>
          </p:nvSpPr>
          <p:spPr bwMode="auto">
            <a:xfrm>
              <a:off x="3905988" y="2213392"/>
              <a:ext cx="96565" cy="32775"/>
            </a:xfrm>
            <a:prstGeom prst="rect">
              <a:avLst/>
            </a:prstGeom>
            <a:solidFill>
              <a:srgbClr val="99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8" name="Rectangle 36"/>
            <p:cNvSpPr>
              <a:spLocks noChangeAspect="1" noChangeArrowheads="1"/>
            </p:cNvSpPr>
            <p:nvPr/>
          </p:nvSpPr>
          <p:spPr bwMode="auto">
            <a:xfrm>
              <a:off x="3877631" y="2290473"/>
              <a:ext cx="167072" cy="153557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9" name="Rectangle 37"/>
            <p:cNvSpPr>
              <a:spLocks noChangeAspect="1" noChangeArrowheads="1"/>
            </p:cNvSpPr>
            <p:nvPr/>
          </p:nvSpPr>
          <p:spPr bwMode="auto">
            <a:xfrm>
              <a:off x="4044703" y="2290473"/>
              <a:ext cx="55180" cy="164481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190" name="Group 189"/>
            <p:cNvGrpSpPr/>
            <p:nvPr/>
          </p:nvGrpSpPr>
          <p:grpSpPr>
            <a:xfrm rot="5400000">
              <a:off x="3263816" y="2296684"/>
              <a:ext cx="454260" cy="64008"/>
              <a:chOff x="3455626" y="5897490"/>
              <a:chExt cx="502744" cy="91440"/>
            </a:xfrm>
          </p:grpSpPr>
          <p:cxnSp>
            <p:nvCxnSpPr>
              <p:cNvPr id="191" name="Straight Connector 190"/>
              <p:cNvCxnSpPr/>
              <p:nvPr/>
            </p:nvCxnSpPr>
            <p:spPr bwMode="auto">
              <a:xfrm flipH="1">
                <a:off x="3558452" y="5897490"/>
                <a:ext cx="91440" cy="91440"/>
              </a:xfrm>
              <a:prstGeom prst="lin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92" name="Straight Connector 191"/>
              <p:cNvCxnSpPr/>
              <p:nvPr/>
            </p:nvCxnSpPr>
            <p:spPr bwMode="auto">
              <a:xfrm flipH="1">
                <a:off x="3764104" y="5897490"/>
                <a:ext cx="91440" cy="91440"/>
              </a:xfrm>
              <a:prstGeom prst="lin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93" name="Straight Connector 192"/>
              <p:cNvCxnSpPr/>
              <p:nvPr/>
            </p:nvCxnSpPr>
            <p:spPr bwMode="auto">
              <a:xfrm flipH="1">
                <a:off x="3455626" y="5897490"/>
                <a:ext cx="91440" cy="91440"/>
              </a:xfrm>
              <a:prstGeom prst="lin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94" name="Straight Connector 193"/>
              <p:cNvCxnSpPr/>
              <p:nvPr/>
            </p:nvCxnSpPr>
            <p:spPr bwMode="auto">
              <a:xfrm flipH="1">
                <a:off x="3661278" y="5897490"/>
                <a:ext cx="91440" cy="91440"/>
              </a:xfrm>
              <a:prstGeom prst="lin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95" name="Straight Connector 194"/>
              <p:cNvCxnSpPr/>
              <p:nvPr/>
            </p:nvCxnSpPr>
            <p:spPr bwMode="auto">
              <a:xfrm flipH="1">
                <a:off x="3866930" y="5897490"/>
                <a:ext cx="91440" cy="91440"/>
              </a:xfrm>
              <a:prstGeom prst="lin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</p:grpSp>
      <p:sp>
        <p:nvSpPr>
          <p:cNvPr id="253" name="Rectangle 15"/>
          <p:cNvSpPr>
            <a:spLocks noChangeArrowheads="1"/>
          </p:cNvSpPr>
          <p:nvPr/>
        </p:nvSpPr>
        <p:spPr bwMode="auto">
          <a:xfrm>
            <a:off x="4220343" y="2687072"/>
            <a:ext cx="365760" cy="32009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4" name="Rectangle 16"/>
          <p:cNvSpPr>
            <a:spLocks noChangeAspect="1" noChangeArrowheads="1"/>
          </p:cNvSpPr>
          <p:nvPr/>
        </p:nvSpPr>
        <p:spPr bwMode="auto">
          <a:xfrm>
            <a:off x="4571569" y="2638613"/>
            <a:ext cx="70223" cy="128925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55" name="Oval 17"/>
          <p:cNvSpPr>
            <a:spLocks noChangeAspect="1" noChangeArrowheads="1"/>
          </p:cNvSpPr>
          <p:nvPr/>
        </p:nvSpPr>
        <p:spPr bwMode="auto">
          <a:xfrm>
            <a:off x="4524540" y="2670623"/>
            <a:ext cx="105012" cy="64463"/>
          </a:xfrm>
          <a:prstGeom prst="ellipse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56" name="Rectangle 22"/>
          <p:cNvSpPr>
            <a:spLocks noChangeAspect="1" noChangeArrowheads="1"/>
          </p:cNvSpPr>
          <p:nvPr/>
        </p:nvSpPr>
        <p:spPr bwMode="auto">
          <a:xfrm>
            <a:off x="4040247" y="2638613"/>
            <a:ext cx="46386" cy="120478"/>
          </a:xfrm>
          <a:prstGeom prst="rect">
            <a:avLst/>
          </a:prstGeom>
          <a:solidFill>
            <a:schemeClr val="tx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7" name="Rectangle 24"/>
          <p:cNvSpPr>
            <a:spLocks noChangeAspect="1" noChangeArrowheads="1"/>
          </p:cNvSpPr>
          <p:nvPr/>
        </p:nvSpPr>
        <p:spPr bwMode="auto">
          <a:xfrm>
            <a:off x="3776749" y="2507823"/>
            <a:ext cx="51296" cy="334887"/>
          </a:xfrm>
          <a:prstGeom prst="rect">
            <a:avLst/>
          </a:prstGeom>
          <a:solidFill>
            <a:schemeClr val="tx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8" name="Rectangle 26"/>
          <p:cNvSpPr>
            <a:spLocks noChangeAspect="1" noChangeArrowheads="1"/>
          </p:cNvSpPr>
          <p:nvPr/>
        </p:nvSpPr>
        <p:spPr bwMode="auto">
          <a:xfrm>
            <a:off x="3818626" y="2646615"/>
            <a:ext cx="221621" cy="104474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59" name="Rectangle 34"/>
          <p:cNvSpPr>
            <a:spLocks noChangeAspect="1" noChangeArrowheads="1"/>
          </p:cNvSpPr>
          <p:nvPr/>
        </p:nvSpPr>
        <p:spPr bwMode="auto">
          <a:xfrm>
            <a:off x="4075036" y="2606159"/>
            <a:ext cx="151398" cy="32454"/>
          </a:xfrm>
          <a:prstGeom prst="rect">
            <a:avLst/>
          </a:prstGeom>
          <a:solidFill>
            <a:schemeClr val="tx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60" name="Rectangle 35"/>
          <p:cNvSpPr>
            <a:spLocks noChangeAspect="1" noChangeArrowheads="1"/>
          </p:cNvSpPr>
          <p:nvPr/>
        </p:nvSpPr>
        <p:spPr bwMode="auto">
          <a:xfrm>
            <a:off x="4110470" y="2582153"/>
            <a:ext cx="81175" cy="24007"/>
          </a:xfrm>
          <a:prstGeom prst="rect">
            <a:avLst/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61" name="Rectangle 36"/>
          <p:cNvSpPr>
            <a:spLocks noChangeAspect="1" noChangeArrowheads="1"/>
          </p:cNvSpPr>
          <p:nvPr/>
        </p:nvSpPr>
        <p:spPr bwMode="auto">
          <a:xfrm>
            <a:off x="4086632" y="2638613"/>
            <a:ext cx="140445" cy="112476"/>
          </a:xfrm>
          <a:prstGeom prst="rect">
            <a:avLst/>
          </a:prstGeom>
          <a:solidFill>
            <a:schemeClr val="tx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62" name="Rectangle 37"/>
          <p:cNvSpPr>
            <a:spLocks noChangeAspect="1" noChangeArrowheads="1"/>
          </p:cNvSpPr>
          <p:nvPr/>
        </p:nvSpPr>
        <p:spPr bwMode="auto">
          <a:xfrm>
            <a:off x="4227078" y="2638613"/>
            <a:ext cx="46386" cy="120478"/>
          </a:xfrm>
          <a:prstGeom prst="rect">
            <a:avLst/>
          </a:prstGeom>
          <a:solidFill>
            <a:schemeClr val="tx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63" name="Group 262"/>
          <p:cNvGrpSpPr/>
          <p:nvPr/>
        </p:nvGrpSpPr>
        <p:grpSpPr>
          <a:xfrm rot="5400000">
            <a:off x="3595208" y="2639701"/>
            <a:ext cx="332733" cy="53807"/>
            <a:chOff x="3455626" y="5897490"/>
            <a:chExt cx="502744" cy="91440"/>
          </a:xfrm>
        </p:grpSpPr>
        <p:cxnSp>
          <p:nvCxnSpPr>
            <p:cNvPr id="264" name="Straight Connector 263"/>
            <p:cNvCxnSpPr/>
            <p:nvPr/>
          </p:nvCxnSpPr>
          <p:spPr bwMode="auto">
            <a:xfrm flipH="1">
              <a:off x="3558452" y="5897490"/>
              <a:ext cx="91440" cy="91440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65" name="Straight Connector 264"/>
            <p:cNvCxnSpPr/>
            <p:nvPr/>
          </p:nvCxnSpPr>
          <p:spPr bwMode="auto">
            <a:xfrm flipH="1">
              <a:off x="3764104" y="5897490"/>
              <a:ext cx="91440" cy="91440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66" name="Straight Connector 265"/>
            <p:cNvCxnSpPr/>
            <p:nvPr/>
          </p:nvCxnSpPr>
          <p:spPr bwMode="auto">
            <a:xfrm flipH="1">
              <a:off x="3455626" y="5897490"/>
              <a:ext cx="91440" cy="91440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67" name="Straight Connector 266"/>
            <p:cNvCxnSpPr/>
            <p:nvPr/>
          </p:nvCxnSpPr>
          <p:spPr bwMode="auto">
            <a:xfrm flipH="1">
              <a:off x="3661278" y="5897490"/>
              <a:ext cx="91440" cy="91440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68" name="Straight Connector 267"/>
            <p:cNvCxnSpPr/>
            <p:nvPr/>
          </p:nvCxnSpPr>
          <p:spPr bwMode="auto">
            <a:xfrm flipH="1">
              <a:off x="3866930" y="5897490"/>
              <a:ext cx="91440" cy="91440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269" name="Rectangle 23"/>
          <p:cNvSpPr>
            <a:spLocks noChangeArrowheads="1"/>
          </p:cNvSpPr>
          <p:nvPr/>
        </p:nvSpPr>
        <p:spPr bwMode="auto">
          <a:xfrm>
            <a:off x="6193603" y="4035744"/>
            <a:ext cx="1920240" cy="64008"/>
          </a:xfrm>
          <a:prstGeom prst="rect">
            <a:avLst/>
          </a:prstGeom>
          <a:solidFill>
            <a:schemeClr val="tx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cxnSp>
        <p:nvCxnSpPr>
          <p:cNvPr id="270" name="Straight Connector 269"/>
          <p:cNvCxnSpPr/>
          <p:nvPr/>
        </p:nvCxnSpPr>
        <p:spPr bwMode="auto">
          <a:xfrm flipH="1">
            <a:off x="6330587" y="4080127"/>
            <a:ext cx="91440" cy="9144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71" name="Straight Connector 270"/>
          <p:cNvCxnSpPr/>
          <p:nvPr/>
        </p:nvCxnSpPr>
        <p:spPr bwMode="auto">
          <a:xfrm flipH="1">
            <a:off x="6536239" y="4080127"/>
            <a:ext cx="91440" cy="9144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72" name="Straight Connector 271"/>
          <p:cNvCxnSpPr/>
          <p:nvPr/>
        </p:nvCxnSpPr>
        <p:spPr bwMode="auto">
          <a:xfrm flipH="1">
            <a:off x="6741891" y="4080127"/>
            <a:ext cx="91440" cy="9144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73" name="Straight Connector 272"/>
          <p:cNvCxnSpPr/>
          <p:nvPr/>
        </p:nvCxnSpPr>
        <p:spPr bwMode="auto">
          <a:xfrm flipH="1">
            <a:off x="6947543" y="4080127"/>
            <a:ext cx="91440" cy="9144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74" name="Straight Connector 273"/>
          <p:cNvCxnSpPr/>
          <p:nvPr/>
        </p:nvCxnSpPr>
        <p:spPr bwMode="auto">
          <a:xfrm flipH="1">
            <a:off x="6227761" y="4080127"/>
            <a:ext cx="91440" cy="9144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75" name="Straight Connector 274"/>
          <p:cNvCxnSpPr/>
          <p:nvPr/>
        </p:nvCxnSpPr>
        <p:spPr bwMode="auto">
          <a:xfrm flipH="1">
            <a:off x="6433413" y="4080127"/>
            <a:ext cx="91440" cy="9144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76" name="Straight Connector 275"/>
          <p:cNvCxnSpPr/>
          <p:nvPr/>
        </p:nvCxnSpPr>
        <p:spPr bwMode="auto">
          <a:xfrm flipH="1">
            <a:off x="6639065" y="4080127"/>
            <a:ext cx="91440" cy="9144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77" name="Straight Connector 276"/>
          <p:cNvCxnSpPr/>
          <p:nvPr/>
        </p:nvCxnSpPr>
        <p:spPr bwMode="auto">
          <a:xfrm flipH="1">
            <a:off x="6844717" y="4080127"/>
            <a:ext cx="91440" cy="9144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78" name="Straight Connector 277"/>
          <p:cNvCxnSpPr/>
          <p:nvPr/>
        </p:nvCxnSpPr>
        <p:spPr bwMode="auto">
          <a:xfrm flipH="1">
            <a:off x="7050369" y="4080127"/>
            <a:ext cx="91440" cy="9144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79" name="Straight Connector 278"/>
          <p:cNvCxnSpPr/>
          <p:nvPr/>
        </p:nvCxnSpPr>
        <p:spPr bwMode="auto">
          <a:xfrm flipH="1">
            <a:off x="7153195" y="4080127"/>
            <a:ext cx="91440" cy="9144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80" name="Straight Connector 279"/>
          <p:cNvCxnSpPr/>
          <p:nvPr/>
        </p:nvCxnSpPr>
        <p:spPr bwMode="auto">
          <a:xfrm flipH="1">
            <a:off x="7358847" y="4080127"/>
            <a:ext cx="91440" cy="9144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81" name="Straight Connector 280"/>
          <p:cNvCxnSpPr/>
          <p:nvPr/>
        </p:nvCxnSpPr>
        <p:spPr bwMode="auto">
          <a:xfrm flipH="1">
            <a:off x="7564499" y="4080127"/>
            <a:ext cx="91440" cy="9144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82" name="Straight Connector 281"/>
          <p:cNvCxnSpPr/>
          <p:nvPr/>
        </p:nvCxnSpPr>
        <p:spPr bwMode="auto">
          <a:xfrm flipH="1">
            <a:off x="7770151" y="4080127"/>
            <a:ext cx="91440" cy="9144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83" name="Straight Connector 282"/>
          <p:cNvCxnSpPr/>
          <p:nvPr/>
        </p:nvCxnSpPr>
        <p:spPr bwMode="auto">
          <a:xfrm flipH="1">
            <a:off x="7256021" y="4080127"/>
            <a:ext cx="91440" cy="9144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84" name="Straight Connector 283"/>
          <p:cNvCxnSpPr/>
          <p:nvPr/>
        </p:nvCxnSpPr>
        <p:spPr bwMode="auto">
          <a:xfrm flipH="1">
            <a:off x="7461673" y="4080127"/>
            <a:ext cx="91440" cy="9144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85" name="Straight Connector 284"/>
          <p:cNvCxnSpPr/>
          <p:nvPr/>
        </p:nvCxnSpPr>
        <p:spPr bwMode="auto">
          <a:xfrm flipH="1">
            <a:off x="7667325" y="4080127"/>
            <a:ext cx="91440" cy="9144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86" name="Straight Connector 285"/>
          <p:cNvCxnSpPr/>
          <p:nvPr/>
        </p:nvCxnSpPr>
        <p:spPr bwMode="auto">
          <a:xfrm flipH="1">
            <a:off x="7872977" y="4080127"/>
            <a:ext cx="91440" cy="9144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87" name="Freeform 286"/>
          <p:cNvSpPr/>
          <p:nvPr/>
        </p:nvSpPr>
        <p:spPr bwMode="auto">
          <a:xfrm rot="5571001" flipV="1">
            <a:off x="6686767" y="3647554"/>
            <a:ext cx="731520" cy="98175"/>
          </a:xfrm>
          <a:custGeom>
            <a:avLst/>
            <a:gdLst>
              <a:gd name="connsiteX0" fmla="*/ 0 w 867508"/>
              <a:gd name="connsiteY0" fmla="*/ 119376 h 136192"/>
              <a:gd name="connsiteX1" fmla="*/ 257908 w 867508"/>
              <a:gd name="connsiteY1" fmla="*/ 127192 h 136192"/>
              <a:gd name="connsiteX2" fmla="*/ 601785 w 867508"/>
              <a:gd name="connsiteY2" fmla="*/ 9961 h 136192"/>
              <a:gd name="connsiteX3" fmla="*/ 867508 w 867508"/>
              <a:gd name="connsiteY3" fmla="*/ 9961 h 1361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67508" h="136192">
                <a:moveTo>
                  <a:pt x="0" y="119376"/>
                </a:moveTo>
                <a:cubicBezTo>
                  <a:pt x="78805" y="132402"/>
                  <a:pt x="157611" y="145428"/>
                  <a:pt x="257908" y="127192"/>
                </a:cubicBezTo>
                <a:cubicBezTo>
                  <a:pt x="358205" y="108956"/>
                  <a:pt x="500185" y="29499"/>
                  <a:pt x="601785" y="9961"/>
                </a:cubicBezTo>
                <a:cubicBezTo>
                  <a:pt x="703385" y="-9577"/>
                  <a:pt x="764606" y="4751"/>
                  <a:pt x="867508" y="9961"/>
                </a:cubicBezTo>
              </a:path>
            </a:pathLst>
          </a:cu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288" name="Freeform 287"/>
          <p:cNvSpPr/>
          <p:nvPr/>
        </p:nvSpPr>
        <p:spPr bwMode="auto">
          <a:xfrm rot="5571001" flipV="1">
            <a:off x="7352824" y="3647553"/>
            <a:ext cx="731520" cy="98175"/>
          </a:xfrm>
          <a:custGeom>
            <a:avLst/>
            <a:gdLst>
              <a:gd name="connsiteX0" fmla="*/ 0 w 867508"/>
              <a:gd name="connsiteY0" fmla="*/ 119376 h 136192"/>
              <a:gd name="connsiteX1" fmla="*/ 257908 w 867508"/>
              <a:gd name="connsiteY1" fmla="*/ 127192 h 136192"/>
              <a:gd name="connsiteX2" fmla="*/ 601785 w 867508"/>
              <a:gd name="connsiteY2" fmla="*/ 9961 h 136192"/>
              <a:gd name="connsiteX3" fmla="*/ 867508 w 867508"/>
              <a:gd name="connsiteY3" fmla="*/ 9961 h 1361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67508" h="136192">
                <a:moveTo>
                  <a:pt x="0" y="119376"/>
                </a:moveTo>
                <a:cubicBezTo>
                  <a:pt x="78805" y="132402"/>
                  <a:pt x="157611" y="145428"/>
                  <a:pt x="257908" y="127192"/>
                </a:cubicBezTo>
                <a:cubicBezTo>
                  <a:pt x="358205" y="108956"/>
                  <a:pt x="500185" y="29499"/>
                  <a:pt x="601785" y="9961"/>
                </a:cubicBezTo>
                <a:cubicBezTo>
                  <a:pt x="703385" y="-9577"/>
                  <a:pt x="764606" y="4751"/>
                  <a:pt x="867508" y="9961"/>
                </a:cubicBezTo>
              </a:path>
            </a:pathLst>
          </a:cu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289" name="Freeform 288"/>
          <p:cNvSpPr/>
          <p:nvPr/>
        </p:nvSpPr>
        <p:spPr bwMode="auto">
          <a:xfrm rot="5571001" flipV="1">
            <a:off x="6806934" y="2963316"/>
            <a:ext cx="731520" cy="98175"/>
          </a:xfrm>
          <a:custGeom>
            <a:avLst/>
            <a:gdLst>
              <a:gd name="connsiteX0" fmla="*/ 0 w 867508"/>
              <a:gd name="connsiteY0" fmla="*/ 119376 h 136192"/>
              <a:gd name="connsiteX1" fmla="*/ 257908 w 867508"/>
              <a:gd name="connsiteY1" fmla="*/ 127192 h 136192"/>
              <a:gd name="connsiteX2" fmla="*/ 601785 w 867508"/>
              <a:gd name="connsiteY2" fmla="*/ 9961 h 136192"/>
              <a:gd name="connsiteX3" fmla="*/ 867508 w 867508"/>
              <a:gd name="connsiteY3" fmla="*/ 9961 h 1361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67508" h="136192">
                <a:moveTo>
                  <a:pt x="0" y="119376"/>
                </a:moveTo>
                <a:cubicBezTo>
                  <a:pt x="78805" y="132402"/>
                  <a:pt x="157611" y="145428"/>
                  <a:pt x="257908" y="127192"/>
                </a:cubicBezTo>
                <a:cubicBezTo>
                  <a:pt x="358205" y="108956"/>
                  <a:pt x="500185" y="29499"/>
                  <a:pt x="601785" y="9961"/>
                </a:cubicBezTo>
                <a:cubicBezTo>
                  <a:pt x="703385" y="-9577"/>
                  <a:pt x="764606" y="4751"/>
                  <a:pt x="867508" y="9961"/>
                </a:cubicBezTo>
              </a:path>
            </a:pathLst>
          </a:cu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290" name="Freeform 289"/>
          <p:cNvSpPr/>
          <p:nvPr/>
        </p:nvSpPr>
        <p:spPr bwMode="auto">
          <a:xfrm rot="5571001" flipV="1">
            <a:off x="7472991" y="2963315"/>
            <a:ext cx="731520" cy="98175"/>
          </a:xfrm>
          <a:custGeom>
            <a:avLst/>
            <a:gdLst>
              <a:gd name="connsiteX0" fmla="*/ 0 w 867508"/>
              <a:gd name="connsiteY0" fmla="*/ 119376 h 136192"/>
              <a:gd name="connsiteX1" fmla="*/ 257908 w 867508"/>
              <a:gd name="connsiteY1" fmla="*/ 127192 h 136192"/>
              <a:gd name="connsiteX2" fmla="*/ 601785 w 867508"/>
              <a:gd name="connsiteY2" fmla="*/ 9961 h 136192"/>
              <a:gd name="connsiteX3" fmla="*/ 867508 w 867508"/>
              <a:gd name="connsiteY3" fmla="*/ 9961 h 1361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67508" h="136192">
                <a:moveTo>
                  <a:pt x="0" y="119376"/>
                </a:moveTo>
                <a:cubicBezTo>
                  <a:pt x="78805" y="132402"/>
                  <a:pt x="157611" y="145428"/>
                  <a:pt x="257908" y="127192"/>
                </a:cubicBezTo>
                <a:cubicBezTo>
                  <a:pt x="358205" y="108956"/>
                  <a:pt x="500185" y="29499"/>
                  <a:pt x="601785" y="9961"/>
                </a:cubicBezTo>
                <a:cubicBezTo>
                  <a:pt x="703385" y="-9577"/>
                  <a:pt x="764606" y="4751"/>
                  <a:pt x="867508" y="9961"/>
                </a:cubicBezTo>
              </a:path>
            </a:pathLst>
          </a:cu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291" name="Rectangle 290"/>
          <p:cNvSpPr/>
          <p:nvPr/>
        </p:nvSpPr>
        <p:spPr bwMode="auto">
          <a:xfrm>
            <a:off x="7226229" y="2644654"/>
            <a:ext cx="674062" cy="112355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292" name="Rectangle 291"/>
          <p:cNvSpPr/>
          <p:nvPr/>
        </p:nvSpPr>
        <p:spPr bwMode="auto">
          <a:xfrm>
            <a:off x="7106062" y="3328892"/>
            <a:ext cx="674062" cy="112355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grpSp>
        <p:nvGrpSpPr>
          <p:cNvPr id="293" name="Group 292"/>
          <p:cNvGrpSpPr/>
          <p:nvPr/>
        </p:nvGrpSpPr>
        <p:grpSpPr>
          <a:xfrm>
            <a:off x="6326894" y="3181966"/>
            <a:ext cx="784250" cy="342472"/>
            <a:chOff x="3458942" y="2101558"/>
            <a:chExt cx="932934" cy="467556"/>
          </a:xfrm>
        </p:grpSpPr>
        <p:sp>
          <p:nvSpPr>
            <p:cNvPr id="294" name="Rectangle 15"/>
            <p:cNvSpPr>
              <a:spLocks noChangeAspect="1" noChangeArrowheads="1"/>
            </p:cNvSpPr>
            <p:nvPr/>
          </p:nvSpPr>
          <p:spPr bwMode="auto">
            <a:xfrm>
              <a:off x="3974195" y="2356631"/>
              <a:ext cx="307320" cy="437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5" name="Rectangle 16"/>
            <p:cNvSpPr>
              <a:spLocks noChangeAspect="1" noChangeArrowheads="1"/>
            </p:cNvSpPr>
            <p:nvPr/>
          </p:nvSpPr>
          <p:spPr bwMode="auto">
            <a:xfrm>
              <a:off x="4308340" y="2290473"/>
              <a:ext cx="83536" cy="17601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6" name="Oval 17"/>
            <p:cNvSpPr>
              <a:spLocks noChangeAspect="1" noChangeArrowheads="1"/>
            </p:cNvSpPr>
            <p:nvPr/>
          </p:nvSpPr>
          <p:spPr bwMode="auto">
            <a:xfrm>
              <a:off x="4252394" y="2334174"/>
              <a:ext cx="124921" cy="8800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7" name="Rectangle 22"/>
            <p:cNvSpPr>
              <a:spLocks noChangeAspect="1" noChangeArrowheads="1"/>
            </p:cNvSpPr>
            <p:nvPr/>
          </p:nvSpPr>
          <p:spPr bwMode="auto">
            <a:xfrm>
              <a:off x="3822451" y="2290473"/>
              <a:ext cx="55180" cy="164481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8" name="Rectangle 24"/>
            <p:cNvSpPr>
              <a:spLocks noChangeAspect="1" noChangeArrowheads="1"/>
            </p:cNvSpPr>
            <p:nvPr/>
          </p:nvSpPr>
          <p:spPr bwMode="auto">
            <a:xfrm>
              <a:off x="3508998" y="2111914"/>
              <a:ext cx="61021" cy="457200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9" name="Rectangle 26"/>
            <p:cNvSpPr>
              <a:spLocks noChangeAspect="1" noChangeArrowheads="1"/>
            </p:cNvSpPr>
            <p:nvPr/>
          </p:nvSpPr>
          <p:spPr bwMode="auto">
            <a:xfrm>
              <a:off x="3558814" y="2301398"/>
              <a:ext cx="263637" cy="14263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0" name="Rectangle 34"/>
            <p:cNvSpPr>
              <a:spLocks noChangeAspect="1" noChangeArrowheads="1"/>
            </p:cNvSpPr>
            <p:nvPr/>
          </p:nvSpPr>
          <p:spPr bwMode="auto">
            <a:xfrm>
              <a:off x="3863836" y="2246166"/>
              <a:ext cx="180101" cy="44307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1" name="Rectangle 35"/>
            <p:cNvSpPr>
              <a:spLocks noChangeAspect="1" noChangeArrowheads="1"/>
            </p:cNvSpPr>
            <p:nvPr/>
          </p:nvSpPr>
          <p:spPr bwMode="auto">
            <a:xfrm>
              <a:off x="3905988" y="2213392"/>
              <a:ext cx="96565" cy="32775"/>
            </a:xfrm>
            <a:prstGeom prst="rect">
              <a:avLst/>
            </a:prstGeom>
            <a:solidFill>
              <a:srgbClr val="99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2" name="Rectangle 36"/>
            <p:cNvSpPr>
              <a:spLocks noChangeAspect="1" noChangeArrowheads="1"/>
            </p:cNvSpPr>
            <p:nvPr/>
          </p:nvSpPr>
          <p:spPr bwMode="auto">
            <a:xfrm>
              <a:off x="3877631" y="2290473"/>
              <a:ext cx="167072" cy="153557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3" name="Rectangle 37"/>
            <p:cNvSpPr>
              <a:spLocks noChangeAspect="1" noChangeArrowheads="1"/>
            </p:cNvSpPr>
            <p:nvPr/>
          </p:nvSpPr>
          <p:spPr bwMode="auto">
            <a:xfrm>
              <a:off x="4044703" y="2290473"/>
              <a:ext cx="55180" cy="164481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304" name="Group 303"/>
            <p:cNvGrpSpPr/>
            <p:nvPr/>
          </p:nvGrpSpPr>
          <p:grpSpPr>
            <a:xfrm rot="5400000">
              <a:off x="3263816" y="2296684"/>
              <a:ext cx="454260" cy="64008"/>
              <a:chOff x="3455626" y="5897490"/>
              <a:chExt cx="502744" cy="91440"/>
            </a:xfrm>
          </p:grpSpPr>
          <p:cxnSp>
            <p:nvCxnSpPr>
              <p:cNvPr id="305" name="Straight Connector 304"/>
              <p:cNvCxnSpPr/>
              <p:nvPr/>
            </p:nvCxnSpPr>
            <p:spPr bwMode="auto">
              <a:xfrm flipH="1">
                <a:off x="3558452" y="5897490"/>
                <a:ext cx="91440" cy="91440"/>
              </a:xfrm>
              <a:prstGeom prst="lin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06" name="Straight Connector 305"/>
              <p:cNvCxnSpPr/>
              <p:nvPr/>
            </p:nvCxnSpPr>
            <p:spPr bwMode="auto">
              <a:xfrm flipH="1">
                <a:off x="3764104" y="5897490"/>
                <a:ext cx="91440" cy="91440"/>
              </a:xfrm>
              <a:prstGeom prst="lin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07" name="Straight Connector 306"/>
              <p:cNvCxnSpPr/>
              <p:nvPr/>
            </p:nvCxnSpPr>
            <p:spPr bwMode="auto">
              <a:xfrm flipH="1">
                <a:off x="3455626" y="5897490"/>
                <a:ext cx="91440" cy="91440"/>
              </a:xfrm>
              <a:prstGeom prst="lin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08" name="Straight Connector 307"/>
              <p:cNvCxnSpPr/>
              <p:nvPr/>
            </p:nvCxnSpPr>
            <p:spPr bwMode="auto">
              <a:xfrm flipH="1">
                <a:off x="3661278" y="5897490"/>
                <a:ext cx="91440" cy="91440"/>
              </a:xfrm>
              <a:prstGeom prst="lin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09" name="Straight Connector 308"/>
              <p:cNvCxnSpPr/>
              <p:nvPr/>
            </p:nvCxnSpPr>
            <p:spPr bwMode="auto">
              <a:xfrm flipH="1">
                <a:off x="3866930" y="5897490"/>
                <a:ext cx="91440" cy="91440"/>
              </a:xfrm>
              <a:prstGeom prst="lin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</p:grpSp>
      <p:sp>
        <p:nvSpPr>
          <p:cNvPr id="310" name="Rectangle 15"/>
          <p:cNvSpPr>
            <a:spLocks noChangeArrowheads="1"/>
          </p:cNvSpPr>
          <p:nvPr/>
        </p:nvSpPr>
        <p:spPr bwMode="auto">
          <a:xfrm>
            <a:off x="6804007" y="2692984"/>
            <a:ext cx="365760" cy="32009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11" name="Rectangle 16"/>
          <p:cNvSpPr>
            <a:spLocks noChangeAspect="1" noChangeArrowheads="1"/>
          </p:cNvSpPr>
          <p:nvPr/>
        </p:nvSpPr>
        <p:spPr bwMode="auto">
          <a:xfrm>
            <a:off x="7155233" y="2644525"/>
            <a:ext cx="70223" cy="128925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2" name="Oval 17"/>
          <p:cNvSpPr>
            <a:spLocks noChangeAspect="1" noChangeArrowheads="1"/>
          </p:cNvSpPr>
          <p:nvPr/>
        </p:nvSpPr>
        <p:spPr bwMode="auto">
          <a:xfrm>
            <a:off x="7108204" y="2676535"/>
            <a:ext cx="105012" cy="64463"/>
          </a:xfrm>
          <a:prstGeom prst="ellipse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3" name="Rectangle 22"/>
          <p:cNvSpPr>
            <a:spLocks noChangeAspect="1" noChangeArrowheads="1"/>
          </p:cNvSpPr>
          <p:nvPr/>
        </p:nvSpPr>
        <p:spPr bwMode="auto">
          <a:xfrm>
            <a:off x="6623911" y="2644525"/>
            <a:ext cx="46386" cy="120478"/>
          </a:xfrm>
          <a:prstGeom prst="rect">
            <a:avLst/>
          </a:prstGeom>
          <a:solidFill>
            <a:schemeClr val="tx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14" name="Rectangle 24"/>
          <p:cNvSpPr>
            <a:spLocks noChangeAspect="1" noChangeArrowheads="1"/>
          </p:cNvSpPr>
          <p:nvPr/>
        </p:nvSpPr>
        <p:spPr bwMode="auto">
          <a:xfrm>
            <a:off x="6360413" y="2513735"/>
            <a:ext cx="51296" cy="334887"/>
          </a:xfrm>
          <a:prstGeom prst="rect">
            <a:avLst/>
          </a:prstGeom>
          <a:solidFill>
            <a:schemeClr val="tx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15" name="Rectangle 26"/>
          <p:cNvSpPr>
            <a:spLocks noChangeAspect="1" noChangeArrowheads="1"/>
          </p:cNvSpPr>
          <p:nvPr/>
        </p:nvSpPr>
        <p:spPr bwMode="auto">
          <a:xfrm>
            <a:off x="6402290" y="2652527"/>
            <a:ext cx="221621" cy="104474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6" name="Rectangle 34"/>
          <p:cNvSpPr>
            <a:spLocks noChangeAspect="1" noChangeArrowheads="1"/>
          </p:cNvSpPr>
          <p:nvPr/>
        </p:nvSpPr>
        <p:spPr bwMode="auto">
          <a:xfrm>
            <a:off x="6658700" y="2612071"/>
            <a:ext cx="151398" cy="32454"/>
          </a:xfrm>
          <a:prstGeom prst="rect">
            <a:avLst/>
          </a:prstGeom>
          <a:solidFill>
            <a:schemeClr val="tx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17" name="Rectangle 35"/>
          <p:cNvSpPr>
            <a:spLocks noChangeAspect="1" noChangeArrowheads="1"/>
          </p:cNvSpPr>
          <p:nvPr/>
        </p:nvSpPr>
        <p:spPr bwMode="auto">
          <a:xfrm>
            <a:off x="6694134" y="2588065"/>
            <a:ext cx="81175" cy="24007"/>
          </a:xfrm>
          <a:prstGeom prst="rect">
            <a:avLst/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18" name="Rectangle 36"/>
          <p:cNvSpPr>
            <a:spLocks noChangeAspect="1" noChangeArrowheads="1"/>
          </p:cNvSpPr>
          <p:nvPr/>
        </p:nvSpPr>
        <p:spPr bwMode="auto">
          <a:xfrm>
            <a:off x="6670296" y="2644525"/>
            <a:ext cx="140445" cy="112476"/>
          </a:xfrm>
          <a:prstGeom prst="rect">
            <a:avLst/>
          </a:prstGeom>
          <a:solidFill>
            <a:schemeClr val="tx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19" name="Rectangle 37"/>
          <p:cNvSpPr>
            <a:spLocks noChangeAspect="1" noChangeArrowheads="1"/>
          </p:cNvSpPr>
          <p:nvPr/>
        </p:nvSpPr>
        <p:spPr bwMode="auto">
          <a:xfrm>
            <a:off x="6810742" y="2644525"/>
            <a:ext cx="46386" cy="120478"/>
          </a:xfrm>
          <a:prstGeom prst="rect">
            <a:avLst/>
          </a:prstGeom>
          <a:solidFill>
            <a:schemeClr val="tx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320" name="Group 319"/>
          <p:cNvGrpSpPr/>
          <p:nvPr/>
        </p:nvGrpSpPr>
        <p:grpSpPr>
          <a:xfrm rot="5400000">
            <a:off x="6178872" y="2645613"/>
            <a:ext cx="332733" cy="53807"/>
            <a:chOff x="3455626" y="5897490"/>
            <a:chExt cx="502744" cy="91440"/>
          </a:xfrm>
        </p:grpSpPr>
        <p:cxnSp>
          <p:nvCxnSpPr>
            <p:cNvPr id="321" name="Straight Connector 320"/>
            <p:cNvCxnSpPr/>
            <p:nvPr/>
          </p:nvCxnSpPr>
          <p:spPr bwMode="auto">
            <a:xfrm flipH="1">
              <a:off x="3558452" y="5897490"/>
              <a:ext cx="91440" cy="91440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22" name="Straight Connector 321"/>
            <p:cNvCxnSpPr/>
            <p:nvPr/>
          </p:nvCxnSpPr>
          <p:spPr bwMode="auto">
            <a:xfrm flipH="1">
              <a:off x="3764104" y="5897490"/>
              <a:ext cx="91440" cy="91440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23" name="Straight Connector 322"/>
            <p:cNvCxnSpPr/>
            <p:nvPr/>
          </p:nvCxnSpPr>
          <p:spPr bwMode="auto">
            <a:xfrm flipH="1">
              <a:off x="3455626" y="5897490"/>
              <a:ext cx="91440" cy="91440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24" name="Straight Connector 323"/>
            <p:cNvCxnSpPr/>
            <p:nvPr/>
          </p:nvCxnSpPr>
          <p:spPr bwMode="auto">
            <a:xfrm flipH="1">
              <a:off x="3661278" y="5897490"/>
              <a:ext cx="91440" cy="91440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25" name="Straight Connector 324"/>
            <p:cNvCxnSpPr/>
            <p:nvPr/>
          </p:nvCxnSpPr>
          <p:spPr bwMode="auto">
            <a:xfrm flipH="1">
              <a:off x="3866930" y="5897490"/>
              <a:ext cx="91440" cy="91440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aphicFrame>
        <p:nvGraphicFramePr>
          <p:cNvPr id="29" name="Object 2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36898119"/>
              </p:ext>
            </p:extLst>
          </p:nvPr>
        </p:nvGraphicFramePr>
        <p:xfrm>
          <a:off x="1328368" y="3360420"/>
          <a:ext cx="252412" cy="342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804" name="Equation" r:id="rId3" imgW="177480" imgH="241200" progId="Equation.3">
                  <p:embed/>
                </p:oleObj>
              </mc:Choice>
              <mc:Fallback>
                <p:oleObj name="Equation" r:id="rId3" imgW="177480" imgH="241200" progId="Equation.3">
                  <p:embed/>
                  <p:pic>
                    <p:nvPicPr>
                      <p:cNvPr id="0" name="Object 5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28368" y="3360420"/>
                        <a:ext cx="252412" cy="342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" name="Object 2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69301705"/>
              </p:ext>
            </p:extLst>
          </p:nvPr>
        </p:nvGraphicFramePr>
        <p:xfrm>
          <a:off x="4241492" y="2912052"/>
          <a:ext cx="217487" cy="3063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805" name="Equation" r:id="rId5" imgW="152280" imgH="215640" progId="Equation.3">
                  <p:embed/>
                </p:oleObj>
              </mc:Choice>
              <mc:Fallback>
                <p:oleObj name="Equation" r:id="rId5" imgW="152280" imgH="215640" progId="Equation.3">
                  <p:embed/>
                  <p:pic>
                    <p:nvPicPr>
                      <p:cNvPr id="0" name="Object 2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41492" y="2912052"/>
                        <a:ext cx="217487" cy="3063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" name="Object 3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24375826"/>
              </p:ext>
            </p:extLst>
          </p:nvPr>
        </p:nvGraphicFramePr>
        <p:xfrm>
          <a:off x="4280290" y="2322422"/>
          <a:ext cx="234950" cy="306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806" name="Equation" r:id="rId7" imgW="164880" imgH="215640" progId="Equation.3">
                  <p:embed/>
                </p:oleObj>
              </mc:Choice>
              <mc:Fallback>
                <p:oleObj name="Equation" r:id="rId7" imgW="164880" imgH="215640" progId="Equation.3">
                  <p:embed/>
                  <p:pic>
                    <p:nvPicPr>
                      <p:cNvPr id="0" name="Object 2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80290" y="2322422"/>
                        <a:ext cx="234950" cy="3063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2" name="Object 3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35057060"/>
              </p:ext>
            </p:extLst>
          </p:nvPr>
        </p:nvGraphicFramePr>
        <p:xfrm>
          <a:off x="6084455" y="2904342"/>
          <a:ext cx="977900" cy="342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807" name="Equation" r:id="rId9" imgW="685800" imgH="241200" progId="Equation.3">
                  <p:embed/>
                </p:oleObj>
              </mc:Choice>
              <mc:Fallback>
                <p:oleObj name="Equation" r:id="rId9" imgW="685800" imgH="241200" progId="Equation.3">
                  <p:embed/>
                  <p:pic>
                    <p:nvPicPr>
                      <p:cNvPr id="0" name="Object 2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84455" y="2904342"/>
                        <a:ext cx="977900" cy="342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" name="Object 3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55774243"/>
              </p:ext>
            </p:extLst>
          </p:nvPr>
        </p:nvGraphicFramePr>
        <p:xfrm>
          <a:off x="6193286" y="2203890"/>
          <a:ext cx="1033462" cy="342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808" name="Equation" r:id="rId11" imgW="723600" imgH="241200" progId="Equation.3">
                  <p:embed/>
                </p:oleObj>
              </mc:Choice>
              <mc:Fallback>
                <p:oleObj name="Equation" r:id="rId11" imgW="723600" imgH="241200" progId="Equation.3">
                  <p:embed/>
                  <p:pic>
                    <p:nvPicPr>
                      <p:cNvPr id="0" name="Object 3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93286" y="2203890"/>
                        <a:ext cx="1033462" cy="342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" name="TextBox 34"/>
          <p:cNvSpPr txBox="1"/>
          <p:nvPr/>
        </p:nvSpPr>
        <p:spPr>
          <a:xfrm>
            <a:off x="453149" y="4206240"/>
            <a:ext cx="21691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u="sng" smtClean="0"/>
              <a:t>Experimental Input</a:t>
            </a:r>
            <a:endParaRPr lang="en-US" sz="1600" u="sng" dirty="0"/>
          </a:p>
        </p:txBody>
      </p:sp>
      <p:sp>
        <p:nvSpPr>
          <p:cNvPr id="326" name="TextBox 325"/>
          <p:cNvSpPr txBox="1"/>
          <p:nvPr/>
        </p:nvSpPr>
        <p:spPr>
          <a:xfrm>
            <a:off x="453149" y="6047664"/>
            <a:ext cx="17091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u="sng" dirty="0" err="1" smtClean="0"/>
              <a:t>Substructuring</a:t>
            </a:r>
            <a:endParaRPr lang="en-US" sz="1600" u="sng" dirty="0"/>
          </a:p>
        </p:txBody>
      </p:sp>
      <p:sp>
        <p:nvSpPr>
          <p:cNvPr id="327" name="TextBox 326"/>
          <p:cNvSpPr txBox="1"/>
          <p:nvPr/>
        </p:nvSpPr>
        <p:spPr>
          <a:xfrm>
            <a:off x="453149" y="5433856"/>
            <a:ext cx="233269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u="sng" dirty="0" smtClean="0"/>
              <a:t>Dynamic Experiment</a:t>
            </a:r>
            <a:endParaRPr lang="en-US" sz="1600" u="sng" dirty="0"/>
          </a:p>
        </p:txBody>
      </p:sp>
      <p:sp>
        <p:nvSpPr>
          <p:cNvPr id="328" name="TextBox 327"/>
          <p:cNvSpPr txBox="1"/>
          <p:nvPr/>
        </p:nvSpPr>
        <p:spPr>
          <a:xfrm>
            <a:off x="731520" y="5740760"/>
            <a:ext cx="5275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Yes</a:t>
            </a:r>
            <a:endParaRPr lang="en-US" sz="1600" dirty="0"/>
          </a:p>
        </p:txBody>
      </p:sp>
      <p:sp>
        <p:nvSpPr>
          <p:cNvPr id="329" name="TextBox 328"/>
          <p:cNvSpPr txBox="1"/>
          <p:nvPr/>
        </p:nvSpPr>
        <p:spPr>
          <a:xfrm>
            <a:off x="731520" y="6354568"/>
            <a:ext cx="14462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Not possible</a:t>
            </a:r>
            <a:endParaRPr lang="en-US" sz="1600" dirty="0"/>
          </a:p>
        </p:txBody>
      </p:sp>
      <p:sp>
        <p:nvSpPr>
          <p:cNvPr id="330" name="TextBox 329"/>
          <p:cNvSpPr txBox="1"/>
          <p:nvPr/>
        </p:nvSpPr>
        <p:spPr>
          <a:xfrm>
            <a:off x="3249480" y="4206240"/>
            <a:ext cx="21691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u="sng" dirty="0" smtClean="0"/>
              <a:t>Experimental Input</a:t>
            </a:r>
            <a:endParaRPr lang="en-US" sz="1600" u="sng" dirty="0"/>
          </a:p>
        </p:txBody>
      </p:sp>
      <p:sp>
        <p:nvSpPr>
          <p:cNvPr id="331" name="TextBox 330"/>
          <p:cNvSpPr txBox="1"/>
          <p:nvPr/>
        </p:nvSpPr>
        <p:spPr>
          <a:xfrm>
            <a:off x="3249480" y="6047664"/>
            <a:ext cx="17091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u="sng" dirty="0" err="1" smtClean="0"/>
              <a:t>Substructuring</a:t>
            </a:r>
            <a:endParaRPr lang="en-US" sz="1600" u="sng" dirty="0"/>
          </a:p>
        </p:txBody>
      </p:sp>
      <p:sp>
        <p:nvSpPr>
          <p:cNvPr id="332" name="TextBox 331"/>
          <p:cNvSpPr txBox="1"/>
          <p:nvPr/>
        </p:nvSpPr>
        <p:spPr>
          <a:xfrm>
            <a:off x="3249480" y="5433856"/>
            <a:ext cx="233269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u="sng" dirty="0"/>
              <a:t>Dynamic Experiment</a:t>
            </a:r>
          </a:p>
        </p:txBody>
      </p:sp>
      <p:sp>
        <p:nvSpPr>
          <p:cNvPr id="334" name="TextBox 333"/>
          <p:cNvSpPr txBox="1"/>
          <p:nvPr/>
        </p:nvSpPr>
        <p:spPr>
          <a:xfrm>
            <a:off x="3520440" y="5740760"/>
            <a:ext cx="5275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Yes</a:t>
            </a:r>
            <a:endParaRPr lang="en-US" sz="1600" dirty="0"/>
          </a:p>
        </p:txBody>
      </p:sp>
      <p:sp>
        <p:nvSpPr>
          <p:cNvPr id="335" name="TextBox 334"/>
          <p:cNvSpPr txBox="1"/>
          <p:nvPr/>
        </p:nvSpPr>
        <p:spPr>
          <a:xfrm>
            <a:off x="3520440" y="6354568"/>
            <a:ext cx="100521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Possible</a:t>
            </a:r>
            <a:endParaRPr lang="en-US" sz="1600" dirty="0"/>
          </a:p>
        </p:txBody>
      </p:sp>
      <p:sp>
        <p:nvSpPr>
          <p:cNvPr id="336" name="TextBox 335"/>
          <p:cNvSpPr txBox="1"/>
          <p:nvPr/>
        </p:nvSpPr>
        <p:spPr>
          <a:xfrm>
            <a:off x="731520" y="4513144"/>
            <a:ext cx="198766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Base acceleration</a:t>
            </a:r>
            <a:endParaRPr lang="en-US" sz="1600" dirty="0"/>
          </a:p>
        </p:txBody>
      </p:sp>
      <p:sp>
        <p:nvSpPr>
          <p:cNvPr id="337" name="TextBox 336"/>
          <p:cNvSpPr txBox="1"/>
          <p:nvPr/>
        </p:nvSpPr>
        <p:spPr>
          <a:xfrm>
            <a:off x="3520440" y="4513144"/>
            <a:ext cx="22813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Story displacements</a:t>
            </a:r>
            <a:endParaRPr lang="en-US" sz="1600" dirty="0"/>
          </a:p>
        </p:txBody>
      </p:sp>
      <p:sp>
        <p:nvSpPr>
          <p:cNvPr id="338" name="TextBox 337"/>
          <p:cNvSpPr txBox="1"/>
          <p:nvPr/>
        </p:nvSpPr>
        <p:spPr>
          <a:xfrm>
            <a:off x="6267495" y="4206240"/>
            <a:ext cx="21691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u="sng" dirty="0" smtClean="0"/>
              <a:t>Experimental Input</a:t>
            </a:r>
            <a:endParaRPr lang="en-US" sz="1600" u="sng" dirty="0"/>
          </a:p>
        </p:txBody>
      </p:sp>
      <p:sp>
        <p:nvSpPr>
          <p:cNvPr id="339" name="TextBox 338"/>
          <p:cNvSpPr txBox="1"/>
          <p:nvPr/>
        </p:nvSpPr>
        <p:spPr>
          <a:xfrm>
            <a:off x="6267495" y="6047664"/>
            <a:ext cx="17091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u="sng" dirty="0" err="1" smtClean="0"/>
              <a:t>Substructuring</a:t>
            </a:r>
            <a:endParaRPr lang="en-US" sz="1600" u="sng" dirty="0"/>
          </a:p>
        </p:txBody>
      </p:sp>
      <p:sp>
        <p:nvSpPr>
          <p:cNvPr id="340" name="TextBox 339"/>
          <p:cNvSpPr txBox="1"/>
          <p:nvPr/>
        </p:nvSpPr>
        <p:spPr>
          <a:xfrm>
            <a:off x="6267495" y="5433856"/>
            <a:ext cx="233269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u="sng" dirty="0"/>
              <a:t>Dynamic Experiment</a:t>
            </a:r>
          </a:p>
        </p:txBody>
      </p:sp>
      <p:sp>
        <p:nvSpPr>
          <p:cNvPr id="341" name="TextBox 340"/>
          <p:cNvSpPr txBox="1"/>
          <p:nvPr/>
        </p:nvSpPr>
        <p:spPr>
          <a:xfrm>
            <a:off x="6513643" y="5740760"/>
            <a:ext cx="5275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Yes</a:t>
            </a:r>
            <a:endParaRPr lang="en-US" sz="1600" dirty="0"/>
          </a:p>
        </p:txBody>
      </p:sp>
      <p:sp>
        <p:nvSpPr>
          <p:cNvPr id="342" name="TextBox 341"/>
          <p:cNvSpPr txBox="1"/>
          <p:nvPr/>
        </p:nvSpPr>
        <p:spPr>
          <a:xfrm>
            <a:off x="6513643" y="6354568"/>
            <a:ext cx="100521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Possible</a:t>
            </a:r>
            <a:endParaRPr lang="en-US" sz="1600" dirty="0"/>
          </a:p>
        </p:txBody>
      </p:sp>
      <p:sp>
        <p:nvSpPr>
          <p:cNvPr id="343" name="TextBox 342"/>
          <p:cNvSpPr txBox="1"/>
          <p:nvPr/>
        </p:nvSpPr>
        <p:spPr>
          <a:xfrm>
            <a:off x="6513643" y="4513144"/>
            <a:ext cx="221887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Story inertial forces</a:t>
            </a:r>
            <a:endParaRPr lang="en-US" sz="1600" dirty="0"/>
          </a:p>
        </p:txBody>
      </p:sp>
      <p:sp>
        <p:nvSpPr>
          <p:cNvPr id="196" name="Freeform 195"/>
          <p:cNvSpPr/>
          <p:nvPr/>
        </p:nvSpPr>
        <p:spPr bwMode="auto">
          <a:xfrm rot="5571001" flipV="1">
            <a:off x="4223270" y="2392442"/>
            <a:ext cx="731520" cy="98175"/>
          </a:xfrm>
          <a:custGeom>
            <a:avLst/>
            <a:gdLst>
              <a:gd name="connsiteX0" fmla="*/ 0 w 867508"/>
              <a:gd name="connsiteY0" fmla="*/ 119376 h 136192"/>
              <a:gd name="connsiteX1" fmla="*/ 257908 w 867508"/>
              <a:gd name="connsiteY1" fmla="*/ 127192 h 136192"/>
              <a:gd name="connsiteX2" fmla="*/ 601785 w 867508"/>
              <a:gd name="connsiteY2" fmla="*/ 9961 h 136192"/>
              <a:gd name="connsiteX3" fmla="*/ 867508 w 867508"/>
              <a:gd name="connsiteY3" fmla="*/ 9961 h 1361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67508" h="136192">
                <a:moveTo>
                  <a:pt x="0" y="119376"/>
                </a:moveTo>
                <a:cubicBezTo>
                  <a:pt x="78805" y="132402"/>
                  <a:pt x="157611" y="145428"/>
                  <a:pt x="257908" y="127192"/>
                </a:cubicBezTo>
                <a:cubicBezTo>
                  <a:pt x="358205" y="108956"/>
                  <a:pt x="500185" y="29499"/>
                  <a:pt x="601785" y="9961"/>
                </a:cubicBezTo>
                <a:cubicBezTo>
                  <a:pt x="703385" y="-9577"/>
                  <a:pt x="764606" y="4751"/>
                  <a:pt x="867508" y="9961"/>
                </a:cubicBezTo>
              </a:path>
            </a:pathLst>
          </a:cu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97" name="Freeform 196"/>
          <p:cNvSpPr/>
          <p:nvPr/>
        </p:nvSpPr>
        <p:spPr bwMode="auto">
          <a:xfrm rot="5571001" flipV="1">
            <a:off x="4889327" y="2392441"/>
            <a:ext cx="731520" cy="98175"/>
          </a:xfrm>
          <a:custGeom>
            <a:avLst/>
            <a:gdLst>
              <a:gd name="connsiteX0" fmla="*/ 0 w 867508"/>
              <a:gd name="connsiteY0" fmla="*/ 119376 h 136192"/>
              <a:gd name="connsiteX1" fmla="*/ 257908 w 867508"/>
              <a:gd name="connsiteY1" fmla="*/ 127192 h 136192"/>
              <a:gd name="connsiteX2" fmla="*/ 601785 w 867508"/>
              <a:gd name="connsiteY2" fmla="*/ 9961 h 136192"/>
              <a:gd name="connsiteX3" fmla="*/ 867508 w 867508"/>
              <a:gd name="connsiteY3" fmla="*/ 9961 h 1361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67508" h="136192">
                <a:moveTo>
                  <a:pt x="0" y="119376"/>
                </a:moveTo>
                <a:cubicBezTo>
                  <a:pt x="78805" y="132402"/>
                  <a:pt x="157611" y="145428"/>
                  <a:pt x="257908" y="127192"/>
                </a:cubicBezTo>
                <a:cubicBezTo>
                  <a:pt x="358205" y="108956"/>
                  <a:pt x="500185" y="29499"/>
                  <a:pt x="601785" y="9961"/>
                </a:cubicBezTo>
                <a:cubicBezTo>
                  <a:pt x="703385" y="-9577"/>
                  <a:pt x="764606" y="4751"/>
                  <a:pt x="867508" y="9961"/>
                </a:cubicBezTo>
              </a:path>
            </a:pathLst>
          </a:cu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98" name="Rectangle 197"/>
          <p:cNvSpPr/>
          <p:nvPr/>
        </p:nvSpPr>
        <p:spPr bwMode="auto">
          <a:xfrm>
            <a:off x="4642565" y="2073780"/>
            <a:ext cx="674062" cy="112355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99" name="Freeform 198"/>
          <p:cNvSpPr/>
          <p:nvPr/>
        </p:nvSpPr>
        <p:spPr bwMode="auto">
          <a:xfrm rot="5571001" flipV="1">
            <a:off x="6806934" y="2383131"/>
            <a:ext cx="731520" cy="98175"/>
          </a:xfrm>
          <a:custGeom>
            <a:avLst/>
            <a:gdLst>
              <a:gd name="connsiteX0" fmla="*/ 0 w 867508"/>
              <a:gd name="connsiteY0" fmla="*/ 119376 h 136192"/>
              <a:gd name="connsiteX1" fmla="*/ 257908 w 867508"/>
              <a:gd name="connsiteY1" fmla="*/ 127192 h 136192"/>
              <a:gd name="connsiteX2" fmla="*/ 601785 w 867508"/>
              <a:gd name="connsiteY2" fmla="*/ 9961 h 136192"/>
              <a:gd name="connsiteX3" fmla="*/ 867508 w 867508"/>
              <a:gd name="connsiteY3" fmla="*/ 9961 h 1361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67508" h="136192">
                <a:moveTo>
                  <a:pt x="0" y="119376"/>
                </a:moveTo>
                <a:cubicBezTo>
                  <a:pt x="78805" y="132402"/>
                  <a:pt x="157611" y="145428"/>
                  <a:pt x="257908" y="127192"/>
                </a:cubicBezTo>
                <a:cubicBezTo>
                  <a:pt x="358205" y="108956"/>
                  <a:pt x="500185" y="29499"/>
                  <a:pt x="601785" y="9961"/>
                </a:cubicBezTo>
                <a:cubicBezTo>
                  <a:pt x="703385" y="-9577"/>
                  <a:pt x="764606" y="4751"/>
                  <a:pt x="867508" y="9961"/>
                </a:cubicBezTo>
              </a:path>
            </a:pathLst>
          </a:cu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200" name="Freeform 199"/>
          <p:cNvSpPr/>
          <p:nvPr/>
        </p:nvSpPr>
        <p:spPr bwMode="auto">
          <a:xfrm rot="5571001" flipV="1">
            <a:off x="7472991" y="2383130"/>
            <a:ext cx="731520" cy="98175"/>
          </a:xfrm>
          <a:custGeom>
            <a:avLst/>
            <a:gdLst>
              <a:gd name="connsiteX0" fmla="*/ 0 w 867508"/>
              <a:gd name="connsiteY0" fmla="*/ 119376 h 136192"/>
              <a:gd name="connsiteX1" fmla="*/ 257908 w 867508"/>
              <a:gd name="connsiteY1" fmla="*/ 127192 h 136192"/>
              <a:gd name="connsiteX2" fmla="*/ 601785 w 867508"/>
              <a:gd name="connsiteY2" fmla="*/ 9961 h 136192"/>
              <a:gd name="connsiteX3" fmla="*/ 867508 w 867508"/>
              <a:gd name="connsiteY3" fmla="*/ 9961 h 1361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67508" h="136192">
                <a:moveTo>
                  <a:pt x="0" y="119376"/>
                </a:moveTo>
                <a:cubicBezTo>
                  <a:pt x="78805" y="132402"/>
                  <a:pt x="157611" y="145428"/>
                  <a:pt x="257908" y="127192"/>
                </a:cubicBezTo>
                <a:cubicBezTo>
                  <a:pt x="358205" y="108956"/>
                  <a:pt x="500185" y="29499"/>
                  <a:pt x="601785" y="9961"/>
                </a:cubicBezTo>
                <a:cubicBezTo>
                  <a:pt x="703385" y="-9577"/>
                  <a:pt x="764606" y="4751"/>
                  <a:pt x="867508" y="9961"/>
                </a:cubicBezTo>
              </a:path>
            </a:pathLst>
          </a:cu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201" name="Rectangle 200"/>
          <p:cNvSpPr/>
          <p:nvPr/>
        </p:nvSpPr>
        <p:spPr bwMode="auto">
          <a:xfrm>
            <a:off x="7226229" y="2064469"/>
            <a:ext cx="674062" cy="112355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graphicFrame>
        <p:nvGraphicFramePr>
          <p:cNvPr id="202" name="Object 20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81517804"/>
              </p:ext>
            </p:extLst>
          </p:nvPr>
        </p:nvGraphicFramePr>
        <p:xfrm>
          <a:off x="5885311" y="2904425"/>
          <a:ext cx="1376362" cy="342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809" name="Equation" r:id="rId13" imgW="965160" imgH="241200" progId="Equation.3">
                  <p:embed/>
                </p:oleObj>
              </mc:Choice>
              <mc:Fallback>
                <p:oleObj name="Equation" r:id="rId13" imgW="96516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85311" y="2904425"/>
                        <a:ext cx="1376362" cy="342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3" name="Rounded Rectangle 202"/>
          <p:cNvSpPr/>
          <p:nvPr/>
        </p:nvSpPr>
        <p:spPr bwMode="auto">
          <a:xfrm>
            <a:off x="4297680" y="1940340"/>
            <a:ext cx="1304853" cy="960120"/>
          </a:xfrm>
          <a:prstGeom prst="roundRect">
            <a:avLst/>
          </a:prstGeom>
          <a:noFill/>
          <a:ln w="28575" cap="flat" cmpd="sng" algn="ctr">
            <a:solidFill>
              <a:srgbClr val="0000FF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204" name="Rounded Rectangle 203"/>
          <p:cNvSpPr/>
          <p:nvPr/>
        </p:nvSpPr>
        <p:spPr bwMode="auto">
          <a:xfrm>
            <a:off x="6834907" y="1911358"/>
            <a:ext cx="1304853" cy="960120"/>
          </a:xfrm>
          <a:prstGeom prst="roundRect">
            <a:avLst/>
          </a:prstGeom>
          <a:noFill/>
          <a:ln w="28575" cap="flat" cmpd="sng" algn="ctr">
            <a:solidFill>
              <a:srgbClr val="0000FF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graphicFrame>
        <p:nvGraphicFramePr>
          <p:cNvPr id="205" name="Object 20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59348040"/>
              </p:ext>
            </p:extLst>
          </p:nvPr>
        </p:nvGraphicFramePr>
        <p:xfrm>
          <a:off x="4343400" y="1940340"/>
          <a:ext cx="234950" cy="3063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810" name="Equation" r:id="rId15" imgW="164880" imgH="215640" progId="Equation.3">
                  <p:embed/>
                </p:oleObj>
              </mc:Choice>
              <mc:Fallback>
                <p:oleObj name="Equation" r:id="rId15" imgW="16488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43400" y="1940340"/>
                        <a:ext cx="234950" cy="3063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6" name="Object 20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46885857"/>
              </p:ext>
            </p:extLst>
          </p:nvPr>
        </p:nvGraphicFramePr>
        <p:xfrm>
          <a:off x="6900897" y="1967358"/>
          <a:ext cx="234950" cy="306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811" name="Equation" r:id="rId17" imgW="164885" imgH="215619" progId="Equation.3">
                  <p:embed/>
                </p:oleObj>
              </mc:Choice>
              <mc:Fallback>
                <p:oleObj name="Equation" r:id="rId17" imgW="164885" imgH="215619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00897" y="1967358"/>
                        <a:ext cx="234950" cy="3063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7" name="TextBox 206"/>
          <p:cNvSpPr txBox="1"/>
          <p:nvPr/>
        </p:nvSpPr>
        <p:spPr>
          <a:xfrm>
            <a:off x="837912" y="1282959"/>
            <a:ext cx="17604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Shake Table</a:t>
            </a:r>
            <a:endParaRPr lang="en-US" b="1" dirty="0"/>
          </a:p>
        </p:txBody>
      </p:sp>
      <p:sp>
        <p:nvSpPr>
          <p:cNvPr id="208" name="TextBox 207"/>
          <p:cNvSpPr txBox="1"/>
          <p:nvPr/>
        </p:nvSpPr>
        <p:spPr>
          <a:xfrm>
            <a:off x="3500438" y="1234440"/>
            <a:ext cx="25170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/>
              <a:t>Real-time </a:t>
            </a:r>
            <a:br>
              <a:rPr lang="en-US" b="1" dirty="0" smtClean="0"/>
            </a:br>
            <a:r>
              <a:rPr lang="en-US" b="1" dirty="0" smtClean="0"/>
              <a:t>Hybrid Simulation</a:t>
            </a:r>
            <a:endParaRPr lang="en-US" b="1" dirty="0"/>
          </a:p>
        </p:txBody>
      </p:sp>
      <p:sp>
        <p:nvSpPr>
          <p:cNvPr id="209" name="TextBox 208"/>
          <p:cNvSpPr txBox="1"/>
          <p:nvPr/>
        </p:nvSpPr>
        <p:spPr>
          <a:xfrm>
            <a:off x="6330763" y="1234440"/>
            <a:ext cx="21098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/>
              <a:t>Effective Force</a:t>
            </a:r>
          </a:p>
          <a:p>
            <a:pPr algn="ctr"/>
            <a:r>
              <a:rPr lang="en-US" b="1" dirty="0" smtClean="0"/>
              <a:t>Testing</a:t>
            </a:r>
            <a:endParaRPr lang="en-US" b="1" dirty="0"/>
          </a:p>
        </p:txBody>
      </p:sp>
      <p:sp>
        <p:nvSpPr>
          <p:cNvPr id="216" name="TextBox 215"/>
          <p:cNvSpPr txBox="1"/>
          <p:nvPr/>
        </p:nvSpPr>
        <p:spPr>
          <a:xfrm>
            <a:off x="457200" y="4820048"/>
            <a:ext cx="23920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u="sng" dirty="0" smtClean="0"/>
              <a:t>Numerical Simulation</a:t>
            </a:r>
            <a:endParaRPr lang="en-US" sz="1600" u="sng" dirty="0"/>
          </a:p>
        </p:txBody>
      </p:sp>
      <p:sp>
        <p:nvSpPr>
          <p:cNvPr id="217" name="TextBox 216"/>
          <p:cNvSpPr txBox="1"/>
          <p:nvPr/>
        </p:nvSpPr>
        <p:spPr>
          <a:xfrm>
            <a:off x="735571" y="5126952"/>
            <a:ext cx="147829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Not required</a:t>
            </a:r>
            <a:endParaRPr lang="en-US" sz="1600" dirty="0"/>
          </a:p>
        </p:txBody>
      </p:sp>
      <p:sp>
        <p:nvSpPr>
          <p:cNvPr id="218" name="TextBox 217"/>
          <p:cNvSpPr txBox="1"/>
          <p:nvPr/>
        </p:nvSpPr>
        <p:spPr>
          <a:xfrm>
            <a:off x="3253531" y="4820048"/>
            <a:ext cx="23920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u="sng" dirty="0" smtClean="0"/>
              <a:t>Numerical Simulation</a:t>
            </a:r>
            <a:endParaRPr lang="en-US" sz="1600" u="sng" dirty="0"/>
          </a:p>
        </p:txBody>
      </p:sp>
      <p:sp>
        <p:nvSpPr>
          <p:cNvPr id="219" name="TextBox 218"/>
          <p:cNvSpPr txBox="1"/>
          <p:nvPr/>
        </p:nvSpPr>
        <p:spPr>
          <a:xfrm>
            <a:off x="3524491" y="5126952"/>
            <a:ext cx="10965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Required</a:t>
            </a:r>
            <a:endParaRPr lang="en-US" sz="1600" dirty="0"/>
          </a:p>
        </p:txBody>
      </p:sp>
      <p:sp>
        <p:nvSpPr>
          <p:cNvPr id="220" name="TextBox 219"/>
          <p:cNvSpPr txBox="1"/>
          <p:nvPr/>
        </p:nvSpPr>
        <p:spPr>
          <a:xfrm>
            <a:off x="6271546" y="4820048"/>
            <a:ext cx="23920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u="sng" dirty="0" smtClean="0"/>
              <a:t>Numerical Simulation</a:t>
            </a:r>
            <a:endParaRPr lang="en-US" sz="1600" u="sng" dirty="0"/>
          </a:p>
        </p:txBody>
      </p:sp>
      <p:sp>
        <p:nvSpPr>
          <p:cNvPr id="221" name="TextBox 220"/>
          <p:cNvSpPr txBox="1"/>
          <p:nvPr/>
        </p:nvSpPr>
        <p:spPr>
          <a:xfrm>
            <a:off x="6517694" y="5126952"/>
            <a:ext cx="147829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Not required</a:t>
            </a:r>
            <a:endParaRPr lang="en-US" sz="1600" dirty="0"/>
          </a:p>
        </p:txBody>
      </p:sp>
      <p:sp>
        <p:nvSpPr>
          <p:cNvPr id="211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1634" y="6240498"/>
            <a:ext cx="2133600" cy="457200"/>
          </a:xfrm>
        </p:spPr>
        <p:txBody>
          <a:bodyPr/>
          <a:lstStyle/>
          <a:p>
            <a:pPr>
              <a:defRPr/>
            </a:pPr>
            <a:fld id="{F21C1FEC-7107-4BDC-B8C6-A3F35614F19E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0963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7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0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3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2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3" fill="hold">
                      <p:stCondLst>
                        <p:cond delay="indefinite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7" dur="500"/>
                                        <p:tgtEl>
                                          <p:spTgt spid="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0" dur="500"/>
                                        <p:tgtEl>
                                          <p:spTgt spid="3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3" dur="500"/>
                                        <p:tgtEl>
                                          <p:spTgt spid="3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6" dur="500"/>
                                        <p:tgtEl>
                                          <p:spTgt spid="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9" dur="500"/>
                                        <p:tgtEl>
                                          <p:spTgt spid="3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2" dur="500"/>
                                        <p:tgtEl>
                                          <p:spTgt spid="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5" dur="500"/>
                                        <p:tgtEl>
                                          <p:spTgt spid="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8" dur="500"/>
                                        <p:tgtEl>
                                          <p:spTgt spid="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1" dur="500"/>
                                        <p:tgtEl>
                                          <p:spTgt spid="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2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4" dur="500"/>
                                        <p:tgtEl>
                                          <p:spTgt spid="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7" dur="500"/>
                                        <p:tgtEl>
                                          <p:spTgt spid="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0" dur="500"/>
                                        <p:tgtEl>
                                          <p:spTgt spid="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6" dur="500"/>
                                        <p:tgtEl>
                                          <p:spTgt spid="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9" dur="500"/>
                                        <p:tgtEl>
                                          <p:spTgt spid="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2" dur="500"/>
                                        <p:tgtEl>
                                          <p:spTgt spid="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5" dur="500"/>
                                        <p:tgtEl>
                                          <p:spTgt spid="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8" dur="500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1" dur="500"/>
                                        <p:tgtEl>
                                          <p:spTgt spid="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4" dur="500"/>
                                        <p:tgtEl>
                                          <p:spTgt spid="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7" dur="500"/>
                                        <p:tgtEl>
                                          <p:spTgt spid="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0" dur="50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3" dur="50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6" dur="50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9" dur="500"/>
                                        <p:tgtEl>
                                          <p:spTgt spid="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2" dur="500"/>
                                        <p:tgtEl>
                                          <p:spTgt spid="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5" dur="500"/>
                                        <p:tgtEl>
                                          <p:spTgt spid="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8" dur="500"/>
                                        <p:tgtEl>
                                          <p:spTgt spid="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1" dur="500"/>
                                        <p:tgtEl>
                                          <p:spTgt spid="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4" dur="500"/>
                                        <p:tgtEl>
                                          <p:spTgt spid="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7" dur="500"/>
                                        <p:tgtEl>
                                          <p:spTgt spid="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0" dur="500"/>
                                        <p:tgtEl>
                                          <p:spTgt spid="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3" dur="500"/>
                                        <p:tgtEl>
                                          <p:spTgt spid="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6" dur="500"/>
                                        <p:tgtEl>
                                          <p:spTgt spid="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9" dur="500"/>
                                        <p:tgtEl>
                                          <p:spTgt spid="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5" dur="500"/>
                                        <p:tgtEl>
                                          <p:spTgt spid="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8" dur="500"/>
                                        <p:tgtEl>
                                          <p:spTgt spid="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1" dur="5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2" fill="hold">
                      <p:stCondLst>
                        <p:cond delay="indefinite"/>
                      </p:stCondLst>
                      <p:childTnLst>
                        <p:par>
                          <p:cTn id="343" fill="hold">
                            <p:stCondLst>
                              <p:cond delay="0"/>
                            </p:stCondLst>
                            <p:childTnLst>
                              <p:par>
                                <p:cTn id="3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9" dur="500"/>
                                        <p:tgtEl>
                                          <p:spTgt spid="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2" dur="500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5" dur="500"/>
                                        <p:tgtEl>
                                          <p:spTgt spid="3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8" dur="500"/>
                                        <p:tgtEl>
                                          <p:spTgt spid="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1" dur="500"/>
                                        <p:tgtEl>
                                          <p:spTgt spid="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2" fill="hold">
                      <p:stCondLst>
                        <p:cond delay="indefinite"/>
                      </p:stCondLst>
                      <p:childTnLst>
                        <p:par>
                          <p:cTn id="363" fill="hold">
                            <p:stCondLst>
                              <p:cond delay="0"/>
                            </p:stCondLst>
                            <p:childTnLst>
                              <p:par>
                                <p:cTn id="3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6"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9" dur="5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2" dur="5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5" dur="5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8" dur="5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1" dur="5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2" fill="hold">
                      <p:stCondLst>
                        <p:cond delay="indefinite"/>
                      </p:stCondLst>
                      <p:childTnLst>
                        <p:par>
                          <p:cTn id="383" fill="hold">
                            <p:stCondLst>
                              <p:cond delay="0"/>
                            </p:stCondLst>
                            <p:childTnLst>
                              <p:par>
                                <p:cTn id="3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6" dur="500"/>
                                        <p:tgtEl>
                                          <p:spTgt spid="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9" dur="500"/>
                                        <p:tgtEl>
                                          <p:spTgt spid="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2" dur="50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5" dur="500"/>
                                        <p:tgtEl>
                                          <p:spTgt spid="3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8" dur="500"/>
                                        <p:tgtEl>
                                          <p:spTgt spid="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1" dur="500"/>
                                        <p:tgtEl>
                                          <p:spTgt spid="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2" fill="hold">
                      <p:stCondLst>
                        <p:cond delay="indefinite"/>
                      </p:stCondLst>
                      <p:childTnLst>
                        <p:par>
                          <p:cTn id="403" fill="hold">
                            <p:stCondLst>
                              <p:cond delay="0"/>
                            </p:stCondLst>
                            <p:childTnLst>
                              <p:par>
                                <p:cTn id="40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6" dur="500"/>
                                        <p:tgtEl>
                                          <p:spTgt spid="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9" dur="500"/>
                                        <p:tgtEl>
                                          <p:spTgt spid="3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2" dur="500"/>
                                        <p:tgtEl>
                                          <p:spTgt spid="3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5" dur="500"/>
                                        <p:tgtEl>
                                          <p:spTgt spid="3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8" dur="500"/>
                                        <p:tgtEl>
                                          <p:spTgt spid="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1" dur="50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2" fill="hold">
                      <p:stCondLst>
                        <p:cond delay="indefinite"/>
                      </p:stCondLst>
                      <p:childTnLst>
                        <p:par>
                          <p:cTn id="423" fill="hold">
                            <p:stCondLst>
                              <p:cond delay="0"/>
                            </p:stCondLst>
                            <p:childTnLst>
                              <p:par>
                                <p:cTn id="42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5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8" dur="500"/>
                                        <p:tgtEl>
                                          <p:spTgt spid="2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1" dur="5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4" dur="500"/>
                                        <p:tgtEl>
                                          <p:spTgt spid="2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7" dur="500"/>
                                        <p:tgtEl>
                                          <p:spTgt spid="2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0" dur="500"/>
                                        <p:tgtEl>
                                          <p:spTgt spid="2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3" dur="5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6" dur="500"/>
                                        <p:tgtEl>
                                          <p:spTgt spid="2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9" dur="50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2" dur="500"/>
                                        <p:tgtEl>
                                          <p:spTgt spid="2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5" dur="5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8" dur="500"/>
                                        <p:tgtEl>
                                          <p:spTgt spid="2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1" dur="500"/>
                                        <p:tgtEl>
                                          <p:spTgt spid="2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4" dur="500"/>
                                        <p:tgtEl>
                                          <p:spTgt spid="3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7" dur="500"/>
                                        <p:tgtEl>
                                          <p:spTgt spid="3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0" dur="500"/>
                                        <p:tgtEl>
                                          <p:spTgt spid="3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3" dur="500"/>
                                        <p:tgtEl>
                                          <p:spTgt spid="3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6" dur="500"/>
                                        <p:tgtEl>
                                          <p:spTgt spid="3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9" dur="500"/>
                                        <p:tgtEl>
                                          <p:spTgt spid="3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2" dur="500"/>
                                        <p:tgtEl>
                                          <p:spTgt spid="3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5" dur="500"/>
                                        <p:tgtEl>
                                          <p:spTgt spid="3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8" dur="500"/>
                                        <p:tgtEl>
                                          <p:spTgt spid="3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1" dur="500"/>
                                        <p:tgtEl>
                                          <p:spTgt spid="3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4" dur="500"/>
                                        <p:tgtEl>
                                          <p:spTgt spid="3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3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6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9" dur="500"/>
                                        <p:tgtEl>
                                          <p:spTgt spid="2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2" dur="500"/>
                                        <p:tgtEl>
                                          <p:spTgt spid="2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7" fill="hold">
                            <p:stCondLst>
                              <p:cond delay="500"/>
                            </p:stCondLst>
                            <p:childTnLst>
                              <p:par>
                                <p:cTn id="5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0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3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6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9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2" dur="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5" dur="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8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1" dur="5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4" dur="5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7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0" dur="5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24" grpId="0" animBg="1"/>
      <p:bldP spid="170" grpId="0" animBg="1"/>
      <p:bldP spid="171" grpId="0" animBg="1"/>
      <p:bldP spid="172" grpId="0" animBg="1"/>
      <p:bldP spid="173" grpId="0" animBg="1"/>
      <p:bldP spid="25" grpId="0" animBg="1"/>
      <p:bldP spid="174" grpId="0" animBg="1"/>
      <p:bldP spid="175" grpId="0" animBg="1"/>
      <p:bldP spid="176" grpId="0" animBg="1"/>
      <p:bldP spid="176" grpId="1" animBg="1"/>
      <p:bldP spid="177" grpId="0" animBg="1"/>
      <p:bldP spid="177" grpId="1" animBg="1"/>
      <p:bldP spid="178" grpId="0" animBg="1"/>
      <p:bldP spid="178" grpId="1" animBg="1"/>
      <p:bldP spid="179" grpId="0" animBg="1"/>
      <p:bldP spid="253" grpId="0" animBg="1"/>
      <p:bldP spid="253" grpId="1" animBg="1"/>
      <p:bldP spid="254" grpId="0" animBg="1"/>
      <p:bldP spid="254" grpId="1" animBg="1"/>
      <p:bldP spid="255" grpId="0" animBg="1"/>
      <p:bldP spid="255" grpId="1" animBg="1"/>
      <p:bldP spid="256" grpId="0" animBg="1"/>
      <p:bldP spid="256" grpId="1" animBg="1"/>
      <p:bldP spid="257" grpId="0" animBg="1"/>
      <p:bldP spid="257" grpId="1" animBg="1"/>
      <p:bldP spid="258" grpId="0" animBg="1"/>
      <p:bldP spid="258" grpId="1" animBg="1"/>
      <p:bldP spid="259" grpId="0" animBg="1"/>
      <p:bldP spid="259" grpId="1" animBg="1"/>
      <p:bldP spid="260" grpId="0" animBg="1"/>
      <p:bldP spid="260" grpId="1" animBg="1"/>
      <p:bldP spid="261" grpId="0" animBg="1"/>
      <p:bldP spid="261" grpId="1" animBg="1"/>
      <p:bldP spid="262" grpId="0" animBg="1"/>
      <p:bldP spid="262" grpId="1" animBg="1"/>
      <p:bldP spid="269" grpId="0" animBg="1"/>
      <p:bldP spid="287" grpId="0" animBg="1"/>
      <p:bldP spid="288" grpId="0" animBg="1"/>
      <p:bldP spid="289" grpId="0" animBg="1"/>
      <p:bldP spid="289" grpId="1" animBg="1"/>
      <p:bldP spid="290" grpId="0" animBg="1"/>
      <p:bldP spid="290" grpId="1" animBg="1"/>
      <p:bldP spid="291" grpId="0" animBg="1"/>
      <p:bldP spid="291" grpId="1" animBg="1"/>
      <p:bldP spid="292" grpId="0" animBg="1"/>
      <p:bldP spid="310" grpId="0" animBg="1"/>
      <p:bldP spid="310" grpId="1" animBg="1"/>
      <p:bldP spid="311" grpId="0" animBg="1"/>
      <p:bldP spid="311" grpId="1" animBg="1"/>
      <p:bldP spid="312" grpId="0" animBg="1"/>
      <p:bldP spid="312" grpId="1" animBg="1"/>
      <p:bldP spid="313" grpId="0" animBg="1"/>
      <p:bldP spid="313" grpId="1" animBg="1"/>
      <p:bldP spid="314" grpId="0" animBg="1"/>
      <p:bldP spid="314" grpId="1" animBg="1"/>
      <p:bldP spid="315" grpId="0" animBg="1"/>
      <p:bldP spid="315" grpId="1" animBg="1"/>
      <p:bldP spid="316" grpId="0" animBg="1"/>
      <p:bldP spid="316" grpId="1" animBg="1"/>
      <p:bldP spid="317" grpId="0" animBg="1"/>
      <p:bldP spid="317" grpId="1" animBg="1"/>
      <p:bldP spid="318" grpId="0" animBg="1"/>
      <p:bldP spid="318" grpId="1" animBg="1"/>
      <p:bldP spid="319" grpId="0" animBg="1"/>
      <p:bldP spid="319" grpId="1" animBg="1"/>
      <p:bldP spid="35" grpId="0"/>
      <p:bldP spid="326" grpId="0"/>
      <p:bldP spid="327" grpId="0"/>
      <p:bldP spid="328" grpId="0"/>
      <p:bldP spid="329" grpId="0"/>
      <p:bldP spid="330" grpId="0"/>
      <p:bldP spid="331" grpId="0"/>
      <p:bldP spid="332" grpId="0"/>
      <p:bldP spid="334" grpId="0"/>
      <p:bldP spid="335" grpId="0"/>
      <p:bldP spid="336" grpId="0"/>
      <p:bldP spid="337" grpId="0"/>
      <p:bldP spid="338" grpId="0"/>
      <p:bldP spid="339" grpId="0"/>
      <p:bldP spid="340" grpId="0"/>
      <p:bldP spid="341" grpId="0"/>
      <p:bldP spid="342" grpId="0"/>
      <p:bldP spid="343" grpId="0"/>
      <p:bldP spid="196" grpId="0" animBg="1"/>
      <p:bldP spid="197" grpId="0" animBg="1"/>
      <p:bldP spid="198" grpId="0" animBg="1"/>
      <p:bldP spid="199" grpId="0" animBg="1"/>
      <p:bldP spid="200" grpId="0" animBg="1"/>
      <p:bldP spid="201" grpId="0" animBg="1"/>
      <p:bldP spid="203" grpId="0" animBg="1"/>
      <p:bldP spid="204" grpId="0" animBg="1"/>
      <p:bldP spid="207" grpId="0"/>
      <p:bldP spid="208" grpId="0"/>
      <p:bldP spid="209" grpId="0"/>
      <p:bldP spid="216" grpId="0"/>
      <p:bldP spid="217" grpId="0"/>
      <p:bldP spid="218" grpId="0"/>
      <p:bldP spid="219" grpId="0"/>
      <p:bldP spid="220" grpId="0"/>
      <p:bldP spid="22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AutoShape 2" descr="Green marble"/>
          <p:cNvSpPr>
            <a:spLocks noChangeArrowheads="1"/>
          </p:cNvSpPr>
          <p:nvPr/>
        </p:nvSpPr>
        <p:spPr bwMode="auto">
          <a:xfrm>
            <a:off x="1257264" y="2287579"/>
            <a:ext cx="5276880" cy="822325"/>
          </a:xfrm>
          <a:prstGeom prst="parallelogram">
            <a:avLst>
              <a:gd name="adj" fmla="val 76844"/>
            </a:avLst>
          </a:prstGeom>
          <a:solidFill>
            <a:schemeClr val="bg2">
              <a:lumMod val="9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77155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Substructuring</a:t>
            </a:r>
            <a:endParaRPr lang="en-US" dirty="0"/>
          </a:p>
        </p:txBody>
      </p:sp>
      <p:pic>
        <p:nvPicPr>
          <p:cNvPr id="177156" name="Picture 4"/>
          <p:cNvPicPr>
            <a:picLocks noChangeAspect="1" noChangeArrowheads="1"/>
          </p:cNvPicPr>
          <p:nvPr/>
        </p:nvPicPr>
        <p:blipFill>
          <a:blip r:embed="rId2"/>
          <a:srcRect l="45000" t="30687" r="14496" b="13330"/>
          <a:stretch>
            <a:fillRect/>
          </a:stretch>
        </p:blipFill>
        <p:spPr bwMode="auto">
          <a:xfrm>
            <a:off x="6275406" y="3063866"/>
            <a:ext cx="2247900" cy="2332037"/>
          </a:xfrm>
          <a:prstGeom prst="rect">
            <a:avLst/>
          </a:prstGeom>
          <a:noFill/>
        </p:spPr>
      </p:pic>
      <p:sp>
        <p:nvSpPr>
          <p:cNvPr id="177157" name="Freeform 5"/>
          <p:cNvSpPr>
            <a:spLocks/>
          </p:cNvSpPr>
          <p:nvPr/>
        </p:nvSpPr>
        <p:spPr bwMode="auto">
          <a:xfrm rot="336237">
            <a:off x="2768570" y="2193925"/>
            <a:ext cx="1281112" cy="1006475"/>
          </a:xfrm>
          <a:custGeom>
            <a:avLst/>
            <a:gdLst/>
            <a:ahLst/>
            <a:cxnLst>
              <a:cxn ang="0">
                <a:pos x="0" y="634"/>
              </a:cxn>
              <a:cxn ang="0">
                <a:pos x="346" y="518"/>
              </a:cxn>
              <a:cxn ang="0">
                <a:pos x="547" y="230"/>
              </a:cxn>
              <a:cxn ang="0">
                <a:pos x="807" y="0"/>
              </a:cxn>
            </a:cxnLst>
            <a:rect l="0" t="0" r="r" b="b"/>
            <a:pathLst>
              <a:path w="807" h="634">
                <a:moveTo>
                  <a:pt x="0" y="634"/>
                </a:moveTo>
                <a:cubicBezTo>
                  <a:pt x="127" y="609"/>
                  <a:pt x="255" y="585"/>
                  <a:pt x="346" y="518"/>
                </a:cubicBezTo>
                <a:cubicBezTo>
                  <a:pt x="437" y="451"/>
                  <a:pt x="470" y="316"/>
                  <a:pt x="547" y="230"/>
                </a:cubicBezTo>
                <a:cubicBezTo>
                  <a:pt x="624" y="144"/>
                  <a:pt x="706" y="86"/>
                  <a:pt x="807" y="0"/>
                </a:cubicBezTo>
              </a:path>
            </a:pathLst>
          </a:custGeom>
          <a:noFill/>
          <a:ln w="25400">
            <a:solidFill>
              <a:srgbClr val="0000FF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77158" name="Freeform 6"/>
          <p:cNvSpPr>
            <a:spLocks/>
          </p:cNvSpPr>
          <p:nvPr/>
        </p:nvSpPr>
        <p:spPr bwMode="auto">
          <a:xfrm rot="21329079">
            <a:off x="3179732" y="2376487"/>
            <a:ext cx="1281113" cy="1006475"/>
          </a:xfrm>
          <a:custGeom>
            <a:avLst/>
            <a:gdLst/>
            <a:ahLst/>
            <a:cxnLst>
              <a:cxn ang="0">
                <a:pos x="0" y="634"/>
              </a:cxn>
              <a:cxn ang="0">
                <a:pos x="346" y="518"/>
              </a:cxn>
              <a:cxn ang="0">
                <a:pos x="547" y="230"/>
              </a:cxn>
              <a:cxn ang="0">
                <a:pos x="807" y="0"/>
              </a:cxn>
            </a:cxnLst>
            <a:rect l="0" t="0" r="r" b="b"/>
            <a:pathLst>
              <a:path w="807" h="634">
                <a:moveTo>
                  <a:pt x="0" y="634"/>
                </a:moveTo>
                <a:cubicBezTo>
                  <a:pt x="127" y="609"/>
                  <a:pt x="255" y="585"/>
                  <a:pt x="346" y="518"/>
                </a:cubicBezTo>
                <a:cubicBezTo>
                  <a:pt x="437" y="451"/>
                  <a:pt x="470" y="316"/>
                  <a:pt x="547" y="230"/>
                </a:cubicBezTo>
                <a:cubicBezTo>
                  <a:pt x="624" y="144"/>
                  <a:pt x="706" y="86"/>
                  <a:pt x="807" y="0"/>
                </a:cubicBezTo>
              </a:path>
            </a:pathLst>
          </a:custGeom>
          <a:noFill/>
          <a:ln w="25400">
            <a:solidFill>
              <a:srgbClr val="0000FF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77159" name="Freeform 7"/>
          <p:cNvSpPr>
            <a:spLocks/>
          </p:cNvSpPr>
          <p:nvPr/>
        </p:nvSpPr>
        <p:spPr bwMode="auto">
          <a:xfrm rot="195027">
            <a:off x="2905095" y="2239962"/>
            <a:ext cx="1281112" cy="1006475"/>
          </a:xfrm>
          <a:custGeom>
            <a:avLst/>
            <a:gdLst/>
            <a:ahLst/>
            <a:cxnLst>
              <a:cxn ang="0">
                <a:pos x="0" y="634"/>
              </a:cxn>
              <a:cxn ang="0">
                <a:pos x="346" y="518"/>
              </a:cxn>
              <a:cxn ang="0">
                <a:pos x="547" y="230"/>
              </a:cxn>
              <a:cxn ang="0">
                <a:pos x="807" y="0"/>
              </a:cxn>
            </a:cxnLst>
            <a:rect l="0" t="0" r="r" b="b"/>
            <a:pathLst>
              <a:path w="807" h="634">
                <a:moveTo>
                  <a:pt x="0" y="634"/>
                </a:moveTo>
                <a:cubicBezTo>
                  <a:pt x="127" y="609"/>
                  <a:pt x="255" y="585"/>
                  <a:pt x="346" y="518"/>
                </a:cubicBezTo>
                <a:cubicBezTo>
                  <a:pt x="437" y="451"/>
                  <a:pt x="470" y="316"/>
                  <a:pt x="547" y="230"/>
                </a:cubicBezTo>
                <a:cubicBezTo>
                  <a:pt x="624" y="144"/>
                  <a:pt x="706" y="86"/>
                  <a:pt x="807" y="0"/>
                </a:cubicBezTo>
              </a:path>
            </a:pathLst>
          </a:custGeom>
          <a:noFill/>
          <a:ln w="25400">
            <a:solidFill>
              <a:srgbClr val="0000FF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77160" name="Freeform 8"/>
          <p:cNvSpPr>
            <a:spLocks/>
          </p:cNvSpPr>
          <p:nvPr/>
        </p:nvSpPr>
        <p:spPr bwMode="auto">
          <a:xfrm rot="21405043">
            <a:off x="3043207" y="2330450"/>
            <a:ext cx="1281113" cy="1006475"/>
          </a:xfrm>
          <a:custGeom>
            <a:avLst/>
            <a:gdLst/>
            <a:ahLst/>
            <a:cxnLst>
              <a:cxn ang="0">
                <a:pos x="0" y="634"/>
              </a:cxn>
              <a:cxn ang="0">
                <a:pos x="346" y="518"/>
              </a:cxn>
              <a:cxn ang="0">
                <a:pos x="547" y="230"/>
              </a:cxn>
              <a:cxn ang="0">
                <a:pos x="807" y="0"/>
              </a:cxn>
            </a:cxnLst>
            <a:rect l="0" t="0" r="r" b="b"/>
            <a:pathLst>
              <a:path w="807" h="634">
                <a:moveTo>
                  <a:pt x="0" y="634"/>
                </a:moveTo>
                <a:cubicBezTo>
                  <a:pt x="127" y="609"/>
                  <a:pt x="255" y="585"/>
                  <a:pt x="346" y="518"/>
                </a:cubicBezTo>
                <a:cubicBezTo>
                  <a:pt x="437" y="451"/>
                  <a:pt x="470" y="316"/>
                  <a:pt x="547" y="230"/>
                </a:cubicBezTo>
                <a:cubicBezTo>
                  <a:pt x="624" y="144"/>
                  <a:pt x="706" y="86"/>
                  <a:pt x="807" y="0"/>
                </a:cubicBezTo>
              </a:path>
            </a:pathLst>
          </a:custGeom>
          <a:noFill/>
          <a:ln w="25400">
            <a:solidFill>
              <a:srgbClr val="0000FF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77161" name="Freeform 9"/>
          <p:cNvSpPr>
            <a:spLocks/>
          </p:cNvSpPr>
          <p:nvPr/>
        </p:nvSpPr>
        <p:spPr bwMode="auto">
          <a:xfrm rot="336237">
            <a:off x="2768570" y="2239962"/>
            <a:ext cx="1281112" cy="1006475"/>
          </a:xfrm>
          <a:custGeom>
            <a:avLst/>
            <a:gdLst/>
            <a:ahLst/>
            <a:cxnLst>
              <a:cxn ang="0">
                <a:pos x="0" y="634"/>
              </a:cxn>
              <a:cxn ang="0">
                <a:pos x="346" y="518"/>
              </a:cxn>
              <a:cxn ang="0">
                <a:pos x="547" y="230"/>
              </a:cxn>
              <a:cxn ang="0">
                <a:pos x="807" y="0"/>
              </a:cxn>
            </a:cxnLst>
            <a:rect l="0" t="0" r="r" b="b"/>
            <a:pathLst>
              <a:path w="807" h="634">
                <a:moveTo>
                  <a:pt x="0" y="634"/>
                </a:moveTo>
                <a:cubicBezTo>
                  <a:pt x="127" y="609"/>
                  <a:pt x="255" y="585"/>
                  <a:pt x="346" y="518"/>
                </a:cubicBezTo>
                <a:cubicBezTo>
                  <a:pt x="437" y="451"/>
                  <a:pt x="470" y="316"/>
                  <a:pt x="547" y="230"/>
                </a:cubicBezTo>
                <a:cubicBezTo>
                  <a:pt x="624" y="144"/>
                  <a:pt x="706" y="86"/>
                  <a:pt x="807" y="0"/>
                </a:cubicBezTo>
              </a:path>
            </a:pathLst>
          </a:custGeom>
          <a:noFill/>
          <a:ln w="25400">
            <a:solidFill>
              <a:srgbClr val="3366FF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77162" name="Freeform 10"/>
          <p:cNvSpPr>
            <a:spLocks/>
          </p:cNvSpPr>
          <p:nvPr/>
        </p:nvSpPr>
        <p:spPr bwMode="auto">
          <a:xfrm rot="21329079">
            <a:off x="3179732" y="2422525"/>
            <a:ext cx="1281113" cy="1006475"/>
          </a:xfrm>
          <a:custGeom>
            <a:avLst/>
            <a:gdLst/>
            <a:ahLst/>
            <a:cxnLst>
              <a:cxn ang="0">
                <a:pos x="0" y="634"/>
              </a:cxn>
              <a:cxn ang="0">
                <a:pos x="346" y="518"/>
              </a:cxn>
              <a:cxn ang="0">
                <a:pos x="547" y="230"/>
              </a:cxn>
              <a:cxn ang="0">
                <a:pos x="807" y="0"/>
              </a:cxn>
            </a:cxnLst>
            <a:rect l="0" t="0" r="r" b="b"/>
            <a:pathLst>
              <a:path w="807" h="634">
                <a:moveTo>
                  <a:pt x="0" y="634"/>
                </a:moveTo>
                <a:cubicBezTo>
                  <a:pt x="127" y="609"/>
                  <a:pt x="255" y="585"/>
                  <a:pt x="346" y="518"/>
                </a:cubicBezTo>
                <a:cubicBezTo>
                  <a:pt x="437" y="451"/>
                  <a:pt x="470" y="316"/>
                  <a:pt x="547" y="230"/>
                </a:cubicBezTo>
                <a:cubicBezTo>
                  <a:pt x="624" y="144"/>
                  <a:pt x="706" y="86"/>
                  <a:pt x="807" y="0"/>
                </a:cubicBezTo>
              </a:path>
            </a:pathLst>
          </a:custGeom>
          <a:noFill/>
          <a:ln w="25400">
            <a:solidFill>
              <a:srgbClr val="3366FF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77163" name="Freeform 11"/>
          <p:cNvSpPr>
            <a:spLocks/>
          </p:cNvSpPr>
          <p:nvPr/>
        </p:nvSpPr>
        <p:spPr bwMode="auto">
          <a:xfrm rot="195027">
            <a:off x="2905095" y="2286000"/>
            <a:ext cx="1281112" cy="1006475"/>
          </a:xfrm>
          <a:custGeom>
            <a:avLst/>
            <a:gdLst/>
            <a:ahLst/>
            <a:cxnLst>
              <a:cxn ang="0">
                <a:pos x="0" y="634"/>
              </a:cxn>
              <a:cxn ang="0">
                <a:pos x="346" y="518"/>
              </a:cxn>
              <a:cxn ang="0">
                <a:pos x="547" y="230"/>
              </a:cxn>
              <a:cxn ang="0">
                <a:pos x="807" y="0"/>
              </a:cxn>
            </a:cxnLst>
            <a:rect l="0" t="0" r="r" b="b"/>
            <a:pathLst>
              <a:path w="807" h="634">
                <a:moveTo>
                  <a:pt x="0" y="634"/>
                </a:moveTo>
                <a:cubicBezTo>
                  <a:pt x="127" y="609"/>
                  <a:pt x="255" y="585"/>
                  <a:pt x="346" y="518"/>
                </a:cubicBezTo>
                <a:cubicBezTo>
                  <a:pt x="437" y="451"/>
                  <a:pt x="470" y="316"/>
                  <a:pt x="547" y="230"/>
                </a:cubicBezTo>
                <a:cubicBezTo>
                  <a:pt x="624" y="144"/>
                  <a:pt x="706" y="86"/>
                  <a:pt x="807" y="0"/>
                </a:cubicBezTo>
              </a:path>
            </a:pathLst>
          </a:custGeom>
          <a:noFill/>
          <a:ln w="25400">
            <a:solidFill>
              <a:srgbClr val="3366FF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77164" name="Freeform 12"/>
          <p:cNvSpPr>
            <a:spLocks/>
          </p:cNvSpPr>
          <p:nvPr/>
        </p:nvSpPr>
        <p:spPr bwMode="auto">
          <a:xfrm rot="21405043">
            <a:off x="3043207" y="2376487"/>
            <a:ext cx="1281113" cy="1006475"/>
          </a:xfrm>
          <a:custGeom>
            <a:avLst/>
            <a:gdLst/>
            <a:ahLst/>
            <a:cxnLst>
              <a:cxn ang="0">
                <a:pos x="0" y="634"/>
              </a:cxn>
              <a:cxn ang="0">
                <a:pos x="346" y="518"/>
              </a:cxn>
              <a:cxn ang="0">
                <a:pos x="547" y="230"/>
              </a:cxn>
              <a:cxn ang="0">
                <a:pos x="807" y="0"/>
              </a:cxn>
            </a:cxnLst>
            <a:rect l="0" t="0" r="r" b="b"/>
            <a:pathLst>
              <a:path w="807" h="634">
                <a:moveTo>
                  <a:pt x="0" y="634"/>
                </a:moveTo>
                <a:cubicBezTo>
                  <a:pt x="127" y="609"/>
                  <a:pt x="255" y="585"/>
                  <a:pt x="346" y="518"/>
                </a:cubicBezTo>
                <a:cubicBezTo>
                  <a:pt x="437" y="451"/>
                  <a:pt x="470" y="316"/>
                  <a:pt x="547" y="230"/>
                </a:cubicBezTo>
                <a:cubicBezTo>
                  <a:pt x="624" y="144"/>
                  <a:pt x="706" y="86"/>
                  <a:pt x="807" y="0"/>
                </a:cubicBezTo>
              </a:path>
            </a:pathLst>
          </a:custGeom>
          <a:noFill/>
          <a:ln w="25400">
            <a:solidFill>
              <a:srgbClr val="3366FF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grpSp>
        <p:nvGrpSpPr>
          <p:cNvPr id="2" name="Group 13"/>
          <p:cNvGrpSpPr>
            <a:grpSpLocks/>
          </p:cNvGrpSpPr>
          <p:nvPr/>
        </p:nvGrpSpPr>
        <p:grpSpPr bwMode="auto">
          <a:xfrm>
            <a:off x="2951132" y="2057400"/>
            <a:ext cx="366713" cy="822325"/>
            <a:chOff x="2390" y="1123"/>
            <a:chExt cx="231" cy="518"/>
          </a:xfrm>
        </p:grpSpPr>
        <p:sp>
          <p:nvSpPr>
            <p:cNvPr id="177166" name="AutoShape 14"/>
            <p:cNvSpPr>
              <a:spLocks noChangeArrowheads="1"/>
            </p:cNvSpPr>
            <p:nvPr/>
          </p:nvSpPr>
          <p:spPr bwMode="auto">
            <a:xfrm>
              <a:off x="2390" y="1555"/>
              <a:ext cx="231" cy="86"/>
            </a:xfrm>
            <a:prstGeom prst="cube">
              <a:avLst>
                <a:gd name="adj" fmla="val 62792"/>
              </a:avLst>
            </a:prstGeom>
            <a:solidFill>
              <a:srgbClr val="C0C0C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7167" name="AutoShape 15"/>
            <p:cNvSpPr>
              <a:spLocks noChangeArrowheads="1"/>
            </p:cNvSpPr>
            <p:nvPr/>
          </p:nvSpPr>
          <p:spPr bwMode="auto">
            <a:xfrm>
              <a:off x="2476" y="1123"/>
              <a:ext cx="58" cy="460"/>
            </a:xfrm>
            <a:prstGeom prst="can">
              <a:avLst>
                <a:gd name="adj" fmla="val 51735"/>
              </a:avLst>
            </a:prstGeom>
            <a:solidFill>
              <a:srgbClr val="C0C0C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" name="Group 16"/>
          <p:cNvGrpSpPr>
            <a:grpSpLocks/>
          </p:cNvGrpSpPr>
          <p:nvPr/>
        </p:nvGrpSpPr>
        <p:grpSpPr bwMode="auto">
          <a:xfrm>
            <a:off x="4413220" y="2057400"/>
            <a:ext cx="366712" cy="822325"/>
            <a:chOff x="3311" y="1123"/>
            <a:chExt cx="231" cy="518"/>
          </a:xfrm>
        </p:grpSpPr>
        <p:sp>
          <p:nvSpPr>
            <p:cNvPr id="177169" name="AutoShape 17"/>
            <p:cNvSpPr>
              <a:spLocks noChangeArrowheads="1"/>
            </p:cNvSpPr>
            <p:nvPr/>
          </p:nvSpPr>
          <p:spPr bwMode="auto">
            <a:xfrm>
              <a:off x="3311" y="1555"/>
              <a:ext cx="231" cy="86"/>
            </a:xfrm>
            <a:prstGeom prst="cube">
              <a:avLst>
                <a:gd name="adj" fmla="val 62792"/>
              </a:avLst>
            </a:prstGeom>
            <a:solidFill>
              <a:srgbClr val="C0C0C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7170" name="AutoShape 18"/>
            <p:cNvSpPr>
              <a:spLocks noChangeArrowheads="1"/>
            </p:cNvSpPr>
            <p:nvPr/>
          </p:nvSpPr>
          <p:spPr bwMode="auto">
            <a:xfrm>
              <a:off x="3397" y="1123"/>
              <a:ext cx="59" cy="460"/>
            </a:xfrm>
            <a:prstGeom prst="can">
              <a:avLst>
                <a:gd name="adj" fmla="val 61001"/>
              </a:avLst>
            </a:prstGeom>
            <a:solidFill>
              <a:srgbClr val="C0C0C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77171" name="Rectangle 19" descr="Large grid"/>
          <p:cNvSpPr>
            <a:spLocks noChangeArrowheads="1"/>
          </p:cNvSpPr>
          <p:nvPr/>
        </p:nvSpPr>
        <p:spPr bwMode="auto">
          <a:xfrm>
            <a:off x="2311370" y="2057400"/>
            <a:ext cx="3017837" cy="90487"/>
          </a:xfrm>
          <a:prstGeom prst="rect">
            <a:avLst/>
          </a:prstGeom>
          <a:pattFill prst="lgGrid">
            <a:fgClr>
              <a:schemeClr val="tx1"/>
            </a:fgClr>
            <a:bgClr>
              <a:srgbClr val="C0C0C0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grpSp>
        <p:nvGrpSpPr>
          <p:cNvPr id="4" name="Group 20"/>
          <p:cNvGrpSpPr>
            <a:grpSpLocks/>
          </p:cNvGrpSpPr>
          <p:nvPr/>
        </p:nvGrpSpPr>
        <p:grpSpPr bwMode="auto">
          <a:xfrm>
            <a:off x="320040" y="4260854"/>
            <a:ext cx="4160838" cy="822325"/>
            <a:chOff x="2966" y="2995"/>
            <a:chExt cx="2621" cy="518"/>
          </a:xfrm>
        </p:grpSpPr>
        <p:sp>
          <p:nvSpPr>
            <p:cNvPr id="177173" name="AutoShape 21"/>
            <p:cNvSpPr>
              <a:spLocks noChangeArrowheads="1"/>
            </p:cNvSpPr>
            <p:nvPr/>
          </p:nvSpPr>
          <p:spPr bwMode="auto">
            <a:xfrm>
              <a:off x="2966" y="2995"/>
              <a:ext cx="2621" cy="461"/>
            </a:xfrm>
            <a:prstGeom prst="parallelogram">
              <a:avLst>
                <a:gd name="adj" fmla="val 117342"/>
              </a:avLst>
            </a:prstGeom>
            <a:noFill/>
            <a:ln w="254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7174" name="Line 22"/>
            <p:cNvSpPr>
              <a:spLocks noChangeShapeType="1"/>
            </p:cNvSpPr>
            <p:nvPr/>
          </p:nvSpPr>
          <p:spPr bwMode="auto">
            <a:xfrm>
              <a:off x="3110" y="3340"/>
              <a:ext cx="2074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77175" name="Line 23"/>
            <p:cNvSpPr>
              <a:spLocks noChangeShapeType="1"/>
            </p:cNvSpPr>
            <p:nvPr/>
          </p:nvSpPr>
          <p:spPr bwMode="auto">
            <a:xfrm>
              <a:off x="3225" y="3225"/>
              <a:ext cx="2074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77176" name="Line 24"/>
            <p:cNvSpPr>
              <a:spLocks noChangeShapeType="1"/>
            </p:cNvSpPr>
            <p:nvPr/>
          </p:nvSpPr>
          <p:spPr bwMode="auto">
            <a:xfrm>
              <a:off x="3369" y="3110"/>
              <a:ext cx="2074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77177" name="Line 25"/>
            <p:cNvSpPr>
              <a:spLocks noChangeShapeType="1"/>
            </p:cNvSpPr>
            <p:nvPr/>
          </p:nvSpPr>
          <p:spPr bwMode="auto">
            <a:xfrm flipV="1">
              <a:off x="3658" y="2995"/>
              <a:ext cx="547" cy="461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77178" name="Line 26"/>
            <p:cNvSpPr>
              <a:spLocks noChangeShapeType="1"/>
            </p:cNvSpPr>
            <p:nvPr/>
          </p:nvSpPr>
          <p:spPr bwMode="auto">
            <a:xfrm flipV="1">
              <a:off x="4723" y="2995"/>
              <a:ext cx="547" cy="461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77179" name="Line 27"/>
            <p:cNvSpPr>
              <a:spLocks noChangeShapeType="1"/>
            </p:cNvSpPr>
            <p:nvPr/>
          </p:nvSpPr>
          <p:spPr bwMode="auto">
            <a:xfrm flipV="1">
              <a:off x="4003" y="2995"/>
              <a:ext cx="547" cy="461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77180" name="Line 28"/>
            <p:cNvSpPr>
              <a:spLocks noChangeShapeType="1"/>
            </p:cNvSpPr>
            <p:nvPr/>
          </p:nvSpPr>
          <p:spPr bwMode="auto">
            <a:xfrm flipV="1">
              <a:off x="4349" y="2995"/>
              <a:ext cx="547" cy="461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77181" name="Line 29"/>
            <p:cNvSpPr>
              <a:spLocks noChangeShapeType="1"/>
            </p:cNvSpPr>
            <p:nvPr/>
          </p:nvSpPr>
          <p:spPr bwMode="auto">
            <a:xfrm>
              <a:off x="3658" y="3456"/>
              <a:ext cx="0" cy="57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77182" name="Line 30"/>
            <p:cNvSpPr>
              <a:spLocks noChangeShapeType="1"/>
            </p:cNvSpPr>
            <p:nvPr/>
          </p:nvSpPr>
          <p:spPr bwMode="auto">
            <a:xfrm flipV="1">
              <a:off x="3341" y="2995"/>
              <a:ext cx="547" cy="461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77183" name="Line 31"/>
            <p:cNvSpPr>
              <a:spLocks noChangeShapeType="1"/>
            </p:cNvSpPr>
            <p:nvPr/>
          </p:nvSpPr>
          <p:spPr bwMode="auto">
            <a:xfrm>
              <a:off x="3802" y="3341"/>
              <a:ext cx="0" cy="57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77184" name="Line 32"/>
            <p:cNvSpPr>
              <a:spLocks noChangeShapeType="1"/>
            </p:cNvSpPr>
            <p:nvPr/>
          </p:nvSpPr>
          <p:spPr bwMode="auto">
            <a:xfrm>
              <a:off x="3946" y="3226"/>
              <a:ext cx="0" cy="57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77185" name="Line 33"/>
            <p:cNvSpPr>
              <a:spLocks noChangeShapeType="1"/>
            </p:cNvSpPr>
            <p:nvPr/>
          </p:nvSpPr>
          <p:spPr bwMode="auto">
            <a:xfrm>
              <a:off x="4061" y="3110"/>
              <a:ext cx="0" cy="57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77186" name="Line 34"/>
            <p:cNvSpPr>
              <a:spLocks noChangeShapeType="1"/>
            </p:cNvSpPr>
            <p:nvPr/>
          </p:nvSpPr>
          <p:spPr bwMode="auto">
            <a:xfrm>
              <a:off x="4205" y="2995"/>
              <a:ext cx="0" cy="57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77187" name="Line 35"/>
            <p:cNvSpPr>
              <a:spLocks noChangeShapeType="1"/>
            </p:cNvSpPr>
            <p:nvPr/>
          </p:nvSpPr>
          <p:spPr bwMode="auto">
            <a:xfrm flipV="1">
              <a:off x="3658" y="3052"/>
              <a:ext cx="547" cy="461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77188" name="Line 36"/>
            <p:cNvSpPr>
              <a:spLocks noChangeShapeType="1"/>
            </p:cNvSpPr>
            <p:nvPr/>
          </p:nvSpPr>
          <p:spPr bwMode="auto">
            <a:xfrm>
              <a:off x="4349" y="3456"/>
              <a:ext cx="0" cy="57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77189" name="Line 37"/>
            <p:cNvSpPr>
              <a:spLocks noChangeShapeType="1"/>
            </p:cNvSpPr>
            <p:nvPr/>
          </p:nvSpPr>
          <p:spPr bwMode="auto">
            <a:xfrm>
              <a:off x="4493" y="3341"/>
              <a:ext cx="0" cy="57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77190" name="Line 38"/>
            <p:cNvSpPr>
              <a:spLocks noChangeShapeType="1"/>
            </p:cNvSpPr>
            <p:nvPr/>
          </p:nvSpPr>
          <p:spPr bwMode="auto">
            <a:xfrm>
              <a:off x="4637" y="3226"/>
              <a:ext cx="0" cy="57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77191" name="Line 39"/>
            <p:cNvSpPr>
              <a:spLocks noChangeShapeType="1"/>
            </p:cNvSpPr>
            <p:nvPr/>
          </p:nvSpPr>
          <p:spPr bwMode="auto">
            <a:xfrm>
              <a:off x="4752" y="3110"/>
              <a:ext cx="0" cy="57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77192" name="Line 40"/>
            <p:cNvSpPr>
              <a:spLocks noChangeShapeType="1"/>
            </p:cNvSpPr>
            <p:nvPr/>
          </p:nvSpPr>
          <p:spPr bwMode="auto">
            <a:xfrm>
              <a:off x="4896" y="2995"/>
              <a:ext cx="0" cy="57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77193" name="Line 41"/>
            <p:cNvSpPr>
              <a:spLocks noChangeShapeType="1"/>
            </p:cNvSpPr>
            <p:nvPr/>
          </p:nvSpPr>
          <p:spPr bwMode="auto">
            <a:xfrm flipV="1">
              <a:off x="4349" y="3052"/>
              <a:ext cx="547" cy="461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77194" name="Line 42"/>
            <p:cNvSpPr>
              <a:spLocks noChangeShapeType="1"/>
            </p:cNvSpPr>
            <p:nvPr/>
          </p:nvSpPr>
          <p:spPr bwMode="auto">
            <a:xfrm>
              <a:off x="5040" y="3456"/>
              <a:ext cx="0" cy="57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77195" name="Line 43"/>
            <p:cNvSpPr>
              <a:spLocks noChangeShapeType="1"/>
            </p:cNvSpPr>
            <p:nvPr/>
          </p:nvSpPr>
          <p:spPr bwMode="auto">
            <a:xfrm>
              <a:off x="5184" y="3341"/>
              <a:ext cx="0" cy="57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77196" name="Line 44"/>
            <p:cNvSpPr>
              <a:spLocks noChangeShapeType="1"/>
            </p:cNvSpPr>
            <p:nvPr/>
          </p:nvSpPr>
          <p:spPr bwMode="auto">
            <a:xfrm>
              <a:off x="5299" y="3226"/>
              <a:ext cx="0" cy="57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77197" name="Line 45"/>
            <p:cNvSpPr>
              <a:spLocks noChangeShapeType="1"/>
            </p:cNvSpPr>
            <p:nvPr/>
          </p:nvSpPr>
          <p:spPr bwMode="auto">
            <a:xfrm>
              <a:off x="5443" y="3110"/>
              <a:ext cx="0" cy="57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77198" name="Line 46"/>
            <p:cNvSpPr>
              <a:spLocks noChangeShapeType="1"/>
            </p:cNvSpPr>
            <p:nvPr/>
          </p:nvSpPr>
          <p:spPr bwMode="auto">
            <a:xfrm>
              <a:off x="5587" y="2995"/>
              <a:ext cx="0" cy="57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77199" name="Line 47"/>
            <p:cNvSpPr>
              <a:spLocks noChangeShapeType="1"/>
            </p:cNvSpPr>
            <p:nvPr/>
          </p:nvSpPr>
          <p:spPr bwMode="auto">
            <a:xfrm flipV="1">
              <a:off x="5040" y="3052"/>
              <a:ext cx="547" cy="461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77200" name="Line 48"/>
            <p:cNvSpPr>
              <a:spLocks noChangeShapeType="1"/>
            </p:cNvSpPr>
            <p:nvPr/>
          </p:nvSpPr>
          <p:spPr bwMode="auto">
            <a:xfrm>
              <a:off x="2966" y="3456"/>
              <a:ext cx="0" cy="57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77201" name="Line 49"/>
            <p:cNvSpPr>
              <a:spLocks noChangeShapeType="1"/>
            </p:cNvSpPr>
            <p:nvPr/>
          </p:nvSpPr>
          <p:spPr bwMode="auto">
            <a:xfrm>
              <a:off x="3110" y="3341"/>
              <a:ext cx="0" cy="57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77202" name="Line 50"/>
            <p:cNvSpPr>
              <a:spLocks noChangeShapeType="1"/>
            </p:cNvSpPr>
            <p:nvPr/>
          </p:nvSpPr>
          <p:spPr bwMode="auto">
            <a:xfrm>
              <a:off x="3225" y="3226"/>
              <a:ext cx="0" cy="57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77203" name="Line 51"/>
            <p:cNvSpPr>
              <a:spLocks noChangeShapeType="1"/>
            </p:cNvSpPr>
            <p:nvPr/>
          </p:nvSpPr>
          <p:spPr bwMode="auto">
            <a:xfrm>
              <a:off x="3369" y="3110"/>
              <a:ext cx="0" cy="57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77204" name="Line 52"/>
            <p:cNvSpPr>
              <a:spLocks noChangeShapeType="1"/>
            </p:cNvSpPr>
            <p:nvPr/>
          </p:nvSpPr>
          <p:spPr bwMode="auto">
            <a:xfrm>
              <a:off x="3513" y="2995"/>
              <a:ext cx="0" cy="57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77205" name="Line 53"/>
            <p:cNvSpPr>
              <a:spLocks noChangeShapeType="1"/>
            </p:cNvSpPr>
            <p:nvPr/>
          </p:nvSpPr>
          <p:spPr bwMode="auto">
            <a:xfrm flipV="1">
              <a:off x="2966" y="3052"/>
              <a:ext cx="547" cy="461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77206" name="Line 54"/>
            <p:cNvSpPr>
              <a:spLocks noChangeShapeType="1"/>
            </p:cNvSpPr>
            <p:nvPr/>
          </p:nvSpPr>
          <p:spPr bwMode="auto">
            <a:xfrm flipH="1">
              <a:off x="3945" y="3283"/>
              <a:ext cx="1" cy="86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77207" name="Line 55"/>
            <p:cNvSpPr>
              <a:spLocks noChangeShapeType="1"/>
            </p:cNvSpPr>
            <p:nvPr/>
          </p:nvSpPr>
          <p:spPr bwMode="auto">
            <a:xfrm flipH="1">
              <a:off x="4636" y="3283"/>
              <a:ext cx="1" cy="86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77208" name="Rectangle 56"/>
          <p:cNvSpPr>
            <a:spLocks noChangeArrowheads="1"/>
          </p:cNvSpPr>
          <p:nvPr/>
        </p:nvSpPr>
        <p:spPr bwMode="auto">
          <a:xfrm>
            <a:off x="2906682" y="2193925"/>
            <a:ext cx="457200" cy="731837"/>
          </a:xfrm>
          <a:prstGeom prst="rect">
            <a:avLst/>
          </a:prstGeom>
          <a:noFill/>
          <a:ln w="19050">
            <a:solidFill>
              <a:srgbClr val="FF0000"/>
            </a:solidFill>
            <a:prstDash val="dash"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77209" name="Rectangle 57"/>
          <p:cNvSpPr>
            <a:spLocks noChangeArrowheads="1"/>
          </p:cNvSpPr>
          <p:nvPr/>
        </p:nvSpPr>
        <p:spPr bwMode="auto">
          <a:xfrm>
            <a:off x="4368770" y="2193925"/>
            <a:ext cx="457200" cy="731837"/>
          </a:xfrm>
          <a:prstGeom prst="rect">
            <a:avLst/>
          </a:prstGeom>
          <a:noFill/>
          <a:ln w="19050">
            <a:solidFill>
              <a:srgbClr val="FF0000"/>
            </a:solidFill>
            <a:prstDash val="dash"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77210" name="Text Box 58"/>
          <p:cNvSpPr txBox="1">
            <a:spLocks noChangeArrowheads="1"/>
          </p:cNvSpPr>
          <p:nvPr/>
        </p:nvSpPr>
        <p:spPr bwMode="auto">
          <a:xfrm>
            <a:off x="5959493" y="5413396"/>
            <a:ext cx="28765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en-US" dirty="0">
                <a:latin typeface="Arial" charset="0"/>
              </a:rPr>
              <a:t>Experimental Substructure</a:t>
            </a:r>
          </a:p>
        </p:txBody>
      </p:sp>
      <p:sp>
        <p:nvSpPr>
          <p:cNvPr id="177211" name="Text Box 59"/>
          <p:cNvSpPr txBox="1">
            <a:spLocks noChangeArrowheads="1"/>
          </p:cNvSpPr>
          <p:nvPr/>
        </p:nvSpPr>
        <p:spPr bwMode="auto">
          <a:xfrm>
            <a:off x="902653" y="5135576"/>
            <a:ext cx="25717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en-US" dirty="0">
                <a:latin typeface="Arial" charset="0"/>
              </a:rPr>
              <a:t>Numerical Substructure</a:t>
            </a:r>
          </a:p>
        </p:txBody>
      </p:sp>
      <p:sp>
        <p:nvSpPr>
          <p:cNvPr id="177212" name="Text Box 60"/>
          <p:cNvSpPr txBox="1">
            <a:spLocks noChangeArrowheads="1"/>
          </p:cNvSpPr>
          <p:nvPr/>
        </p:nvSpPr>
        <p:spPr bwMode="auto">
          <a:xfrm>
            <a:off x="2519364" y="3432170"/>
            <a:ext cx="21907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en-US" dirty="0">
                <a:latin typeface="Arial" charset="0"/>
              </a:rPr>
              <a:t>Structure of Interest</a:t>
            </a:r>
          </a:p>
        </p:txBody>
      </p:sp>
      <p:grpSp>
        <p:nvGrpSpPr>
          <p:cNvPr id="5" name="Group 61"/>
          <p:cNvGrpSpPr>
            <a:grpSpLocks/>
          </p:cNvGrpSpPr>
          <p:nvPr/>
        </p:nvGrpSpPr>
        <p:grpSpPr bwMode="auto">
          <a:xfrm>
            <a:off x="2311370" y="2058987"/>
            <a:ext cx="3017837" cy="822325"/>
            <a:chOff x="1987" y="1124"/>
            <a:chExt cx="1901" cy="518"/>
          </a:xfrm>
        </p:grpSpPr>
        <p:grpSp>
          <p:nvGrpSpPr>
            <p:cNvPr id="6" name="Group 62"/>
            <p:cNvGrpSpPr>
              <a:grpSpLocks/>
            </p:cNvGrpSpPr>
            <p:nvPr/>
          </p:nvGrpSpPr>
          <p:grpSpPr bwMode="auto">
            <a:xfrm>
              <a:off x="2390" y="1124"/>
              <a:ext cx="231" cy="518"/>
              <a:chOff x="2390" y="1123"/>
              <a:chExt cx="231" cy="518"/>
            </a:xfrm>
          </p:grpSpPr>
          <p:sp>
            <p:nvSpPr>
              <p:cNvPr id="177215" name="AutoShape 63"/>
              <p:cNvSpPr>
                <a:spLocks noChangeArrowheads="1"/>
              </p:cNvSpPr>
              <p:nvPr/>
            </p:nvSpPr>
            <p:spPr bwMode="auto">
              <a:xfrm>
                <a:off x="2390" y="1555"/>
                <a:ext cx="231" cy="86"/>
              </a:xfrm>
              <a:prstGeom prst="cube">
                <a:avLst>
                  <a:gd name="adj" fmla="val 62792"/>
                </a:avLst>
              </a:prstGeom>
              <a:solidFill>
                <a:srgbClr val="C0C0C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7216" name="AutoShape 64"/>
              <p:cNvSpPr>
                <a:spLocks noChangeArrowheads="1"/>
              </p:cNvSpPr>
              <p:nvPr/>
            </p:nvSpPr>
            <p:spPr bwMode="auto">
              <a:xfrm>
                <a:off x="2476" y="1123"/>
                <a:ext cx="58" cy="460"/>
              </a:xfrm>
              <a:prstGeom prst="can">
                <a:avLst>
                  <a:gd name="adj" fmla="val 51735"/>
                </a:avLst>
              </a:prstGeom>
              <a:solidFill>
                <a:srgbClr val="C0C0C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7" name="Group 65"/>
            <p:cNvGrpSpPr>
              <a:grpSpLocks/>
            </p:cNvGrpSpPr>
            <p:nvPr/>
          </p:nvGrpSpPr>
          <p:grpSpPr bwMode="auto">
            <a:xfrm>
              <a:off x="3311" y="1124"/>
              <a:ext cx="231" cy="518"/>
              <a:chOff x="3311" y="1123"/>
              <a:chExt cx="231" cy="518"/>
            </a:xfrm>
          </p:grpSpPr>
          <p:sp>
            <p:nvSpPr>
              <p:cNvPr id="177218" name="AutoShape 66"/>
              <p:cNvSpPr>
                <a:spLocks noChangeArrowheads="1"/>
              </p:cNvSpPr>
              <p:nvPr/>
            </p:nvSpPr>
            <p:spPr bwMode="auto">
              <a:xfrm>
                <a:off x="3311" y="1555"/>
                <a:ext cx="231" cy="86"/>
              </a:xfrm>
              <a:prstGeom prst="cube">
                <a:avLst>
                  <a:gd name="adj" fmla="val 62792"/>
                </a:avLst>
              </a:prstGeom>
              <a:solidFill>
                <a:srgbClr val="C0C0C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7219" name="AutoShape 67"/>
              <p:cNvSpPr>
                <a:spLocks noChangeArrowheads="1"/>
              </p:cNvSpPr>
              <p:nvPr/>
            </p:nvSpPr>
            <p:spPr bwMode="auto">
              <a:xfrm>
                <a:off x="3397" y="1123"/>
                <a:ext cx="59" cy="460"/>
              </a:xfrm>
              <a:prstGeom prst="can">
                <a:avLst>
                  <a:gd name="adj" fmla="val 61001"/>
                </a:avLst>
              </a:prstGeom>
              <a:solidFill>
                <a:srgbClr val="C0C0C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77220" name="Rectangle 68" descr="Large grid"/>
            <p:cNvSpPr>
              <a:spLocks noChangeArrowheads="1"/>
            </p:cNvSpPr>
            <p:nvPr/>
          </p:nvSpPr>
          <p:spPr bwMode="auto">
            <a:xfrm>
              <a:off x="1987" y="1124"/>
              <a:ext cx="1901" cy="57"/>
            </a:xfrm>
            <a:prstGeom prst="rect">
              <a:avLst/>
            </a:prstGeom>
            <a:pattFill prst="lgGrid">
              <a:fgClr>
                <a:schemeClr val="tx1"/>
              </a:fgClr>
              <a:bgClr>
                <a:srgbClr val="C0C0C0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77221" name="AutoShape 69" descr="Cork"/>
          <p:cNvSpPr>
            <a:spLocks noChangeArrowheads="1"/>
          </p:cNvSpPr>
          <p:nvPr/>
        </p:nvSpPr>
        <p:spPr bwMode="auto">
          <a:xfrm>
            <a:off x="2309782" y="2057400"/>
            <a:ext cx="412750" cy="776287"/>
          </a:xfrm>
          <a:prstGeom prst="rtTriangle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77222" name="Rectangle 70" descr="Cork"/>
          <p:cNvSpPr>
            <a:spLocks noChangeArrowheads="1"/>
          </p:cNvSpPr>
          <p:nvPr/>
        </p:nvSpPr>
        <p:spPr bwMode="auto">
          <a:xfrm>
            <a:off x="1763682" y="2057400"/>
            <a:ext cx="547688" cy="776287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77223" name="AutoShape 71" descr="Cork"/>
          <p:cNvSpPr>
            <a:spLocks noChangeArrowheads="1"/>
          </p:cNvSpPr>
          <p:nvPr/>
        </p:nvSpPr>
        <p:spPr bwMode="auto">
          <a:xfrm flipH="1">
            <a:off x="4924077" y="2057400"/>
            <a:ext cx="412750" cy="776287"/>
          </a:xfrm>
          <a:prstGeom prst="rtTriangle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77224" name="Rectangle 72" descr="Cork"/>
          <p:cNvSpPr>
            <a:spLocks noChangeArrowheads="1"/>
          </p:cNvSpPr>
          <p:nvPr/>
        </p:nvSpPr>
        <p:spPr bwMode="auto">
          <a:xfrm flipH="1">
            <a:off x="5330795" y="2057400"/>
            <a:ext cx="547687" cy="776287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74" name="Slide Number Placeholder 7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21C1FEC-7107-4BDC-B8C6-A3F35614F19E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cxnSp>
        <p:nvCxnSpPr>
          <p:cNvPr id="75" name="Straight Arrow Connector 74"/>
          <p:cNvCxnSpPr/>
          <p:nvPr/>
        </p:nvCxnSpPr>
        <p:spPr bwMode="auto">
          <a:xfrm>
            <a:off x="4841716" y="4544173"/>
            <a:ext cx="1097280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76" name="Straight Arrow Connector 75"/>
          <p:cNvCxnSpPr/>
          <p:nvPr/>
        </p:nvCxnSpPr>
        <p:spPr bwMode="auto">
          <a:xfrm flipH="1">
            <a:off x="4825970" y="4992692"/>
            <a:ext cx="1097280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sp>
        <p:nvSpPr>
          <p:cNvPr id="77" name="Rectangle 76"/>
          <p:cNvSpPr/>
          <p:nvPr/>
        </p:nvSpPr>
        <p:spPr>
          <a:xfrm>
            <a:off x="4378136" y="4219765"/>
            <a:ext cx="206591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 smtClean="0"/>
              <a:t>Actuators</a:t>
            </a:r>
            <a:endParaRPr lang="en-US" sz="1400" dirty="0"/>
          </a:p>
        </p:txBody>
      </p:sp>
      <p:sp>
        <p:nvSpPr>
          <p:cNvPr id="78" name="Rectangle 77"/>
          <p:cNvSpPr/>
          <p:nvPr/>
        </p:nvSpPr>
        <p:spPr>
          <a:xfrm>
            <a:off x="4389120" y="4981687"/>
            <a:ext cx="206591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 smtClean="0"/>
              <a:t>Sensors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583758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77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77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1.48148E-6 L 0.39722 0.30694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900" y="1530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1.48148E-6 L 0.38247 0.31366 " pathEditMode="relative" rAng="0" ptsTypes="AA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100" y="1570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7 0.00023 L -0.15278 0.36016 " pathEditMode="relative" rAng="0" ptsTypes="AA">
                                      <p:cBhvr>
                                        <p:cTn id="18" dur="1000" fill="hold"/>
                                        <p:tgtEl>
                                          <p:spTgt spid="1771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656" y="17997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53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53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5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0"/>
                                        <p:tgtEl>
                                          <p:spTgt spid="177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0"/>
                                        <p:tgtEl>
                                          <p:spTgt spid="177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0"/>
                                        <p:tgtEl>
                                          <p:spTgt spid="1771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7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5" dur="500"/>
                                        <p:tgtEl>
                                          <p:spTgt spid="1772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7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8" dur="500"/>
                                        <p:tgtEl>
                                          <p:spTgt spid="1772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7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17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7171" grpId="0" animBg="1"/>
      <p:bldP spid="177171" grpId="1" animBg="1"/>
      <p:bldP spid="177171" grpId="2" animBg="1"/>
      <p:bldP spid="177208" grpId="0" animBg="1"/>
      <p:bldP spid="177208" grpId="1" animBg="1"/>
      <p:bldP spid="177209" grpId="0" animBg="1"/>
      <p:bldP spid="177209" grpId="1" animBg="1"/>
      <p:bldP spid="77" grpId="0"/>
      <p:bldP spid="78" grpId="0"/>
    </p:bldLst>
  </p:timing>
</p:sld>
</file>

<file path=ppt/theme/theme1.xml><?xml version="1.0" encoding="utf-8"?>
<a:theme xmlns:a="http://schemas.openxmlformats.org/drawingml/2006/main" name="Level">
  <a:themeElements>
    <a:clrScheme name="UMD">
      <a:dk1>
        <a:sysClr val="windowText" lastClr="000000"/>
      </a:dk1>
      <a:lt1>
        <a:sysClr val="window" lastClr="FFFFFF"/>
      </a:lt1>
      <a:dk2>
        <a:srgbClr val="CE1126"/>
      </a:dk2>
      <a:lt2>
        <a:srgbClr val="EEECE1"/>
      </a:lt2>
      <a:accent1>
        <a:srgbClr val="CE1126"/>
      </a:accent1>
      <a:accent2>
        <a:srgbClr val="FDD116"/>
      </a:accent2>
      <a:accent3>
        <a:srgbClr val="000000"/>
      </a:accent3>
      <a:accent4>
        <a:srgbClr val="F26475"/>
      </a:accent4>
      <a:accent5>
        <a:srgbClr val="FEE682"/>
      </a:accent5>
      <a:accent6>
        <a:srgbClr val="848484"/>
      </a:accent6>
      <a:hlink>
        <a:srgbClr val="0000FF"/>
      </a:hlink>
      <a:folHlink>
        <a:srgbClr val="800080"/>
      </a:folHlink>
    </a:clrScheme>
    <a:fontScheme name="Level">
      <a:majorFont>
        <a:latin typeface="Garamond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Level 1">
        <a:dk1>
          <a:srgbClr val="006699"/>
        </a:dk1>
        <a:lt1>
          <a:srgbClr val="FFFFFF"/>
        </a:lt1>
        <a:dk2>
          <a:srgbClr val="000000"/>
        </a:dk2>
        <a:lt2>
          <a:srgbClr val="99FF99"/>
        </a:lt2>
        <a:accent1>
          <a:srgbClr val="00CC99"/>
        </a:accent1>
        <a:accent2>
          <a:srgbClr val="009999"/>
        </a:accent2>
        <a:accent3>
          <a:srgbClr val="AAAAAA"/>
        </a:accent3>
        <a:accent4>
          <a:srgbClr val="DADADA"/>
        </a:accent4>
        <a:accent5>
          <a:srgbClr val="AAE2CA"/>
        </a:accent5>
        <a:accent6>
          <a:srgbClr val="008A8A"/>
        </a:accent6>
        <a:hlink>
          <a:srgbClr val="0066FF"/>
        </a:hlink>
        <a:folHlink>
          <a:srgbClr val="989CBA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vel 2">
        <a:dk1>
          <a:srgbClr val="808000"/>
        </a:dk1>
        <a:lt1>
          <a:srgbClr val="FFFFFF"/>
        </a:lt1>
        <a:dk2>
          <a:srgbClr val="5C271E"/>
        </a:dk2>
        <a:lt2>
          <a:srgbClr val="FFDD89"/>
        </a:lt2>
        <a:accent1>
          <a:srgbClr val="CC6600"/>
        </a:accent1>
        <a:accent2>
          <a:srgbClr val="CC9900"/>
        </a:accent2>
        <a:accent3>
          <a:srgbClr val="B5ACAB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669900"/>
        </a:hlink>
        <a:folHlink>
          <a:srgbClr val="A3A2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vel 3">
        <a:dk1>
          <a:srgbClr val="763B00"/>
        </a:dk1>
        <a:lt1>
          <a:srgbClr val="FFFFFF"/>
        </a:lt1>
        <a:dk2>
          <a:srgbClr val="330000"/>
        </a:dk2>
        <a:lt2>
          <a:srgbClr val="CC9900"/>
        </a:lt2>
        <a:accent1>
          <a:srgbClr val="FFCC00"/>
        </a:accent1>
        <a:accent2>
          <a:srgbClr val="CC3300"/>
        </a:accent2>
        <a:accent3>
          <a:srgbClr val="ADAAAA"/>
        </a:accent3>
        <a:accent4>
          <a:srgbClr val="DADADA"/>
        </a:accent4>
        <a:accent5>
          <a:srgbClr val="FFE2AA"/>
        </a:accent5>
        <a:accent6>
          <a:srgbClr val="B92D00"/>
        </a:accent6>
        <a:hlink>
          <a:srgbClr val="666699"/>
        </a:hlink>
        <a:folHlink>
          <a:srgbClr val="99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vel 4">
        <a:dk1>
          <a:srgbClr val="6D3696"/>
        </a:dk1>
        <a:lt1>
          <a:srgbClr val="FFFFFF"/>
        </a:lt1>
        <a:dk2>
          <a:srgbClr val="51255D"/>
        </a:dk2>
        <a:lt2>
          <a:srgbClr val="FFFFCC"/>
        </a:lt2>
        <a:accent1>
          <a:srgbClr val="666699"/>
        </a:accent1>
        <a:accent2>
          <a:srgbClr val="800080"/>
        </a:accent2>
        <a:accent3>
          <a:srgbClr val="B3ACB6"/>
        </a:accent3>
        <a:accent4>
          <a:srgbClr val="DADADA"/>
        </a:accent4>
        <a:accent5>
          <a:srgbClr val="B8B8CA"/>
        </a:accent5>
        <a:accent6>
          <a:srgbClr val="730073"/>
        </a:accent6>
        <a:hlink>
          <a:srgbClr val="CCCC00"/>
        </a:hlink>
        <a:folHlink>
          <a:srgbClr val="A3A2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vel 5">
        <a:dk1>
          <a:srgbClr val="CC6600"/>
        </a:dk1>
        <a:lt1>
          <a:srgbClr val="FFFFFF"/>
        </a:lt1>
        <a:dk2>
          <a:srgbClr val="4A553B"/>
        </a:dk2>
        <a:lt2>
          <a:srgbClr val="FFBF1F"/>
        </a:lt2>
        <a:accent1>
          <a:srgbClr val="FFCC00"/>
        </a:accent1>
        <a:accent2>
          <a:srgbClr val="CC9900"/>
        </a:accent2>
        <a:accent3>
          <a:srgbClr val="B1B4AF"/>
        </a:accent3>
        <a:accent4>
          <a:srgbClr val="DADADA"/>
        </a:accent4>
        <a:accent5>
          <a:srgbClr val="FFE2AA"/>
        </a:accent5>
        <a:accent6>
          <a:srgbClr val="B98A00"/>
        </a:accent6>
        <a:hlink>
          <a:srgbClr val="669900"/>
        </a:hlink>
        <a:folHlink>
          <a:srgbClr val="A3A2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vel 6">
        <a:dk1>
          <a:srgbClr val="000000"/>
        </a:dk1>
        <a:lt1>
          <a:srgbClr val="FFFFFF"/>
        </a:lt1>
        <a:dk2>
          <a:srgbClr val="666699"/>
        </a:dk2>
        <a:lt2>
          <a:srgbClr val="FFCC00"/>
        </a:lt2>
        <a:accent1>
          <a:srgbClr val="FF9900"/>
        </a:accent1>
        <a:accent2>
          <a:srgbClr val="FF0000"/>
        </a:accent2>
        <a:accent3>
          <a:srgbClr val="FFFFFF"/>
        </a:accent3>
        <a:accent4>
          <a:srgbClr val="000000"/>
        </a:accent4>
        <a:accent5>
          <a:srgbClr val="FFCAAA"/>
        </a:accent5>
        <a:accent6>
          <a:srgbClr val="E70000"/>
        </a:accent6>
        <a:hlink>
          <a:srgbClr val="666699"/>
        </a:hlink>
        <a:folHlink>
          <a:srgbClr val="9999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vel 7">
        <a:dk1>
          <a:srgbClr val="000000"/>
        </a:dk1>
        <a:lt1>
          <a:srgbClr val="FFFFFF"/>
        </a:lt1>
        <a:dk2>
          <a:srgbClr val="CC3300"/>
        </a:dk2>
        <a:lt2>
          <a:srgbClr val="663300"/>
        </a:lt2>
        <a:accent1>
          <a:srgbClr val="FFCC00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5C00"/>
        </a:accent6>
        <a:hlink>
          <a:srgbClr val="CC9900"/>
        </a:hlink>
        <a:folHlink>
          <a:srgbClr val="9966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vel 8">
        <a:dk1>
          <a:srgbClr val="000000"/>
        </a:dk1>
        <a:lt1>
          <a:srgbClr val="FFFFFF"/>
        </a:lt1>
        <a:dk2>
          <a:srgbClr val="999900"/>
        </a:dk2>
        <a:lt2>
          <a:srgbClr val="666600"/>
        </a:lt2>
        <a:accent1>
          <a:srgbClr val="99CC00"/>
        </a:accent1>
        <a:accent2>
          <a:srgbClr val="CCCC66"/>
        </a:accent2>
        <a:accent3>
          <a:srgbClr val="FFFFFF"/>
        </a:accent3>
        <a:accent4>
          <a:srgbClr val="000000"/>
        </a:accent4>
        <a:accent5>
          <a:srgbClr val="CAE2AA"/>
        </a:accent5>
        <a:accent6>
          <a:srgbClr val="B9B95C"/>
        </a:accent6>
        <a:hlink>
          <a:srgbClr val="FFCC00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10501</TotalTime>
  <Words>715</Words>
  <Application>Microsoft Office PowerPoint</Application>
  <PresentationFormat>On-screen Show (4:3)</PresentationFormat>
  <Paragraphs>226</Paragraphs>
  <Slides>19</Slides>
  <Notes>4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1" baseType="lpstr">
      <vt:lpstr>Level</vt:lpstr>
      <vt:lpstr>Equation</vt:lpstr>
      <vt:lpstr>Experimental Assessment of Coastal Infrastructure Vulnerability</vt:lpstr>
      <vt:lpstr>Introduction and  Motivation</vt:lpstr>
      <vt:lpstr>Experimental Testing</vt:lpstr>
      <vt:lpstr>Advances through Recent Investments in Experimental Testing</vt:lpstr>
      <vt:lpstr>Role of Experimental Testing in Impact Assessment</vt:lpstr>
      <vt:lpstr>Experimental Methods</vt:lpstr>
      <vt:lpstr>Experimental Methods</vt:lpstr>
      <vt:lpstr>Dynamic Testing Summary</vt:lpstr>
      <vt:lpstr>Substructuring</vt:lpstr>
      <vt:lpstr>Coastal  Infrastructure Experimental  Opportunities</vt:lpstr>
      <vt:lpstr>Coastal Infrastructure Experimental Studies</vt:lpstr>
      <vt:lpstr>Bridge Deck Uplift</vt:lpstr>
      <vt:lpstr>Saturated Soils and Scour</vt:lpstr>
      <vt:lpstr>Dynamic Soil Pressure</vt:lpstr>
      <vt:lpstr>Hurricane Forces</vt:lpstr>
      <vt:lpstr>Tsunami and Debris Impact</vt:lpstr>
      <vt:lpstr>Conclusions</vt:lpstr>
      <vt:lpstr>Conclusions</vt:lpstr>
      <vt:lpstr>Thank you for your attention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Real-Time Hybrid Testing</dc:title>
  <dc:creator>Brian</dc:creator>
  <cp:lastModifiedBy>Brian Phillips</cp:lastModifiedBy>
  <cp:revision>1151</cp:revision>
  <dcterms:created xsi:type="dcterms:W3CDTF">2008-06-28T20:41:30Z</dcterms:created>
  <dcterms:modified xsi:type="dcterms:W3CDTF">2014-10-22T12:24:26Z</dcterms:modified>
</cp:coreProperties>
</file>