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8" r:id="rId2"/>
    <p:sldId id="271" r:id="rId3"/>
    <p:sldId id="316" r:id="rId4"/>
    <p:sldId id="285" r:id="rId5"/>
    <p:sldId id="315" r:id="rId6"/>
    <p:sldId id="278" r:id="rId7"/>
    <p:sldId id="286" r:id="rId8"/>
    <p:sldId id="279" r:id="rId9"/>
    <p:sldId id="299" r:id="rId10"/>
    <p:sldId id="280" r:id="rId11"/>
    <p:sldId id="276" r:id="rId12"/>
    <p:sldId id="282" r:id="rId13"/>
    <p:sldId id="297" r:id="rId14"/>
    <p:sldId id="273" r:id="rId15"/>
    <p:sldId id="307" r:id="rId16"/>
    <p:sldId id="308" r:id="rId17"/>
    <p:sldId id="309" r:id="rId18"/>
    <p:sldId id="262" r:id="rId19"/>
    <p:sldId id="266" r:id="rId20"/>
    <p:sldId id="263" r:id="rId21"/>
    <p:sldId id="275" r:id="rId22"/>
    <p:sldId id="267" r:id="rId23"/>
    <p:sldId id="311" r:id="rId24"/>
    <p:sldId id="312" r:id="rId25"/>
    <p:sldId id="294" r:id="rId26"/>
    <p:sldId id="295" r:id="rId27"/>
    <p:sldId id="296" r:id="rId28"/>
    <p:sldId id="301" r:id="rId29"/>
    <p:sldId id="313" r:id="rId30"/>
    <p:sldId id="31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894" y="-72"/>
      </p:cViewPr>
      <p:guideLst>
        <p:guide orient="horz" pos="2160"/>
        <p:guide pos="2880"/>
      </p:guideLst>
    </p:cSldViewPr>
  </p:slideViewPr>
  <p:notesTextViewPr>
    <p:cViewPr>
      <p:scale>
        <a:sx n="1" d="1"/>
        <a:sy n="1" d="1"/>
      </p:scale>
      <p:origin x="0" y="0"/>
    </p:cViewPr>
  </p:notesTextViewPr>
  <p:sorterViewPr>
    <p:cViewPr>
      <p:scale>
        <a:sx n="100" d="100"/>
        <a:sy n="100" d="100"/>
      </p:scale>
      <p:origin x="0" y="378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8A15A0-E9B5-422C-BC65-1AFB8F71480F}" type="datetimeFigureOut">
              <a:rPr lang="en-US" smtClean="0"/>
              <a:t>10/21/2014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AD9018-D53A-45A0-B4A1-1FB19AC0C273}" type="slidenum">
              <a:rPr lang="en-US" smtClean="0"/>
              <a:t>‹#›</a:t>
            </a:fld>
            <a:endParaRPr lang="en-US"/>
          </a:p>
        </p:txBody>
      </p:sp>
    </p:spTree>
    <p:extLst>
      <p:ext uri="{BB962C8B-B14F-4D97-AF65-F5344CB8AC3E}">
        <p14:creationId xmlns:p14="http://schemas.microsoft.com/office/powerpoint/2010/main" val="2763977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5813" indent="-227013" eaLnBrk="0" hangingPunct="0">
              <a:spcBef>
                <a:spcPct val="30000"/>
              </a:spcBef>
              <a:defRPr sz="1200">
                <a:solidFill>
                  <a:schemeClr val="tx1"/>
                </a:solidFill>
                <a:latin typeface="Arial" charset="0"/>
              </a:defRPr>
            </a:lvl5pPr>
            <a:lvl6pPr marL="2513013" indent="-227013" eaLnBrk="0" fontAlgn="base" hangingPunct="0">
              <a:spcBef>
                <a:spcPct val="30000"/>
              </a:spcBef>
              <a:spcAft>
                <a:spcPct val="0"/>
              </a:spcAft>
              <a:defRPr sz="1200">
                <a:solidFill>
                  <a:schemeClr val="tx1"/>
                </a:solidFill>
                <a:latin typeface="Arial" charset="0"/>
              </a:defRPr>
            </a:lvl6pPr>
            <a:lvl7pPr marL="2970213" indent="-227013" eaLnBrk="0" fontAlgn="base" hangingPunct="0">
              <a:spcBef>
                <a:spcPct val="30000"/>
              </a:spcBef>
              <a:spcAft>
                <a:spcPct val="0"/>
              </a:spcAft>
              <a:defRPr sz="1200">
                <a:solidFill>
                  <a:schemeClr val="tx1"/>
                </a:solidFill>
                <a:latin typeface="Arial" charset="0"/>
              </a:defRPr>
            </a:lvl7pPr>
            <a:lvl8pPr marL="3427413" indent="-227013" eaLnBrk="0" fontAlgn="base" hangingPunct="0">
              <a:spcBef>
                <a:spcPct val="30000"/>
              </a:spcBef>
              <a:spcAft>
                <a:spcPct val="0"/>
              </a:spcAft>
              <a:defRPr sz="1200">
                <a:solidFill>
                  <a:schemeClr val="tx1"/>
                </a:solidFill>
                <a:latin typeface="Arial" charset="0"/>
              </a:defRPr>
            </a:lvl8pPr>
            <a:lvl9pPr marL="3884613" indent="-22701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8CC6B4B-DDC5-4BCC-8FDF-F0D39578E28F}" type="slidenum">
              <a:rPr lang="nl-NL" altLang="nl-NL" smtClean="0"/>
              <a:pPr eaLnBrk="1" hangingPunct="1">
                <a:spcBef>
                  <a:spcPct val="0"/>
                </a:spcBef>
              </a:pPr>
              <a:t>1</a:t>
            </a:fld>
            <a:endParaRPr lang="nl-NL" altLang="nl-NL"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GB" altLang="nl-NL" b="1" smtClean="0"/>
              <a:t>oral presentation</a:t>
            </a:r>
            <a:r>
              <a:rPr lang="en-GB" altLang="nl-NL" smtClean="0"/>
              <a:t> will happen on </a:t>
            </a:r>
            <a:r>
              <a:rPr lang="en-GB" altLang="nl-NL" b="1" smtClean="0"/>
              <a:t>September 17th </a:t>
            </a:r>
            <a:r>
              <a:rPr lang="en-GB" altLang="nl-NL" smtClean="0"/>
              <a:t>from </a:t>
            </a:r>
            <a:r>
              <a:rPr lang="en-GB" altLang="nl-NL" b="1" smtClean="0"/>
              <a:t>11h40 às 12h00  </a:t>
            </a:r>
            <a:r>
              <a:rPr lang="en-GB" altLang="nl-NL" smtClean="0"/>
              <a:t>during </a:t>
            </a:r>
            <a:r>
              <a:rPr lang="en-GB" altLang="nl-NL" b="1" smtClean="0"/>
              <a:t>Technical Session8</a:t>
            </a:r>
            <a:r>
              <a:rPr lang="en-GB" altLang="nl-NL" smtClean="0"/>
              <a:t>. </a:t>
            </a:r>
          </a:p>
          <a:p>
            <a:pPr eaLnBrk="1" hangingPunct="1"/>
            <a:endParaRPr lang="en-GB" altLang="nl-NL" smtClean="0"/>
          </a:p>
          <a:p>
            <a:pPr eaLnBrk="1" hangingPunct="1"/>
            <a:r>
              <a:rPr lang="en-GB" altLang="nl-NL" smtClean="0"/>
              <a:t>integrated policy analysis study on flood risk management and fresh water supply – the Dutch Delta programme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fld id="{B6848354-BDD5-41A0-84C1-7317094A7644}" type="slidenum">
              <a:rPr lang="en-US" altLang="en-US" smtClean="0"/>
              <a:pPr eaLnBrk="1" hangingPunct="1"/>
              <a:t>7</a:t>
            </a:fld>
            <a:endParaRPr lang="en-US" altLang="en-US" smtClean="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D6C0AAF-3D8E-4D27-86AB-D62E127A8D3C}" type="slidenum">
              <a:rPr lang="en-US" altLang="en-US" smtClean="0"/>
              <a:pPr eaLnBrk="1" hangingPunct="1">
                <a:spcBef>
                  <a:spcPct val="0"/>
                </a:spcBef>
              </a:pPr>
              <a:t>11</a:t>
            </a:fld>
            <a:endParaRPr lang="en-US" altLang="en-US" smtClean="0"/>
          </a:p>
        </p:txBody>
      </p:sp>
      <p:sp>
        <p:nvSpPr>
          <p:cNvPr id="142339" name="Slide Image Placeholder 1"/>
          <p:cNvSpPr>
            <a:spLocks noGrp="1" noRot="1" noChangeAspect="1" noTextEdit="1"/>
          </p:cNvSpPr>
          <p:nvPr>
            <p:ph type="sldImg"/>
          </p:nvPr>
        </p:nvSpPr>
        <p:spPr>
          <a:ln/>
        </p:spPr>
      </p:sp>
      <p:sp>
        <p:nvSpPr>
          <p:cNvPr id="142340" name="Notes Placeholder 2"/>
          <p:cNvSpPr>
            <a:spLocks noGrp="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While many of its comments were general, it did make specific comments about levees in the Midwest noting that there was no system available to coordinate many levees that were being built by nonfederal entities. It also noted </a:t>
            </a:r>
            <a:r>
              <a:rPr lang="en-US" altLang="en-US" dirty="0" err="1" smtClean="0"/>
              <a:t>thatmany</a:t>
            </a:r>
            <a:r>
              <a:rPr lang="en-US" altLang="en-US" dirty="0" smtClean="0"/>
              <a:t> of these nonfederal levees were in poor condition and received very little supervision. It also found that the level of protection provided to urban areas in many cases was less than was needed</a:t>
            </a:r>
          </a:p>
        </p:txBody>
      </p:sp>
      <p:sp>
        <p:nvSpPr>
          <p:cNvPr id="14234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ctr">
              <a:spcBef>
                <a:spcPct val="0"/>
              </a:spcBef>
            </a:pPr>
            <a:fld id="{2DAEA13A-27A5-4774-A9CD-A4E5F40ADA47}" type="slidenum">
              <a:rPr lang="en-US" altLang="en-US">
                <a:latin typeface="Times New Roman" pitchFamily="18" charset="0"/>
                <a:ea typeface="ＭＳ Ｐゴシック" pitchFamily="34" charset="-128"/>
              </a:rPr>
              <a:pPr algn="ctr">
                <a:spcBef>
                  <a:spcPct val="0"/>
                </a:spcBef>
              </a:pPr>
              <a:t>11</a:t>
            </a:fld>
            <a:endParaRPr lang="en-US" altLang="en-US">
              <a:latin typeface="Times New Roman" pitchFamily="18"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p:spPr>
        <p:txBody>
          <a:bodyPr/>
          <a:lstStyle/>
          <a:p>
            <a:r>
              <a:rPr lang="nl-NL" altLang="nl-NL" smtClean="0"/>
              <a:t>Vertaling nodig van deze figuur – of stuur origineel </a:t>
            </a:r>
          </a:p>
          <a:p>
            <a:endParaRPr lang="nl-NL" altLang="nl-NL" smtClean="0"/>
          </a:p>
          <a:p>
            <a:r>
              <a:rPr lang="en-GB" altLang="nl-NL" smtClean="0"/>
              <a:t>(fresh water supply, new safety standards for flood risk and reconstruction and development)</a:t>
            </a:r>
          </a:p>
          <a:p>
            <a:r>
              <a:rPr lang="en-GB" altLang="nl-NL" smtClean="0"/>
              <a:t>(Coastal zone, Wadden Sea Area, South Western Delta (Scheldt Delta), the Rhine-Meuse Delta, IJssellake Area and the two major rivers Rhine and Meuse).</a:t>
            </a:r>
          </a:p>
          <a:p>
            <a:endParaRPr lang="nl-NL" altLang="nl-NL"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DB1A66-AC62-4BD2-8861-E450EE00195F}" type="slidenum">
              <a:rPr lang="nl-NL" altLang="en-US"/>
              <a:pPr/>
              <a:t>25</a:t>
            </a:fld>
            <a:endParaRPr lang="nl-NL" altLang="en-US"/>
          </a:p>
        </p:txBody>
      </p:sp>
      <p:sp>
        <p:nvSpPr>
          <p:cNvPr id="407554" name="Rectangle 2"/>
          <p:cNvSpPr>
            <a:spLocks noGrp="1" noRot="1" noChangeAspect="1" noChangeArrowheads="1" noTextEdit="1"/>
          </p:cNvSpPr>
          <p:nvPr>
            <p:ph type="sldImg"/>
          </p:nvPr>
        </p:nvSpPr>
        <p:spPr>
          <a:xfrm>
            <a:off x="1143000" y="685800"/>
            <a:ext cx="4572000" cy="3429000"/>
          </a:xfrm>
          <a:ln/>
        </p:spPr>
      </p:sp>
      <p:sp>
        <p:nvSpPr>
          <p:cNvPr id="40755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9F2B12-ABEC-402A-97D0-85BA51EF007E}" type="slidenum">
              <a:rPr lang="nl-NL" altLang="en-US"/>
              <a:pPr/>
              <a:t>26</a:t>
            </a:fld>
            <a:endParaRPr lang="nl-NL" altLang="en-US"/>
          </a:p>
        </p:txBody>
      </p:sp>
      <p:sp>
        <p:nvSpPr>
          <p:cNvPr id="421890" name="Rectangle 2"/>
          <p:cNvSpPr>
            <a:spLocks noGrp="1" noRot="1" noChangeAspect="1" noChangeArrowheads="1" noTextEdit="1"/>
          </p:cNvSpPr>
          <p:nvPr>
            <p:ph type="sldImg"/>
          </p:nvPr>
        </p:nvSpPr>
        <p:spPr>
          <a:xfrm>
            <a:off x="1143000" y="685800"/>
            <a:ext cx="4572000" cy="3429000"/>
          </a:xfrm>
          <a:ln/>
        </p:spPr>
      </p:sp>
      <p:sp>
        <p:nvSpPr>
          <p:cNvPr id="421891"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E0F351-2B0D-4F3D-9BD8-264E5EFF60D8}" type="slidenum">
              <a:rPr lang="nl-NL" altLang="en-US"/>
              <a:pPr/>
              <a:t>27</a:t>
            </a:fld>
            <a:endParaRPr lang="nl-NL" altLang="en-US"/>
          </a:p>
        </p:txBody>
      </p:sp>
      <p:sp>
        <p:nvSpPr>
          <p:cNvPr id="423938" name="Rectangle 2"/>
          <p:cNvSpPr>
            <a:spLocks noGrp="1" noRot="1" noChangeAspect="1" noChangeArrowheads="1" noTextEdit="1"/>
          </p:cNvSpPr>
          <p:nvPr>
            <p:ph type="sldImg"/>
          </p:nvPr>
        </p:nvSpPr>
        <p:spPr>
          <a:xfrm>
            <a:off x="1143000" y="685800"/>
            <a:ext cx="4572000" cy="3429000"/>
          </a:xfrm>
          <a:ln/>
        </p:spPr>
      </p:sp>
      <p:sp>
        <p:nvSpPr>
          <p:cNvPr id="42393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43E63D-1384-43BD-809E-6332D5E36E97}" type="slidenum">
              <a:rPr lang="en-US" smtClean="0"/>
              <a:t>30</a:t>
            </a:fld>
            <a:endParaRPr lang="en-US"/>
          </a:p>
        </p:txBody>
      </p:sp>
    </p:spTree>
    <p:extLst>
      <p:ext uri="{BB962C8B-B14F-4D97-AF65-F5344CB8AC3E}">
        <p14:creationId xmlns:p14="http://schemas.microsoft.com/office/powerpoint/2010/main" val="2405760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C22F65-3D1E-473E-B6A0-04E11F686B9C}" type="datetimeFigureOut">
              <a:rPr lang="en-US" smtClean="0"/>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5FF7E8-D035-4A44-AF80-B8A2FB6577F9}" type="slidenum">
              <a:rPr lang="en-US" smtClean="0"/>
              <a:t>‹#›</a:t>
            </a:fld>
            <a:endParaRPr lang="en-US"/>
          </a:p>
        </p:txBody>
      </p:sp>
    </p:spTree>
    <p:extLst>
      <p:ext uri="{BB962C8B-B14F-4D97-AF65-F5344CB8AC3E}">
        <p14:creationId xmlns:p14="http://schemas.microsoft.com/office/powerpoint/2010/main" val="4122991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C22F65-3D1E-473E-B6A0-04E11F686B9C}" type="datetimeFigureOut">
              <a:rPr lang="en-US" smtClean="0"/>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5FF7E8-D035-4A44-AF80-B8A2FB6577F9}" type="slidenum">
              <a:rPr lang="en-US" smtClean="0"/>
              <a:t>‹#›</a:t>
            </a:fld>
            <a:endParaRPr lang="en-US"/>
          </a:p>
        </p:txBody>
      </p:sp>
    </p:spTree>
    <p:extLst>
      <p:ext uri="{BB962C8B-B14F-4D97-AF65-F5344CB8AC3E}">
        <p14:creationId xmlns:p14="http://schemas.microsoft.com/office/powerpoint/2010/main" val="1762584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C22F65-3D1E-473E-B6A0-04E11F686B9C}" type="datetimeFigureOut">
              <a:rPr lang="en-US" smtClean="0"/>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5FF7E8-D035-4A44-AF80-B8A2FB6577F9}" type="slidenum">
              <a:rPr lang="en-US" smtClean="0"/>
              <a:t>‹#›</a:t>
            </a:fld>
            <a:endParaRPr lang="en-US"/>
          </a:p>
        </p:txBody>
      </p:sp>
    </p:spTree>
    <p:extLst>
      <p:ext uri="{BB962C8B-B14F-4D97-AF65-F5344CB8AC3E}">
        <p14:creationId xmlns:p14="http://schemas.microsoft.com/office/powerpoint/2010/main" val="2307103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C22F65-3D1E-473E-B6A0-04E11F686B9C}" type="datetimeFigureOut">
              <a:rPr lang="en-US" smtClean="0"/>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5FF7E8-D035-4A44-AF80-B8A2FB6577F9}" type="slidenum">
              <a:rPr lang="en-US" smtClean="0"/>
              <a:t>‹#›</a:t>
            </a:fld>
            <a:endParaRPr lang="en-US"/>
          </a:p>
        </p:txBody>
      </p:sp>
    </p:spTree>
    <p:extLst>
      <p:ext uri="{BB962C8B-B14F-4D97-AF65-F5344CB8AC3E}">
        <p14:creationId xmlns:p14="http://schemas.microsoft.com/office/powerpoint/2010/main" val="26131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C22F65-3D1E-473E-B6A0-04E11F686B9C}" type="datetimeFigureOut">
              <a:rPr lang="en-US" smtClean="0"/>
              <a:t>10/21/2014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5FF7E8-D035-4A44-AF80-B8A2FB6577F9}" type="slidenum">
              <a:rPr lang="en-US" smtClean="0"/>
              <a:t>‹#›</a:t>
            </a:fld>
            <a:endParaRPr lang="en-US"/>
          </a:p>
        </p:txBody>
      </p:sp>
    </p:spTree>
    <p:extLst>
      <p:ext uri="{BB962C8B-B14F-4D97-AF65-F5344CB8AC3E}">
        <p14:creationId xmlns:p14="http://schemas.microsoft.com/office/powerpoint/2010/main" val="3313812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C22F65-3D1E-473E-B6A0-04E11F686B9C}" type="datetimeFigureOut">
              <a:rPr lang="en-US" smtClean="0"/>
              <a:t>10/21/2014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5FF7E8-D035-4A44-AF80-B8A2FB6577F9}" type="slidenum">
              <a:rPr lang="en-US" smtClean="0"/>
              <a:t>‹#›</a:t>
            </a:fld>
            <a:endParaRPr lang="en-US"/>
          </a:p>
        </p:txBody>
      </p:sp>
    </p:spTree>
    <p:extLst>
      <p:ext uri="{BB962C8B-B14F-4D97-AF65-F5344CB8AC3E}">
        <p14:creationId xmlns:p14="http://schemas.microsoft.com/office/powerpoint/2010/main" val="1858051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C22F65-3D1E-473E-B6A0-04E11F686B9C}" type="datetimeFigureOut">
              <a:rPr lang="en-US" smtClean="0"/>
              <a:t>10/21/2014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5FF7E8-D035-4A44-AF80-B8A2FB6577F9}" type="slidenum">
              <a:rPr lang="en-US" smtClean="0"/>
              <a:t>‹#›</a:t>
            </a:fld>
            <a:endParaRPr lang="en-US"/>
          </a:p>
        </p:txBody>
      </p:sp>
    </p:spTree>
    <p:extLst>
      <p:ext uri="{BB962C8B-B14F-4D97-AF65-F5344CB8AC3E}">
        <p14:creationId xmlns:p14="http://schemas.microsoft.com/office/powerpoint/2010/main" val="1836371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C22F65-3D1E-473E-B6A0-04E11F686B9C}" type="datetimeFigureOut">
              <a:rPr lang="en-US" smtClean="0"/>
              <a:t>10/21/2014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5FF7E8-D035-4A44-AF80-B8A2FB6577F9}" type="slidenum">
              <a:rPr lang="en-US" smtClean="0"/>
              <a:t>‹#›</a:t>
            </a:fld>
            <a:endParaRPr lang="en-US"/>
          </a:p>
        </p:txBody>
      </p:sp>
    </p:spTree>
    <p:extLst>
      <p:ext uri="{BB962C8B-B14F-4D97-AF65-F5344CB8AC3E}">
        <p14:creationId xmlns:p14="http://schemas.microsoft.com/office/powerpoint/2010/main" val="1701538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C22F65-3D1E-473E-B6A0-04E11F686B9C}" type="datetimeFigureOut">
              <a:rPr lang="en-US" smtClean="0"/>
              <a:t>10/21/2014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5FF7E8-D035-4A44-AF80-B8A2FB6577F9}" type="slidenum">
              <a:rPr lang="en-US" smtClean="0"/>
              <a:t>‹#›</a:t>
            </a:fld>
            <a:endParaRPr lang="en-US"/>
          </a:p>
        </p:txBody>
      </p:sp>
    </p:spTree>
    <p:extLst>
      <p:ext uri="{BB962C8B-B14F-4D97-AF65-F5344CB8AC3E}">
        <p14:creationId xmlns:p14="http://schemas.microsoft.com/office/powerpoint/2010/main" val="322728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C22F65-3D1E-473E-B6A0-04E11F686B9C}" type="datetimeFigureOut">
              <a:rPr lang="en-US" smtClean="0"/>
              <a:t>10/21/2014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5FF7E8-D035-4A44-AF80-B8A2FB6577F9}" type="slidenum">
              <a:rPr lang="en-US" smtClean="0"/>
              <a:t>‹#›</a:t>
            </a:fld>
            <a:endParaRPr lang="en-US"/>
          </a:p>
        </p:txBody>
      </p:sp>
    </p:spTree>
    <p:extLst>
      <p:ext uri="{BB962C8B-B14F-4D97-AF65-F5344CB8AC3E}">
        <p14:creationId xmlns:p14="http://schemas.microsoft.com/office/powerpoint/2010/main" val="649740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C22F65-3D1E-473E-B6A0-04E11F686B9C}" type="datetimeFigureOut">
              <a:rPr lang="en-US" smtClean="0"/>
              <a:t>10/21/2014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5FF7E8-D035-4A44-AF80-B8A2FB6577F9}" type="slidenum">
              <a:rPr lang="en-US" smtClean="0"/>
              <a:t>‹#›</a:t>
            </a:fld>
            <a:endParaRPr lang="en-US"/>
          </a:p>
        </p:txBody>
      </p:sp>
    </p:spTree>
    <p:extLst>
      <p:ext uri="{BB962C8B-B14F-4D97-AF65-F5344CB8AC3E}">
        <p14:creationId xmlns:p14="http://schemas.microsoft.com/office/powerpoint/2010/main" val="1538348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22F65-3D1E-473E-B6A0-04E11F686B9C}" type="datetimeFigureOut">
              <a:rPr lang="en-US" smtClean="0"/>
              <a:t>10/21/2014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5FF7E8-D035-4A44-AF80-B8A2FB6577F9}" type="slidenum">
              <a:rPr lang="en-US" smtClean="0"/>
              <a:t>‹#›</a:t>
            </a:fld>
            <a:endParaRPr lang="en-US"/>
          </a:p>
        </p:txBody>
      </p:sp>
    </p:spTree>
    <p:extLst>
      <p:ext uri="{BB962C8B-B14F-4D97-AF65-F5344CB8AC3E}">
        <p14:creationId xmlns:p14="http://schemas.microsoft.com/office/powerpoint/2010/main" val="2979634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e360.yale.edu/slideshow/battered_new_york_looks__for_ways_to_hold_back_the_sea/150/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ahn-nederland"/>
          <p:cNvPicPr>
            <a:picLocks noChangeAspect="1" noChangeArrowheads="1"/>
          </p:cNvPicPr>
          <p:nvPr/>
        </p:nvPicPr>
        <p:blipFill>
          <a:blip r:embed="rId3">
            <a:extLst>
              <a:ext uri="{28A0092B-C50C-407E-A947-70E740481C1C}">
                <a14:useLocalDpi xmlns:a14="http://schemas.microsoft.com/office/drawing/2010/main" val="0"/>
              </a:ext>
            </a:extLst>
          </a:blip>
          <a:srcRect t="3331" b="12407"/>
          <a:stretch>
            <a:fillRect/>
          </a:stretch>
        </p:blipFill>
        <p:spPr bwMode="auto">
          <a:xfrm>
            <a:off x="187294" y="914400"/>
            <a:ext cx="4613306" cy="549750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5" name="Rectangle 2"/>
          <p:cNvSpPr>
            <a:spLocks noGrp="1" noChangeArrowheads="1"/>
          </p:cNvSpPr>
          <p:nvPr>
            <p:ph type="ctrTitle"/>
          </p:nvPr>
        </p:nvSpPr>
        <p:spPr>
          <a:xfrm>
            <a:off x="4779963" y="1277938"/>
            <a:ext cx="4287837" cy="2592387"/>
          </a:xfrm>
        </p:spPr>
        <p:txBody>
          <a:bodyPr>
            <a:normAutofit/>
          </a:bodyPr>
          <a:lstStyle/>
          <a:p>
            <a:r>
              <a:rPr lang="en-GB" altLang="nl-NL" sz="2400" b="1" dirty="0" smtClean="0">
                <a:solidFill>
                  <a:schemeClr val="tx1"/>
                </a:solidFill>
              </a:rPr>
              <a:t>THE DUTCH DELTA MODEL FOR POLICY ANALYSIS ON LONG TERM WATER MANAGEMENT </a:t>
            </a:r>
            <a:br>
              <a:rPr lang="en-GB" altLang="nl-NL" sz="2400" b="1" dirty="0" smtClean="0">
                <a:solidFill>
                  <a:schemeClr val="tx1"/>
                </a:solidFill>
              </a:rPr>
            </a:br>
            <a:r>
              <a:rPr lang="en-GB" altLang="nl-NL" sz="2400" b="1" dirty="0" smtClean="0">
                <a:solidFill>
                  <a:schemeClr val="tx1"/>
                </a:solidFill>
              </a:rPr>
              <a:t>IN THE</a:t>
            </a:r>
            <a:br>
              <a:rPr lang="en-GB" altLang="nl-NL" sz="2400" b="1" dirty="0" smtClean="0">
                <a:solidFill>
                  <a:schemeClr val="tx1"/>
                </a:solidFill>
              </a:rPr>
            </a:br>
            <a:r>
              <a:rPr lang="en-GB" altLang="nl-NL" sz="2400" b="1" dirty="0" smtClean="0">
                <a:solidFill>
                  <a:schemeClr val="tx1"/>
                </a:solidFill>
              </a:rPr>
              <a:t>NETHERLANDS</a:t>
            </a:r>
            <a:r>
              <a:rPr lang="en-GB" altLang="nl-NL" sz="2200" b="1" dirty="0" smtClean="0">
                <a:solidFill>
                  <a:schemeClr val="tx1"/>
                </a:solidFill>
              </a:rPr>
              <a:t/>
            </a:r>
            <a:br>
              <a:rPr lang="en-GB" altLang="nl-NL" sz="2200" b="1" dirty="0" smtClean="0">
                <a:solidFill>
                  <a:schemeClr val="tx1"/>
                </a:solidFill>
              </a:rPr>
            </a:br>
            <a:r>
              <a:rPr lang="en-GB" altLang="nl-NL" sz="2200" b="1" dirty="0" smtClean="0">
                <a:solidFill>
                  <a:schemeClr val="tx1"/>
                </a:solidFill>
              </a:rPr>
              <a:t/>
            </a:r>
            <a:br>
              <a:rPr lang="en-GB" altLang="nl-NL" sz="2200" b="1" dirty="0" smtClean="0">
                <a:solidFill>
                  <a:schemeClr val="tx1"/>
                </a:solidFill>
              </a:rPr>
            </a:br>
            <a:endParaRPr lang="nl-NL" altLang="nl-NL" sz="2200" b="1" dirty="0" smtClean="0">
              <a:solidFill>
                <a:schemeClr val="tx1"/>
              </a:solidFill>
            </a:endParaRPr>
          </a:p>
        </p:txBody>
      </p:sp>
      <p:sp>
        <p:nvSpPr>
          <p:cNvPr id="3078" name="Rectangle 13"/>
          <p:cNvSpPr>
            <a:spLocks noChangeArrowheads="1"/>
          </p:cNvSpPr>
          <p:nvPr/>
        </p:nvSpPr>
        <p:spPr bwMode="auto">
          <a:xfrm>
            <a:off x="392018" y="533400"/>
            <a:ext cx="37830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a:solidFill>
                  <a:schemeClr val="tx1"/>
                </a:solidFill>
                <a:latin typeface="Verdana" pitchFamily="34" charset="0"/>
              </a:defRPr>
            </a:lvl1pPr>
            <a:lvl2pPr marL="742950" indent="-285750" eaLnBrk="0" hangingPunct="0">
              <a:spcBef>
                <a:spcPct val="20000"/>
              </a:spcBef>
              <a:buChar char="–"/>
              <a:defRPr>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a:solidFill>
                  <a:schemeClr val="tx1"/>
                </a:solidFill>
                <a:latin typeface="Verdana" pitchFamily="34" charset="0"/>
              </a:defRPr>
            </a:lvl4pPr>
            <a:lvl5pPr marL="2057400" indent="-228600" eaLnBrk="0" hangingPunct="0">
              <a:spcBef>
                <a:spcPct val="20000"/>
              </a:spcBef>
              <a:buChar char="»"/>
              <a:defRPr>
                <a:solidFill>
                  <a:schemeClr val="tx1"/>
                </a:solidFill>
                <a:latin typeface="Verdana" pitchFamily="34" charset="0"/>
              </a:defRPr>
            </a:lvl5pPr>
            <a:lvl6pPr marL="2514600" indent="-228600" eaLnBrk="0" fontAlgn="base" hangingPunct="0">
              <a:spcBef>
                <a:spcPct val="20000"/>
              </a:spcBef>
              <a:spcAft>
                <a:spcPct val="0"/>
              </a:spcAft>
              <a:buChar char="»"/>
              <a:defRPr>
                <a:solidFill>
                  <a:schemeClr val="tx1"/>
                </a:solidFill>
                <a:latin typeface="Verdana" pitchFamily="34" charset="0"/>
              </a:defRPr>
            </a:lvl6pPr>
            <a:lvl7pPr marL="2971800" indent="-228600" eaLnBrk="0" fontAlgn="base" hangingPunct="0">
              <a:spcBef>
                <a:spcPct val="20000"/>
              </a:spcBef>
              <a:spcAft>
                <a:spcPct val="0"/>
              </a:spcAft>
              <a:buChar char="»"/>
              <a:defRPr>
                <a:solidFill>
                  <a:schemeClr val="tx1"/>
                </a:solidFill>
                <a:latin typeface="Verdana" pitchFamily="34" charset="0"/>
              </a:defRPr>
            </a:lvl7pPr>
            <a:lvl8pPr marL="3429000" indent="-228600" eaLnBrk="0" fontAlgn="base" hangingPunct="0">
              <a:spcBef>
                <a:spcPct val="20000"/>
              </a:spcBef>
              <a:spcAft>
                <a:spcPct val="0"/>
              </a:spcAft>
              <a:buChar char="»"/>
              <a:defRPr>
                <a:solidFill>
                  <a:schemeClr val="tx1"/>
                </a:solidFill>
                <a:latin typeface="Verdana" pitchFamily="34" charset="0"/>
              </a:defRPr>
            </a:lvl8pPr>
            <a:lvl9pPr marL="3886200" indent="-228600" eaLnBrk="0" fontAlgn="base" hangingPunct="0">
              <a:spcBef>
                <a:spcPct val="20000"/>
              </a:spcBef>
              <a:spcAft>
                <a:spcPct val="0"/>
              </a:spcAft>
              <a:buChar char="»"/>
              <a:defRPr>
                <a:solidFill>
                  <a:schemeClr val="tx1"/>
                </a:solidFill>
                <a:latin typeface="Verdana" pitchFamily="34" charset="0"/>
              </a:defRPr>
            </a:lvl9pPr>
          </a:lstStyle>
          <a:p>
            <a:pPr eaLnBrk="1" hangingPunct="1">
              <a:spcBef>
                <a:spcPct val="0"/>
              </a:spcBef>
              <a:buFontTx/>
              <a:buNone/>
            </a:pPr>
            <a:r>
              <a:rPr lang="nl-NL" altLang="nl-NL" sz="1400" dirty="0"/>
              <a:t>Relief map: deep blue is below sea level</a:t>
            </a:r>
          </a:p>
        </p:txBody>
      </p:sp>
      <p:sp>
        <p:nvSpPr>
          <p:cNvPr id="2" name="Subtitle 1"/>
          <p:cNvSpPr>
            <a:spLocks noGrp="1"/>
          </p:cNvSpPr>
          <p:nvPr>
            <p:ph type="subTitle" idx="1"/>
          </p:nvPr>
        </p:nvSpPr>
        <p:spPr>
          <a:xfrm>
            <a:off x="4727448" y="3657600"/>
            <a:ext cx="4568952" cy="1752600"/>
          </a:xfrm>
        </p:spPr>
        <p:txBody>
          <a:bodyPr>
            <a:normAutofit/>
          </a:bodyPr>
          <a:lstStyle/>
          <a:p>
            <a:r>
              <a:rPr lang="en-US" sz="1800" b="1" dirty="0" smtClean="0">
                <a:solidFill>
                  <a:srgbClr val="FF0000"/>
                </a:solidFill>
              </a:rPr>
              <a:t>Dr. Lewis E. Link</a:t>
            </a:r>
          </a:p>
          <a:p>
            <a:r>
              <a:rPr lang="en-US" sz="1800" b="1" dirty="0" smtClean="0">
                <a:solidFill>
                  <a:srgbClr val="FF0000"/>
                </a:solidFill>
              </a:rPr>
              <a:t>Member</a:t>
            </a:r>
          </a:p>
          <a:p>
            <a:r>
              <a:rPr lang="en-US" sz="1800" b="1" dirty="0" smtClean="0">
                <a:solidFill>
                  <a:srgbClr val="FF0000"/>
                </a:solidFill>
              </a:rPr>
              <a:t>International Advisory </a:t>
            </a:r>
          </a:p>
          <a:p>
            <a:r>
              <a:rPr lang="en-US" sz="1800" b="1" dirty="0" smtClean="0">
                <a:solidFill>
                  <a:srgbClr val="FF0000"/>
                </a:solidFill>
              </a:rPr>
              <a:t>Commission Delta Model</a:t>
            </a:r>
            <a:endParaRPr lang="en-US" sz="1800" b="1" dirty="0">
              <a:solidFill>
                <a:srgbClr val="FF0000"/>
              </a:solidFill>
            </a:endParaRPr>
          </a:p>
        </p:txBody>
      </p:sp>
    </p:spTree>
    <p:extLst>
      <p:ext uri="{BB962C8B-B14F-4D97-AF65-F5344CB8AC3E}">
        <p14:creationId xmlns:p14="http://schemas.microsoft.com/office/powerpoint/2010/main" val="33692938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19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287" y="152400"/>
            <a:ext cx="33639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599090"/>
            <a:ext cx="339725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7719" y="1143000"/>
            <a:ext cx="330993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25" name="Text Box 5"/>
          <p:cNvSpPr txBox="1">
            <a:spLocks noChangeArrowheads="1"/>
          </p:cNvSpPr>
          <p:nvPr/>
        </p:nvSpPr>
        <p:spPr bwMode="auto">
          <a:xfrm>
            <a:off x="1371600" y="115888"/>
            <a:ext cx="86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dirty="0"/>
              <a:t>1900</a:t>
            </a:r>
          </a:p>
        </p:txBody>
      </p:sp>
      <p:sp>
        <p:nvSpPr>
          <p:cNvPr id="81926" name="Text Box 6"/>
          <p:cNvSpPr txBox="1">
            <a:spLocks noChangeArrowheads="1"/>
          </p:cNvSpPr>
          <p:nvPr/>
        </p:nvSpPr>
        <p:spPr bwMode="auto">
          <a:xfrm>
            <a:off x="3962400" y="533400"/>
            <a:ext cx="86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dirty="0"/>
              <a:t>1960</a:t>
            </a:r>
          </a:p>
        </p:txBody>
      </p:sp>
      <p:sp>
        <p:nvSpPr>
          <p:cNvPr id="81927" name="Text Box 7"/>
          <p:cNvSpPr txBox="1">
            <a:spLocks noChangeArrowheads="1"/>
          </p:cNvSpPr>
          <p:nvPr/>
        </p:nvSpPr>
        <p:spPr bwMode="auto">
          <a:xfrm>
            <a:off x="6858000" y="1066800"/>
            <a:ext cx="86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b="1" dirty="0"/>
              <a:t>2010</a:t>
            </a: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3466329"/>
            <a:ext cx="5555319" cy="331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45366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7" descr="Holland_Map.jpg"/>
          <p:cNvPicPr>
            <a:picLocks noChangeAspect="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1420868" y="91965"/>
            <a:ext cx="6438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itle 5"/>
          <p:cNvSpPr>
            <a:spLocks noGrp="1"/>
          </p:cNvSpPr>
          <p:nvPr>
            <p:ph type="title" idx="4294967295"/>
          </p:nvPr>
        </p:nvSpPr>
        <p:spPr>
          <a:xfrm>
            <a:off x="457200" y="-76200"/>
            <a:ext cx="8229600" cy="1143000"/>
          </a:xfrm>
        </p:spPr>
        <p:txBody>
          <a:bodyPr>
            <a:normAutofit/>
          </a:bodyPr>
          <a:lstStyle/>
          <a:p>
            <a:pPr eaLnBrk="1" hangingPunct="1"/>
            <a:r>
              <a:rPr lang="en-US" altLang="en-US" sz="3200" b="1" dirty="0" smtClean="0"/>
              <a:t>Dutch Safety Standards</a:t>
            </a:r>
          </a:p>
        </p:txBody>
      </p:sp>
    </p:spTree>
    <p:extLst>
      <p:ext uri="{BB962C8B-B14F-4D97-AF65-F5344CB8AC3E}">
        <p14:creationId xmlns:p14="http://schemas.microsoft.com/office/powerpoint/2010/main" val="513552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endParaRPr lang="en-US" altLang="en-US" smtClean="0"/>
          </a:p>
        </p:txBody>
      </p:sp>
      <p:pic>
        <p:nvPicPr>
          <p:cNvPr id="84995" name="Picture 2" descr="C:\Documents and Settings\Ed Link\My Documents\My Pictures\Approved_decision_Room_for_the_riversIII.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01600"/>
            <a:ext cx="8001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2"/>
          <p:cNvSpPr txBox="1">
            <a:spLocks noChangeArrowheads="1"/>
          </p:cNvSpPr>
          <p:nvPr/>
        </p:nvSpPr>
        <p:spPr bwMode="auto">
          <a:xfrm>
            <a:off x="457200" y="-76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b="1">
                <a:solidFill>
                  <a:schemeClr val="tx2"/>
                </a:solidFill>
              </a:rPr>
              <a:t>Room for the River</a:t>
            </a:r>
          </a:p>
        </p:txBody>
      </p:sp>
    </p:spTree>
    <p:extLst>
      <p:ext uri="{BB962C8B-B14F-4D97-AF65-F5344CB8AC3E}">
        <p14:creationId xmlns:p14="http://schemas.microsoft.com/office/powerpoint/2010/main" val="24868899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3"/>
          <p:cNvSpPr>
            <a:spLocks noGrp="1"/>
          </p:cNvSpPr>
          <p:nvPr>
            <p:ph type="sldNum" sz="quarter" idx="12"/>
          </p:nvPr>
        </p:nvSpPr>
        <p:spPr/>
        <p:txBody>
          <a:bodyPr/>
          <a:lstStyle/>
          <a:p>
            <a:fld id="{137C2F00-7F9D-4779-947C-37B37948D89B}" type="slidenum">
              <a:rPr lang="nl-NL" altLang="en-US"/>
              <a:pPr/>
              <a:t>13</a:t>
            </a:fld>
            <a:endParaRPr lang="nl-NL" altLang="en-US"/>
          </a:p>
        </p:txBody>
      </p:sp>
      <p:sp>
        <p:nvSpPr>
          <p:cNvPr id="780315" name="Line 27"/>
          <p:cNvSpPr>
            <a:spLocks noChangeShapeType="1"/>
          </p:cNvSpPr>
          <p:nvPr/>
        </p:nvSpPr>
        <p:spPr bwMode="auto">
          <a:xfrm>
            <a:off x="1619250" y="981075"/>
            <a:ext cx="0" cy="5472113"/>
          </a:xfrm>
          <a:prstGeom prst="line">
            <a:avLst/>
          </a:prstGeom>
          <a:noFill/>
          <a:ln w="317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Tekstvak 44"/>
          <p:cNvSpPr txBox="1"/>
          <p:nvPr/>
        </p:nvSpPr>
        <p:spPr>
          <a:xfrm>
            <a:off x="6350" y="4159250"/>
            <a:ext cx="7885113" cy="336550"/>
          </a:xfrm>
          <a:prstGeom prst="rect">
            <a:avLst/>
          </a:prstGeom>
          <a:solidFill>
            <a:schemeClr val="accent1">
              <a:lumMod val="20000"/>
              <a:lumOff val="80000"/>
            </a:schemeClr>
          </a:solidFill>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nl-NL" altLang="en-US" sz="1600" b="1">
                <a:latin typeface="Verdana" pitchFamily="34" charset="0"/>
              </a:rPr>
              <a:t>Deltamodel - 0.2	      1.0		      1.1			</a:t>
            </a:r>
          </a:p>
        </p:txBody>
      </p:sp>
      <p:sp>
        <p:nvSpPr>
          <p:cNvPr id="2" name="Tekstvak 44"/>
          <p:cNvSpPr txBox="1"/>
          <p:nvPr/>
        </p:nvSpPr>
        <p:spPr>
          <a:xfrm>
            <a:off x="0" y="2430463"/>
            <a:ext cx="7885113" cy="336550"/>
          </a:xfrm>
          <a:prstGeom prst="rect">
            <a:avLst/>
          </a:prstGeom>
          <a:solidFill>
            <a:schemeClr val="accent1">
              <a:lumMod val="20000"/>
              <a:lumOff val="80000"/>
            </a:schemeClr>
          </a:solidFill>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nl-NL" altLang="en-US" sz="1600" b="1">
                <a:latin typeface="Verdana" pitchFamily="34" charset="0"/>
              </a:rPr>
              <a:t>Deltaprogram</a:t>
            </a:r>
          </a:p>
        </p:txBody>
      </p:sp>
      <p:cxnSp>
        <p:nvCxnSpPr>
          <p:cNvPr id="9" name="Rechte verbindingslijn met pijl 8"/>
          <p:cNvCxnSpPr>
            <a:cxnSpLocks noChangeShapeType="1"/>
          </p:cNvCxnSpPr>
          <p:nvPr/>
        </p:nvCxnSpPr>
        <p:spPr bwMode="auto">
          <a:xfrm>
            <a:off x="6227763" y="1868488"/>
            <a:ext cx="0" cy="3937000"/>
          </a:xfrm>
          <a:prstGeom prst="straightConnector1">
            <a:avLst/>
          </a:prstGeom>
          <a:noFill/>
          <a:ln w="25400" algn="ctr">
            <a:solidFill>
              <a:srgbClr val="006E96"/>
            </a:solidFill>
            <a:round/>
            <a:headEnd/>
            <a:tailEnd type="arrow" w="med" len="med"/>
          </a:ln>
          <a:extLst>
            <a:ext uri="{909E8E84-426E-40DD-AFC4-6F175D3DCCD1}">
              <a14:hiddenFill xmlns:a14="http://schemas.microsoft.com/office/drawing/2010/main">
                <a:noFill/>
              </a14:hiddenFill>
            </a:ext>
          </a:extLst>
        </p:spPr>
      </p:cxnSp>
      <p:sp>
        <p:nvSpPr>
          <p:cNvPr id="25" name="Rechthoekige driehoek 24"/>
          <p:cNvSpPr/>
          <p:nvPr/>
        </p:nvSpPr>
        <p:spPr>
          <a:xfrm>
            <a:off x="7885113" y="2420938"/>
            <a:ext cx="433387" cy="360362"/>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ltLang="en-US" sz="2400" b="1">
              <a:latin typeface="Verdana" pitchFamily="34" charset="0"/>
            </a:endParaRPr>
          </a:p>
        </p:txBody>
      </p:sp>
      <p:cxnSp>
        <p:nvCxnSpPr>
          <p:cNvPr id="3" name="Rechte verbindingslijn met pijl 8"/>
          <p:cNvCxnSpPr>
            <a:cxnSpLocks noChangeShapeType="1"/>
          </p:cNvCxnSpPr>
          <p:nvPr/>
        </p:nvCxnSpPr>
        <p:spPr bwMode="auto">
          <a:xfrm>
            <a:off x="8101013" y="1868488"/>
            <a:ext cx="0" cy="3937000"/>
          </a:xfrm>
          <a:prstGeom prst="straightConnector1">
            <a:avLst/>
          </a:prstGeom>
          <a:noFill/>
          <a:ln w="25400" algn="ctr">
            <a:solidFill>
              <a:srgbClr val="006E96"/>
            </a:solidFill>
            <a:round/>
            <a:headEnd/>
            <a:tailEnd type="arrow" w="med" len="med"/>
          </a:ln>
          <a:extLst>
            <a:ext uri="{909E8E84-426E-40DD-AFC4-6F175D3DCCD1}">
              <a14:hiddenFill xmlns:a14="http://schemas.microsoft.com/office/drawing/2010/main">
                <a:noFill/>
              </a14:hiddenFill>
            </a:ext>
          </a:extLst>
        </p:spPr>
      </p:cxnSp>
      <p:cxnSp>
        <p:nvCxnSpPr>
          <p:cNvPr id="4" name="Rechte verbindingslijn met pijl 8"/>
          <p:cNvCxnSpPr>
            <a:cxnSpLocks noChangeShapeType="1"/>
          </p:cNvCxnSpPr>
          <p:nvPr/>
        </p:nvCxnSpPr>
        <p:spPr bwMode="auto">
          <a:xfrm>
            <a:off x="4337050" y="1887538"/>
            <a:ext cx="0" cy="3937000"/>
          </a:xfrm>
          <a:prstGeom prst="straightConnector1">
            <a:avLst/>
          </a:prstGeom>
          <a:noFill/>
          <a:ln w="25400" algn="ctr">
            <a:solidFill>
              <a:srgbClr val="006E96"/>
            </a:solidFill>
            <a:round/>
            <a:headEnd/>
            <a:tailEnd type="arrow" w="med" len="med"/>
          </a:ln>
          <a:extLst>
            <a:ext uri="{909E8E84-426E-40DD-AFC4-6F175D3DCCD1}">
              <a14:hiddenFill xmlns:a14="http://schemas.microsoft.com/office/drawing/2010/main">
                <a:noFill/>
              </a14:hiddenFill>
            </a:ext>
          </a:extLst>
        </p:spPr>
      </p:cxnSp>
      <p:sp>
        <p:nvSpPr>
          <p:cNvPr id="78029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US" altLang="en-US" b="1">
              <a:latin typeface="Verdana" pitchFamily="34" charset="0"/>
            </a:endParaRPr>
          </a:p>
        </p:txBody>
      </p:sp>
      <p:sp>
        <p:nvSpPr>
          <p:cNvPr id="18" name="Vijfhoek 17"/>
          <p:cNvSpPr>
            <a:spLocks noChangeArrowheads="1"/>
          </p:cNvSpPr>
          <p:nvPr/>
        </p:nvSpPr>
        <p:spPr bwMode="auto">
          <a:xfrm>
            <a:off x="5897563" y="2781300"/>
            <a:ext cx="3060700" cy="935038"/>
          </a:xfrm>
          <a:prstGeom prst="homePlate">
            <a:avLst>
              <a:gd name="adj" fmla="val 65452"/>
            </a:avLst>
          </a:prstGeom>
          <a:solidFill>
            <a:schemeClr val="accent1"/>
          </a:solidFill>
          <a:ln w="25400" algn="ctr">
            <a:solidFill>
              <a:srgbClr val="02506D"/>
            </a:solidFill>
            <a:miter lim="800000"/>
            <a:headEnd/>
            <a:tailEnd/>
          </a:ln>
        </p:spPr>
        <p:txBody>
          <a:bodyPr rIns="234000" anchor="ctr"/>
          <a:lstStyle>
            <a:lvl1pPr>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1" algn="r"/>
            <a:r>
              <a:rPr lang="nl-NL" altLang="en-US" sz="1600" b="1" dirty="0"/>
              <a:t>Implementation</a:t>
            </a:r>
          </a:p>
        </p:txBody>
      </p:sp>
      <p:sp>
        <p:nvSpPr>
          <p:cNvPr id="22" name="Rechthoek 21"/>
          <p:cNvSpPr/>
          <p:nvPr/>
        </p:nvSpPr>
        <p:spPr>
          <a:xfrm>
            <a:off x="0" y="1520825"/>
            <a:ext cx="900113" cy="360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nl-NL" altLang="en-US" sz="1600" b="1">
                <a:latin typeface="Verdana" pitchFamily="34" charset="0"/>
              </a:rPr>
              <a:t>2011</a:t>
            </a:r>
          </a:p>
        </p:txBody>
      </p:sp>
      <p:sp>
        <p:nvSpPr>
          <p:cNvPr id="780302" name="Rectangle 3"/>
          <p:cNvSpPr>
            <a:spLocks noChangeArrowheads="1"/>
          </p:cNvSpPr>
          <p:nvPr/>
        </p:nvSpPr>
        <p:spPr bwMode="auto">
          <a:xfrm>
            <a:off x="1692275" y="5876925"/>
            <a:ext cx="7451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0" hangingPunct="0"/>
            <a:r>
              <a:rPr lang="nl-NL" altLang="en-US" sz="1600" b="1">
                <a:latin typeface="Verdana" pitchFamily="34" charset="0"/>
                <a:ea typeface="Calibri" pitchFamily="34" charset="0"/>
                <a:cs typeface="Times New Roman" pitchFamily="18" charset="0"/>
              </a:rPr>
              <a:t>DP2013               DP2014               DP2015              DP2016</a:t>
            </a:r>
            <a:r>
              <a:rPr lang="nl-NL" altLang="en-US" sz="1600" b="1">
                <a:solidFill>
                  <a:srgbClr val="2E78BC"/>
                </a:solidFill>
                <a:latin typeface="Verdana" pitchFamily="34" charset="0"/>
                <a:ea typeface="Calibri" pitchFamily="34" charset="0"/>
                <a:cs typeface="Times New Roman" pitchFamily="18" charset="0"/>
              </a:rPr>
              <a:t>      </a:t>
            </a:r>
          </a:p>
        </p:txBody>
      </p:sp>
      <p:sp>
        <p:nvSpPr>
          <p:cNvPr id="780303" name="Tekstvak 32"/>
          <p:cNvSpPr txBox="1">
            <a:spLocks noChangeArrowheads="1"/>
          </p:cNvSpPr>
          <p:nvPr/>
        </p:nvSpPr>
        <p:spPr bwMode="auto">
          <a:xfrm>
            <a:off x="611188" y="231775"/>
            <a:ext cx="8064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nl-NL" altLang="en-US" sz="2800" b="1" dirty="0" smtClean="0">
                <a:solidFill>
                  <a:srgbClr val="FF0000"/>
                </a:solidFill>
              </a:rPr>
              <a:t>Delta Programme and Delta Model Planning</a:t>
            </a:r>
            <a:endParaRPr lang="nl-NL" altLang="en-US" sz="2800" b="1" dirty="0">
              <a:solidFill>
                <a:srgbClr val="FF0000"/>
              </a:solidFill>
            </a:endParaRPr>
          </a:p>
        </p:txBody>
      </p:sp>
      <p:cxnSp>
        <p:nvCxnSpPr>
          <p:cNvPr id="5" name="Rechte verbindingslijn met pijl 8"/>
          <p:cNvCxnSpPr>
            <a:cxnSpLocks noChangeShapeType="1"/>
          </p:cNvCxnSpPr>
          <p:nvPr/>
        </p:nvCxnSpPr>
        <p:spPr bwMode="auto">
          <a:xfrm>
            <a:off x="2378075" y="1868488"/>
            <a:ext cx="0" cy="3937000"/>
          </a:xfrm>
          <a:prstGeom prst="straightConnector1">
            <a:avLst/>
          </a:prstGeom>
          <a:noFill/>
          <a:ln w="25400" algn="ctr">
            <a:solidFill>
              <a:srgbClr val="006E96"/>
            </a:solidFill>
            <a:round/>
            <a:headEnd/>
            <a:tailEnd type="arrow" w="med" len="med"/>
          </a:ln>
          <a:extLst>
            <a:ext uri="{909E8E84-426E-40DD-AFC4-6F175D3DCCD1}">
              <a14:hiddenFill xmlns:a14="http://schemas.microsoft.com/office/drawing/2010/main">
                <a:noFill/>
              </a14:hiddenFill>
            </a:ext>
          </a:extLst>
        </p:spPr>
      </p:cxnSp>
      <p:sp>
        <p:nvSpPr>
          <p:cNvPr id="19" name="Vijfhoek 18"/>
          <p:cNvSpPr>
            <a:spLocks noChangeArrowheads="1"/>
          </p:cNvSpPr>
          <p:nvPr/>
        </p:nvSpPr>
        <p:spPr bwMode="auto">
          <a:xfrm>
            <a:off x="4005263" y="2781300"/>
            <a:ext cx="2808287" cy="935038"/>
          </a:xfrm>
          <a:prstGeom prst="homePlate">
            <a:avLst>
              <a:gd name="adj" fmla="val 63822"/>
            </a:avLst>
          </a:prstGeom>
          <a:solidFill>
            <a:schemeClr val="accent1"/>
          </a:solidFill>
          <a:ln w="25400" algn="ctr">
            <a:solidFill>
              <a:srgbClr val="02506D"/>
            </a:solidFill>
            <a:miter lim="800000"/>
            <a:headEnd/>
            <a:tailEnd/>
          </a:ln>
        </p:spPr>
        <p:txBody>
          <a:bodyPr rIns="27000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r>
              <a:rPr lang="nl-NL" altLang="en-US"/>
              <a:t>Preferred</a:t>
            </a:r>
          </a:p>
          <a:p>
            <a:pPr algn="r"/>
            <a:r>
              <a:rPr lang="nl-NL" altLang="en-US"/>
              <a:t> strategies</a:t>
            </a:r>
          </a:p>
        </p:txBody>
      </p:sp>
      <p:sp>
        <p:nvSpPr>
          <p:cNvPr id="20" name="Vijfhoek 19"/>
          <p:cNvSpPr>
            <a:spLocks noChangeArrowheads="1"/>
          </p:cNvSpPr>
          <p:nvPr/>
        </p:nvSpPr>
        <p:spPr bwMode="auto">
          <a:xfrm>
            <a:off x="2359025" y="2781300"/>
            <a:ext cx="2616200" cy="935038"/>
          </a:xfrm>
          <a:prstGeom prst="homePlate">
            <a:avLst>
              <a:gd name="adj" fmla="val 69949"/>
            </a:avLst>
          </a:prstGeom>
          <a:solidFill>
            <a:schemeClr val="accent1"/>
          </a:solidFill>
          <a:ln w="25400" algn="ctr">
            <a:solidFill>
              <a:srgbClr val="02506D"/>
            </a:solidFill>
            <a:miter lim="800000"/>
            <a:headEnd/>
            <a:tailEnd/>
          </a:ln>
        </p:spPr>
        <p:txBody>
          <a:bodyPr rIns="27000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r>
              <a:rPr lang="nl-NL" altLang="en-US"/>
              <a:t>Promissing strategies</a:t>
            </a:r>
            <a:endParaRPr lang="nl-NL" altLang="en-US" sz="1600" b="1">
              <a:latin typeface="Verdana" pitchFamily="34" charset="0"/>
            </a:endParaRPr>
          </a:p>
        </p:txBody>
      </p:sp>
      <p:sp>
        <p:nvSpPr>
          <p:cNvPr id="23" name="Vijfhoek 22"/>
          <p:cNvSpPr/>
          <p:nvPr/>
        </p:nvSpPr>
        <p:spPr>
          <a:xfrm>
            <a:off x="0" y="2781300"/>
            <a:ext cx="2987675" cy="93503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nl-NL" altLang="en-US"/>
              <a:t>Possible</a:t>
            </a:r>
          </a:p>
          <a:p>
            <a:pPr algn="ctr"/>
            <a:r>
              <a:rPr lang="nl-NL" altLang="en-US"/>
              <a:t>strategies</a:t>
            </a:r>
          </a:p>
        </p:txBody>
      </p:sp>
      <p:sp>
        <p:nvSpPr>
          <p:cNvPr id="13" name="Rechthoek 12"/>
          <p:cNvSpPr/>
          <p:nvPr/>
        </p:nvSpPr>
        <p:spPr>
          <a:xfrm>
            <a:off x="900113" y="1520825"/>
            <a:ext cx="2376487" cy="360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nl-NL" altLang="en-US" sz="1600" b="1">
                <a:latin typeface="Verdana" pitchFamily="34" charset="0"/>
              </a:rPr>
              <a:t>2012</a:t>
            </a:r>
          </a:p>
        </p:txBody>
      </p:sp>
      <p:sp>
        <p:nvSpPr>
          <p:cNvPr id="14" name="Rechthoek 13"/>
          <p:cNvSpPr/>
          <p:nvPr/>
        </p:nvSpPr>
        <p:spPr>
          <a:xfrm>
            <a:off x="2843213" y="1520825"/>
            <a:ext cx="1944687" cy="360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nl-NL" altLang="en-US" sz="1600" b="1">
                <a:latin typeface="Verdana" pitchFamily="34" charset="0"/>
              </a:rPr>
              <a:t>2013</a:t>
            </a:r>
          </a:p>
        </p:txBody>
      </p:sp>
      <p:sp>
        <p:nvSpPr>
          <p:cNvPr id="15" name="Rechthoek 14"/>
          <p:cNvSpPr/>
          <p:nvPr/>
        </p:nvSpPr>
        <p:spPr>
          <a:xfrm>
            <a:off x="4787900" y="1520825"/>
            <a:ext cx="1944688" cy="360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nl-NL" altLang="en-US" sz="1600" b="1">
                <a:latin typeface="Verdana" pitchFamily="34" charset="0"/>
              </a:rPr>
              <a:t>2014</a:t>
            </a:r>
          </a:p>
        </p:txBody>
      </p:sp>
      <p:sp>
        <p:nvSpPr>
          <p:cNvPr id="16" name="Rechthoek 15"/>
          <p:cNvSpPr/>
          <p:nvPr/>
        </p:nvSpPr>
        <p:spPr>
          <a:xfrm>
            <a:off x="6732588" y="1520825"/>
            <a:ext cx="1943100" cy="3603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nl-NL" altLang="en-US" sz="1600" b="1">
                <a:latin typeface="Verdana" pitchFamily="34" charset="0"/>
              </a:rPr>
              <a:t>2015</a:t>
            </a:r>
          </a:p>
        </p:txBody>
      </p:sp>
      <p:sp>
        <p:nvSpPr>
          <p:cNvPr id="6" name="Rechthoekige driehoek 24"/>
          <p:cNvSpPr/>
          <p:nvPr/>
        </p:nvSpPr>
        <p:spPr>
          <a:xfrm>
            <a:off x="7891463" y="4149725"/>
            <a:ext cx="433387" cy="360363"/>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en-US" altLang="en-US" sz="2400" b="1">
              <a:latin typeface="Verdana" pitchFamily="34" charset="0"/>
            </a:endParaRPr>
          </a:p>
        </p:txBody>
      </p:sp>
      <p:sp>
        <p:nvSpPr>
          <p:cNvPr id="7" name="Vijfhoek 17"/>
          <p:cNvSpPr>
            <a:spLocks noChangeArrowheads="1"/>
          </p:cNvSpPr>
          <p:nvPr/>
        </p:nvSpPr>
        <p:spPr bwMode="auto">
          <a:xfrm>
            <a:off x="5903913" y="4510088"/>
            <a:ext cx="3060700" cy="863600"/>
          </a:xfrm>
          <a:prstGeom prst="homePlate">
            <a:avLst>
              <a:gd name="adj" fmla="val 70866"/>
            </a:avLst>
          </a:prstGeom>
          <a:solidFill>
            <a:schemeClr val="accent1"/>
          </a:solidFill>
          <a:ln w="25400" algn="ctr">
            <a:solidFill>
              <a:srgbClr val="02506D"/>
            </a:solidFill>
            <a:miter lim="800000"/>
            <a:headEnd/>
            <a:tailEnd/>
          </a:ln>
        </p:spPr>
        <p:txBody>
          <a:bodyPr rIns="234000" anchor="ctr"/>
          <a:lstStyle>
            <a:lvl1pPr>
              <a:defRPr>
                <a:solidFill>
                  <a:schemeClr val="tx1"/>
                </a:solidFill>
                <a:latin typeface="Arial" charset="0"/>
              </a:defRPr>
            </a:lvl1pPr>
            <a:lvl2pPr>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lvl="1" algn="r"/>
            <a:r>
              <a:rPr lang="nl-NL" altLang="en-US" sz="1600" b="1" dirty="0"/>
              <a:t>Delta decisions</a:t>
            </a:r>
          </a:p>
        </p:txBody>
      </p:sp>
      <p:sp>
        <p:nvSpPr>
          <p:cNvPr id="8" name="Vijfhoek 18"/>
          <p:cNvSpPr>
            <a:spLocks noChangeArrowheads="1"/>
          </p:cNvSpPr>
          <p:nvPr/>
        </p:nvSpPr>
        <p:spPr bwMode="auto">
          <a:xfrm>
            <a:off x="4011613" y="4510088"/>
            <a:ext cx="2808287" cy="863600"/>
          </a:xfrm>
          <a:prstGeom prst="homePlate">
            <a:avLst>
              <a:gd name="adj" fmla="val 69102"/>
            </a:avLst>
          </a:prstGeom>
          <a:solidFill>
            <a:schemeClr val="accent1"/>
          </a:solidFill>
          <a:ln w="25400" algn="ctr">
            <a:solidFill>
              <a:srgbClr val="02506D"/>
            </a:solidFill>
            <a:miter lim="800000"/>
            <a:headEnd/>
            <a:tailEnd/>
          </a:ln>
        </p:spPr>
        <p:txBody>
          <a:bodyPr rIns="27000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r>
              <a:rPr lang="nl-NL" altLang="en-US"/>
              <a:t>National</a:t>
            </a:r>
          </a:p>
        </p:txBody>
      </p:sp>
      <p:sp>
        <p:nvSpPr>
          <p:cNvPr id="10" name="Vijfhoek 19"/>
          <p:cNvSpPr>
            <a:spLocks noChangeArrowheads="1"/>
          </p:cNvSpPr>
          <p:nvPr/>
        </p:nvSpPr>
        <p:spPr bwMode="auto">
          <a:xfrm>
            <a:off x="2365375" y="4510088"/>
            <a:ext cx="2616200" cy="863600"/>
          </a:xfrm>
          <a:prstGeom prst="homePlate">
            <a:avLst>
              <a:gd name="adj" fmla="val 75735"/>
            </a:avLst>
          </a:prstGeom>
          <a:solidFill>
            <a:schemeClr val="accent1"/>
          </a:solidFill>
          <a:ln w="25400" algn="ctr">
            <a:solidFill>
              <a:srgbClr val="02506D"/>
            </a:solidFill>
            <a:miter lim="800000"/>
            <a:headEnd/>
            <a:tailEnd/>
          </a:ln>
        </p:spPr>
        <p:txBody>
          <a:bodyPr rIns="270000"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r>
              <a:rPr lang="nl-NL" altLang="en-US"/>
              <a:t>Subprograms</a:t>
            </a:r>
            <a:endParaRPr lang="nl-NL" altLang="en-US" sz="1600" b="1">
              <a:latin typeface="Verdana" pitchFamily="34" charset="0"/>
            </a:endParaRPr>
          </a:p>
        </p:txBody>
      </p:sp>
      <p:sp>
        <p:nvSpPr>
          <p:cNvPr id="11" name="Vijfhoek 22"/>
          <p:cNvSpPr/>
          <p:nvPr/>
        </p:nvSpPr>
        <p:spPr>
          <a:xfrm>
            <a:off x="6350" y="4510088"/>
            <a:ext cx="2987675" cy="8636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nl-NL" altLang="en-US"/>
              <a:t>Screening</a:t>
            </a:r>
          </a:p>
        </p:txBody>
      </p:sp>
    </p:spTree>
    <p:extLst>
      <p:ext uri="{BB962C8B-B14F-4D97-AF65-F5344CB8AC3E}">
        <p14:creationId xmlns:p14="http://schemas.microsoft.com/office/powerpoint/2010/main" val="303842057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304800"/>
            <a:ext cx="8447087" cy="838200"/>
          </a:xfrm>
        </p:spPr>
        <p:txBody>
          <a:bodyPr>
            <a:noAutofit/>
          </a:bodyPr>
          <a:lstStyle/>
          <a:p>
            <a:r>
              <a:rPr lang="en-US" altLang="nl-NL" sz="3200" b="1" dirty="0" smtClean="0">
                <a:solidFill>
                  <a:srgbClr val="FF0000"/>
                </a:solidFill>
              </a:rPr>
              <a:t> Delta Model</a:t>
            </a:r>
            <a:endParaRPr lang="en-US" altLang="nl-NL" sz="3200" b="1" dirty="0">
              <a:solidFill>
                <a:srgbClr val="FF0000"/>
              </a:solidFill>
            </a:endParaRPr>
          </a:p>
        </p:txBody>
      </p:sp>
      <p:sp>
        <p:nvSpPr>
          <p:cNvPr id="14339" name="Rectangle 3"/>
          <p:cNvSpPr>
            <a:spLocks noGrp="1" noChangeArrowheads="1"/>
          </p:cNvSpPr>
          <p:nvPr>
            <p:ph type="body" idx="1"/>
          </p:nvPr>
        </p:nvSpPr>
        <p:spPr>
          <a:xfrm>
            <a:off x="395288" y="1196975"/>
            <a:ext cx="8401050" cy="4822825"/>
          </a:xfrm>
        </p:spPr>
        <p:txBody>
          <a:bodyPr>
            <a:normAutofit fontScale="85000" lnSpcReduction="10000"/>
          </a:bodyPr>
          <a:lstStyle/>
          <a:p>
            <a:r>
              <a:rPr lang="en-GB" altLang="nl-NL" b="1" dirty="0" smtClean="0"/>
              <a:t>Three national programmes and six regional programmes </a:t>
            </a:r>
          </a:p>
          <a:p>
            <a:pPr lvl="1"/>
            <a:r>
              <a:rPr lang="en-GB" altLang="nl-NL" b="1" dirty="0" smtClean="0"/>
              <a:t>Safety Standards</a:t>
            </a:r>
          </a:p>
          <a:p>
            <a:pPr lvl="1"/>
            <a:r>
              <a:rPr lang="en-GB" altLang="nl-NL" b="1" dirty="0" smtClean="0"/>
              <a:t>Water Supply</a:t>
            </a:r>
          </a:p>
          <a:p>
            <a:pPr lvl="1"/>
            <a:r>
              <a:rPr lang="en-GB" altLang="nl-NL" b="1" dirty="0" smtClean="0"/>
              <a:t>Spatial Management</a:t>
            </a:r>
          </a:p>
          <a:p>
            <a:r>
              <a:rPr lang="en-GB" altLang="nl-NL" b="1" dirty="0" smtClean="0"/>
              <a:t>Common set of climate change/societal scenario’s, physical models and description of measures</a:t>
            </a:r>
          </a:p>
          <a:p>
            <a:r>
              <a:rPr lang="en-GB" altLang="nl-NL" b="1" dirty="0" smtClean="0"/>
              <a:t>Consistent evaluation of multiple scenario’s and measures for the whole of the Netherlands</a:t>
            </a:r>
          </a:p>
          <a:p>
            <a:r>
              <a:rPr lang="en-GB" altLang="nl-NL" b="1" dirty="0" smtClean="0"/>
              <a:t>Within the time table of the Delta Programme (set by politicians)</a:t>
            </a:r>
          </a:p>
        </p:txBody>
      </p:sp>
    </p:spTree>
    <p:extLst>
      <p:ext uri="{BB962C8B-B14F-4D97-AF65-F5344CB8AC3E}">
        <p14:creationId xmlns:p14="http://schemas.microsoft.com/office/powerpoint/2010/main" val="1720389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
          <p:cNvGrpSpPr>
            <a:grpSpLocks/>
          </p:cNvGrpSpPr>
          <p:nvPr/>
        </p:nvGrpSpPr>
        <p:grpSpPr bwMode="auto">
          <a:xfrm>
            <a:off x="457200" y="228600"/>
            <a:ext cx="8305800" cy="6400800"/>
            <a:chOff x="144" y="192"/>
            <a:chExt cx="5424" cy="4272"/>
          </a:xfrm>
        </p:grpSpPr>
        <p:pic>
          <p:nvPicPr>
            <p:cNvPr id="225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752" y="-1416"/>
              <a:ext cx="2208" cy="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3" name="Picture 4" descr="Dutch 4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800" y="696"/>
              <a:ext cx="2112" cy="5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1" name="TextBox 1"/>
          <p:cNvSpPr txBox="1">
            <a:spLocks noChangeArrowheads="1"/>
          </p:cNvSpPr>
          <p:nvPr/>
        </p:nvSpPr>
        <p:spPr bwMode="auto">
          <a:xfrm>
            <a:off x="1066800" y="914400"/>
            <a:ext cx="1452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1"/>
              <a:t>Wetter</a:t>
            </a:r>
          </a:p>
        </p:txBody>
      </p:sp>
    </p:spTree>
    <p:extLst>
      <p:ext uri="{BB962C8B-B14F-4D97-AF65-F5344CB8AC3E}">
        <p14:creationId xmlns:p14="http://schemas.microsoft.com/office/powerpoint/2010/main" val="16632002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endParaRPr lang="en-US" altLang="en-US" smtClean="0"/>
          </a:p>
        </p:txBody>
      </p:sp>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152400"/>
            <a:ext cx="7607300" cy="6615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6" name="TextBox 1"/>
          <p:cNvSpPr txBox="1">
            <a:spLocks noChangeArrowheads="1"/>
          </p:cNvSpPr>
          <p:nvPr/>
        </p:nvSpPr>
        <p:spPr bwMode="auto">
          <a:xfrm>
            <a:off x="1371600" y="381000"/>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1"/>
              <a:t>Drier</a:t>
            </a:r>
          </a:p>
        </p:txBody>
      </p:sp>
    </p:spTree>
    <p:extLst>
      <p:ext uri="{BB962C8B-B14F-4D97-AF65-F5344CB8AC3E}">
        <p14:creationId xmlns:p14="http://schemas.microsoft.com/office/powerpoint/2010/main" val="36426516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utch6Sa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8600"/>
            <a:ext cx="7948613"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1"/>
          <p:cNvSpPr txBox="1">
            <a:spLocks noChangeArrowheads="1"/>
          </p:cNvSpPr>
          <p:nvPr/>
        </p:nvSpPr>
        <p:spPr bwMode="auto">
          <a:xfrm>
            <a:off x="762000" y="381000"/>
            <a:ext cx="3257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1"/>
              <a:t>Saline Intrusion</a:t>
            </a:r>
          </a:p>
        </p:txBody>
      </p:sp>
    </p:spTree>
    <p:extLst>
      <p:ext uri="{BB962C8B-B14F-4D97-AF65-F5344CB8AC3E}">
        <p14:creationId xmlns:p14="http://schemas.microsoft.com/office/powerpoint/2010/main" val="9192895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A441E96-30E8-4974-B718-09101EC772B6}" type="slidenum">
              <a:rPr lang="nl-NL" altLang="en-US">
                <a:solidFill>
                  <a:srgbClr val="008BBF"/>
                </a:solidFill>
              </a:rPr>
              <a:pPr eaLnBrk="1" hangingPunct="1"/>
              <a:t>18</a:t>
            </a:fld>
            <a:endParaRPr lang="nl-NL" altLang="en-US">
              <a:solidFill>
                <a:srgbClr val="008BBF"/>
              </a:solidFill>
            </a:endParaRPr>
          </a:p>
        </p:txBody>
      </p:sp>
      <p:sp>
        <p:nvSpPr>
          <p:cNvPr id="9219" name="Rectangle 2"/>
          <p:cNvSpPr>
            <a:spLocks noGrp="1" noChangeArrowheads="1"/>
          </p:cNvSpPr>
          <p:nvPr>
            <p:ph type="title"/>
          </p:nvPr>
        </p:nvSpPr>
        <p:spPr/>
        <p:txBody>
          <a:bodyPr>
            <a:normAutofit/>
          </a:bodyPr>
          <a:lstStyle/>
          <a:p>
            <a:pPr eaLnBrk="1" hangingPunct="1"/>
            <a:r>
              <a:rPr lang="en-US" altLang="en-US" sz="3200" b="1" dirty="0" smtClean="0"/>
              <a:t>Original Tools</a:t>
            </a:r>
          </a:p>
        </p:txBody>
      </p:sp>
      <p:grpSp>
        <p:nvGrpSpPr>
          <p:cNvPr id="9220" name="Group 3"/>
          <p:cNvGrpSpPr>
            <a:grpSpLocks/>
          </p:cNvGrpSpPr>
          <p:nvPr/>
        </p:nvGrpSpPr>
        <p:grpSpPr bwMode="auto">
          <a:xfrm>
            <a:off x="323850" y="2924175"/>
            <a:ext cx="1152525" cy="1512888"/>
            <a:chOff x="204" y="1842"/>
            <a:chExt cx="726" cy="953"/>
          </a:xfrm>
        </p:grpSpPr>
        <p:sp>
          <p:nvSpPr>
            <p:cNvPr id="9307" name="AutoShape 4"/>
            <p:cNvSpPr>
              <a:spLocks noChangeArrowheads="1"/>
            </p:cNvSpPr>
            <p:nvPr/>
          </p:nvSpPr>
          <p:spPr bwMode="auto">
            <a:xfrm>
              <a:off x="386" y="2523"/>
              <a:ext cx="498" cy="272"/>
            </a:xfrm>
            <a:custGeom>
              <a:avLst/>
              <a:gdLst>
                <a:gd name="T0" fmla="*/ 436 w 21600"/>
                <a:gd name="T1" fmla="*/ 136 h 21600"/>
                <a:gd name="T2" fmla="*/ 249 w 21600"/>
                <a:gd name="T3" fmla="*/ 272 h 21600"/>
                <a:gd name="T4" fmla="*/ 62 w 21600"/>
                <a:gd name="T5" fmla="*/ 136 h 21600"/>
                <a:gd name="T6" fmla="*/ 249 w 21600"/>
                <a:gd name="T7" fmla="*/ 0 h 21600"/>
                <a:gd name="T8" fmla="*/ 0 60000 65536"/>
                <a:gd name="T9" fmla="*/ 0 60000 65536"/>
                <a:gd name="T10" fmla="*/ 0 60000 65536"/>
                <a:gd name="T11" fmla="*/ 0 60000 65536"/>
                <a:gd name="T12" fmla="*/ 4511 w 21600"/>
                <a:gd name="T13" fmla="*/ 4526 h 21600"/>
                <a:gd name="T14" fmla="*/ 17089 w 21600"/>
                <a:gd name="T15" fmla="*/ 1707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rgbClr val="000000"/>
              </a:solidFill>
              <a:miter lim="800000"/>
              <a:headEnd/>
              <a:tailEnd/>
            </a:ln>
          </p:spPr>
          <p:txBody>
            <a:bodyPr lIns="0" tIns="0" rIns="0" bIns="0"/>
            <a:lstStyle/>
            <a:p>
              <a:endParaRPr lang="en-US"/>
            </a:p>
          </p:txBody>
        </p:sp>
        <p:sp>
          <p:nvSpPr>
            <p:cNvPr id="9308" name="AutoShape 5"/>
            <p:cNvSpPr>
              <a:spLocks noChangeArrowheads="1"/>
            </p:cNvSpPr>
            <p:nvPr/>
          </p:nvSpPr>
          <p:spPr bwMode="auto">
            <a:xfrm>
              <a:off x="204" y="1842"/>
              <a:ext cx="726" cy="317"/>
            </a:xfrm>
            <a:prstGeom prst="flowChartProcess">
              <a:avLst/>
            </a:prstGeom>
            <a:solidFill>
              <a:srgbClr val="80A9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400"/>
                <a:t>IJsselmeer</a:t>
              </a:r>
              <a:endParaRPr lang="en-US" altLang="en-US" sz="1400"/>
            </a:p>
          </p:txBody>
        </p:sp>
        <p:cxnSp>
          <p:nvCxnSpPr>
            <p:cNvPr id="9309" name="AutoShape 6"/>
            <p:cNvCxnSpPr>
              <a:cxnSpLocks noChangeShapeType="1"/>
              <a:stCxn id="9308" idx="2"/>
              <a:endCxn id="9310" idx="3"/>
            </p:cNvCxnSpPr>
            <p:nvPr/>
          </p:nvCxnSpPr>
          <p:spPr bwMode="auto">
            <a:xfrm>
              <a:off x="567" y="2159"/>
              <a:ext cx="1" cy="319"/>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10" name="AutoShape 7"/>
            <p:cNvSpPr>
              <a:spLocks noChangeArrowheads="1"/>
            </p:cNvSpPr>
            <p:nvPr/>
          </p:nvSpPr>
          <p:spPr bwMode="auto">
            <a:xfrm>
              <a:off x="319" y="2478"/>
              <a:ext cx="498" cy="272"/>
            </a:xfrm>
            <a:custGeom>
              <a:avLst/>
              <a:gdLst>
                <a:gd name="T0" fmla="*/ 436 w 21600"/>
                <a:gd name="T1" fmla="*/ 136 h 21600"/>
                <a:gd name="T2" fmla="*/ 249 w 21600"/>
                <a:gd name="T3" fmla="*/ 272 h 21600"/>
                <a:gd name="T4" fmla="*/ 62 w 21600"/>
                <a:gd name="T5" fmla="*/ 136 h 21600"/>
                <a:gd name="T6" fmla="*/ 249 w 21600"/>
                <a:gd name="T7" fmla="*/ 0 h 21600"/>
                <a:gd name="T8" fmla="*/ 0 60000 65536"/>
                <a:gd name="T9" fmla="*/ 0 60000 65536"/>
                <a:gd name="T10" fmla="*/ 0 60000 65536"/>
                <a:gd name="T11" fmla="*/ 0 60000 65536"/>
                <a:gd name="T12" fmla="*/ 4511 w 21600"/>
                <a:gd name="T13" fmla="*/ 4526 h 21600"/>
                <a:gd name="T14" fmla="*/ 17089 w 21600"/>
                <a:gd name="T15" fmla="*/ 1707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00"/>
            </a:solidFill>
            <a:ln w="9525">
              <a:solidFill>
                <a:srgbClr val="000000"/>
              </a:solidFill>
              <a:miter lim="800000"/>
              <a:headEnd/>
              <a:tailEnd/>
            </a:ln>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200"/>
                <a:t>model</a:t>
              </a:r>
              <a:endParaRPr lang="en-US" altLang="en-US" sz="1200"/>
            </a:p>
          </p:txBody>
        </p:sp>
      </p:grpSp>
      <p:grpSp>
        <p:nvGrpSpPr>
          <p:cNvPr id="9221" name="Group 8"/>
          <p:cNvGrpSpPr>
            <a:grpSpLocks/>
          </p:cNvGrpSpPr>
          <p:nvPr/>
        </p:nvGrpSpPr>
        <p:grpSpPr bwMode="auto">
          <a:xfrm>
            <a:off x="179388" y="1341438"/>
            <a:ext cx="3384550" cy="1582737"/>
            <a:chOff x="113" y="845"/>
            <a:chExt cx="2132" cy="997"/>
          </a:xfrm>
        </p:grpSpPr>
        <p:sp>
          <p:nvSpPr>
            <p:cNvPr id="9300" name="AutoShape 9"/>
            <p:cNvSpPr>
              <a:spLocks noChangeArrowheads="1"/>
            </p:cNvSpPr>
            <p:nvPr/>
          </p:nvSpPr>
          <p:spPr bwMode="auto">
            <a:xfrm>
              <a:off x="1428" y="1162"/>
              <a:ext cx="817" cy="197"/>
            </a:xfrm>
            <a:prstGeom prst="parallelogram">
              <a:avLst>
                <a:gd name="adj" fmla="val 103680"/>
              </a:avLst>
            </a:prstGeom>
            <a:solidFill>
              <a:srgbClr val="80A9BD"/>
            </a:solidFill>
            <a:ln w="9525">
              <a:solidFill>
                <a:srgbClr val="000000"/>
              </a:solidFill>
              <a:miter lim="800000"/>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cxnSp>
          <p:nvCxnSpPr>
            <p:cNvPr id="9301" name="AutoShape 10"/>
            <p:cNvCxnSpPr>
              <a:cxnSpLocks noChangeShapeType="1"/>
              <a:stCxn id="9304" idx="3"/>
              <a:endCxn id="9308" idx="0"/>
            </p:cNvCxnSpPr>
            <p:nvPr/>
          </p:nvCxnSpPr>
          <p:spPr bwMode="auto">
            <a:xfrm rot="16200000" flipH="1">
              <a:off x="295" y="1570"/>
              <a:ext cx="408" cy="136"/>
            </a:xfrm>
            <a:prstGeom prst="bentConnector3">
              <a:avLst>
                <a:gd name="adj1" fmla="val 50000"/>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02" name="AutoShape 11"/>
            <p:cNvCxnSpPr>
              <a:cxnSpLocks noChangeShapeType="1"/>
              <a:stCxn id="9305" idx="3"/>
              <a:endCxn id="9308" idx="0"/>
            </p:cNvCxnSpPr>
            <p:nvPr/>
          </p:nvCxnSpPr>
          <p:spPr bwMode="auto">
            <a:xfrm rot="5400000">
              <a:off x="879" y="1122"/>
              <a:ext cx="408" cy="1031"/>
            </a:xfrm>
            <a:prstGeom prst="bentConnector3">
              <a:avLst>
                <a:gd name="adj1" fmla="val 50000"/>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03" name="AutoShape 12"/>
            <p:cNvCxnSpPr>
              <a:cxnSpLocks noChangeShapeType="1"/>
              <a:stCxn id="9306" idx="4"/>
              <a:endCxn id="9308" idx="0"/>
            </p:cNvCxnSpPr>
            <p:nvPr/>
          </p:nvCxnSpPr>
          <p:spPr bwMode="auto">
            <a:xfrm rot="5400000">
              <a:off x="499" y="1185"/>
              <a:ext cx="725" cy="589"/>
            </a:xfrm>
            <a:prstGeom prst="bentConnector3">
              <a:avLst>
                <a:gd name="adj1" fmla="val 49931"/>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304" name="AutoShape 13"/>
            <p:cNvSpPr>
              <a:spLocks noChangeArrowheads="1"/>
            </p:cNvSpPr>
            <p:nvPr/>
          </p:nvSpPr>
          <p:spPr bwMode="auto">
            <a:xfrm>
              <a:off x="113" y="1196"/>
              <a:ext cx="635" cy="238"/>
            </a:xfrm>
            <a:prstGeom prst="can">
              <a:avLst>
                <a:gd name="adj" fmla="val 25000"/>
              </a:avLst>
            </a:prstGeom>
            <a:solidFill>
              <a:srgbClr val="FFFF00"/>
            </a:solidFill>
            <a:ln w="9525">
              <a:solidFill>
                <a:srgbClr val="000000"/>
              </a:solidFill>
              <a:round/>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200"/>
                <a:t>scenario</a:t>
              </a:r>
              <a:endParaRPr lang="en-US" altLang="en-US" sz="1200"/>
            </a:p>
          </p:txBody>
        </p:sp>
        <p:sp>
          <p:nvSpPr>
            <p:cNvPr id="9305" name="AutoShape 14"/>
            <p:cNvSpPr>
              <a:spLocks noChangeArrowheads="1"/>
            </p:cNvSpPr>
            <p:nvPr/>
          </p:nvSpPr>
          <p:spPr bwMode="auto">
            <a:xfrm>
              <a:off x="1292" y="1237"/>
              <a:ext cx="817" cy="197"/>
            </a:xfrm>
            <a:prstGeom prst="parallelogram">
              <a:avLst>
                <a:gd name="adj" fmla="val 103680"/>
              </a:avLst>
            </a:prstGeom>
            <a:solidFill>
              <a:srgbClr val="99CC00"/>
            </a:solidFill>
            <a:ln w="9525">
              <a:solidFill>
                <a:srgbClr val="000000"/>
              </a:solidFill>
              <a:miter lim="800000"/>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200"/>
                <a:t>maatregel</a:t>
              </a:r>
              <a:endParaRPr lang="en-US" altLang="en-US" sz="1200"/>
            </a:p>
          </p:txBody>
        </p:sp>
        <p:sp>
          <p:nvSpPr>
            <p:cNvPr id="9306" name="Oval 15"/>
            <p:cNvSpPr>
              <a:spLocks noChangeArrowheads="1"/>
            </p:cNvSpPr>
            <p:nvPr/>
          </p:nvSpPr>
          <p:spPr bwMode="auto">
            <a:xfrm>
              <a:off x="793" y="845"/>
              <a:ext cx="726" cy="272"/>
            </a:xfrm>
            <a:prstGeom prst="ellipse">
              <a:avLst/>
            </a:prstGeom>
            <a:solidFill>
              <a:srgbClr val="FF7200"/>
            </a:solidFill>
            <a:ln w="9525">
              <a:solidFill>
                <a:srgbClr val="000000"/>
              </a:solidFill>
              <a:round/>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200"/>
                <a:t>beoordeling</a:t>
              </a:r>
              <a:endParaRPr lang="en-US" altLang="en-US" sz="1200"/>
            </a:p>
          </p:txBody>
        </p:sp>
      </p:grpSp>
      <p:grpSp>
        <p:nvGrpSpPr>
          <p:cNvPr id="9222" name="Group 16"/>
          <p:cNvGrpSpPr>
            <a:grpSpLocks/>
          </p:cNvGrpSpPr>
          <p:nvPr/>
        </p:nvGrpSpPr>
        <p:grpSpPr bwMode="auto">
          <a:xfrm>
            <a:off x="1685925" y="1293813"/>
            <a:ext cx="7342188" cy="4943475"/>
            <a:chOff x="1062" y="815"/>
            <a:chExt cx="4625" cy="3114"/>
          </a:xfrm>
        </p:grpSpPr>
        <p:sp>
          <p:nvSpPr>
            <p:cNvPr id="9224" name="AutoShape 17"/>
            <p:cNvSpPr>
              <a:spLocks noChangeArrowheads="1"/>
            </p:cNvSpPr>
            <p:nvPr/>
          </p:nvSpPr>
          <p:spPr bwMode="auto">
            <a:xfrm>
              <a:off x="1111" y="2931"/>
              <a:ext cx="726" cy="317"/>
            </a:xfrm>
            <a:prstGeom prst="flowChartProcess">
              <a:avLst/>
            </a:prstGeom>
            <a:solidFill>
              <a:srgbClr val="80A9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400"/>
                <a:t>Freshwater</a:t>
              </a:r>
              <a:endParaRPr lang="en-US" altLang="en-US" sz="1400"/>
            </a:p>
          </p:txBody>
        </p:sp>
        <p:cxnSp>
          <p:nvCxnSpPr>
            <p:cNvPr id="9225" name="AutoShape 18"/>
            <p:cNvCxnSpPr>
              <a:cxnSpLocks noChangeShapeType="1"/>
              <a:stCxn id="9224" idx="2"/>
              <a:endCxn id="9227" idx="3"/>
            </p:cNvCxnSpPr>
            <p:nvPr/>
          </p:nvCxnSpPr>
          <p:spPr bwMode="auto">
            <a:xfrm>
              <a:off x="1474" y="3248"/>
              <a:ext cx="1" cy="364"/>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26" name="AutoShape 19"/>
            <p:cNvSpPr>
              <a:spLocks noChangeArrowheads="1"/>
            </p:cNvSpPr>
            <p:nvPr/>
          </p:nvSpPr>
          <p:spPr bwMode="auto">
            <a:xfrm>
              <a:off x="1293" y="3657"/>
              <a:ext cx="498" cy="272"/>
            </a:xfrm>
            <a:custGeom>
              <a:avLst/>
              <a:gdLst>
                <a:gd name="T0" fmla="*/ 436 w 21600"/>
                <a:gd name="T1" fmla="*/ 136 h 21600"/>
                <a:gd name="T2" fmla="*/ 249 w 21600"/>
                <a:gd name="T3" fmla="*/ 272 h 21600"/>
                <a:gd name="T4" fmla="*/ 62 w 21600"/>
                <a:gd name="T5" fmla="*/ 136 h 21600"/>
                <a:gd name="T6" fmla="*/ 249 w 21600"/>
                <a:gd name="T7" fmla="*/ 0 h 21600"/>
                <a:gd name="T8" fmla="*/ 0 60000 65536"/>
                <a:gd name="T9" fmla="*/ 0 60000 65536"/>
                <a:gd name="T10" fmla="*/ 0 60000 65536"/>
                <a:gd name="T11" fmla="*/ 0 60000 65536"/>
                <a:gd name="T12" fmla="*/ 4511 w 21600"/>
                <a:gd name="T13" fmla="*/ 4526 h 21600"/>
                <a:gd name="T14" fmla="*/ 17089 w 21600"/>
                <a:gd name="T15" fmla="*/ 1707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CC00"/>
            </a:solidFill>
            <a:ln w="9525">
              <a:solidFill>
                <a:srgbClr val="000000"/>
              </a:solidFill>
              <a:miter lim="800000"/>
              <a:headEnd/>
              <a:tailEnd/>
            </a:ln>
          </p:spPr>
          <p:txBody>
            <a:bodyPr lIns="0" tIns="0" rIns="0" bIns="0"/>
            <a:lstStyle/>
            <a:p>
              <a:endParaRPr lang="en-US"/>
            </a:p>
          </p:txBody>
        </p:sp>
        <p:sp>
          <p:nvSpPr>
            <p:cNvPr id="9227" name="AutoShape 20"/>
            <p:cNvSpPr>
              <a:spLocks noChangeArrowheads="1"/>
            </p:cNvSpPr>
            <p:nvPr/>
          </p:nvSpPr>
          <p:spPr bwMode="auto">
            <a:xfrm>
              <a:off x="1226" y="3612"/>
              <a:ext cx="498" cy="272"/>
            </a:xfrm>
            <a:custGeom>
              <a:avLst/>
              <a:gdLst>
                <a:gd name="T0" fmla="*/ 436 w 21600"/>
                <a:gd name="T1" fmla="*/ 136 h 21600"/>
                <a:gd name="T2" fmla="*/ 249 w 21600"/>
                <a:gd name="T3" fmla="*/ 272 h 21600"/>
                <a:gd name="T4" fmla="*/ 62 w 21600"/>
                <a:gd name="T5" fmla="*/ 136 h 21600"/>
                <a:gd name="T6" fmla="*/ 249 w 21600"/>
                <a:gd name="T7" fmla="*/ 0 h 21600"/>
                <a:gd name="T8" fmla="*/ 0 60000 65536"/>
                <a:gd name="T9" fmla="*/ 0 60000 65536"/>
                <a:gd name="T10" fmla="*/ 0 60000 65536"/>
                <a:gd name="T11" fmla="*/ 0 60000 65536"/>
                <a:gd name="T12" fmla="*/ 4511 w 21600"/>
                <a:gd name="T13" fmla="*/ 4526 h 21600"/>
                <a:gd name="T14" fmla="*/ 17089 w 21600"/>
                <a:gd name="T15" fmla="*/ 1707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80A9BD"/>
            </a:solidFill>
            <a:ln w="9525">
              <a:solidFill>
                <a:srgbClr val="000000"/>
              </a:solidFill>
              <a:miter lim="800000"/>
              <a:headEnd/>
              <a:tailEnd/>
            </a:ln>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200"/>
                <a:t>model</a:t>
              </a:r>
              <a:endParaRPr lang="en-US" altLang="en-US" sz="1200"/>
            </a:p>
          </p:txBody>
        </p:sp>
        <p:sp>
          <p:nvSpPr>
            <p:cNvPr id="9228" name="AutoShape 21"/>
            <p:cNvSpPr>
              <a:spLocks noChangeArrowheads="1"/>
            </p:cNvSpPr>
            <p:nvPr/>
          </p:nvSpPr>
          <p:spPr bwMode="auto">
            <a:xfrm>
              <a:off x="2064" y="2749"/>
              <a:ext cx="498" cy="272"/>
            </a:xfrm>
            <a:custGeom>
              <a:avLst/>
              <a:gdLst>
                <a:gd name="T0" fmla="*/ 436 w 21600"/>
                <a:gd name="T1" fmla="*/ 136 h 21600"/>
                <a:gd name="T2" fmla="*/ 249 w 21600"/>
                <a:gd name="T3" fmla="*/ 272 h 21600"/>
                <a:gd name="T4" fmla="*/ 62 w 21600"/>
                <a:gd name="T5" fmla="*/ 136 h 21600"/>
                <a:gd name="T6" fmla="*/ 249 w 21600"/>
                <a:gd name="T7" fmla="*/ 0 h 21600"/>
                <a:gd name="T8" fmla="*/ 0 60000 65536"/>
                <a:gd name="T9" fmla="*/ 0 60000 65536"/>
                <a:gd name="T10" fmla="*/ 0 60000 65536"/>
                <a:gd name="T11" fmla="*/ 0 60000 65536"/>
                <a:gd name="T12" fmla="*/ 4511 w 21600"/>
                <a:gd name="T13" fmla="*/ 4526 h 21600"/>
                <a:gd name="T14" fmla="*/ 17089 w 21600"/>
                <a:gd name="T15" fmla="*/ 1707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00"/>
            </a:solidFill>
            <a:ln w="9525">
              <a:solidFill>
                <a:srgbClr val="000000"/>
              </a:solidFill>
              <a:miter lim="800000"/>
              <a:headEnd/>
              <a:tailEnd/>
            </a:ln>
          </p:spPr>
          <p:txBody>
            <a:bodyPr lIns="0" tIns="0" rIns="0" bIns="0"/>
            <a:lstStyle/>
            <a:p>
              <a:endParaRPr lang="en-US"/>
            </a:p>
          </p:txBody>
        </p:sp>
        <p:grpSp>
          <p:nvGrpSpPr>
            <p:cNvPr id="9229" name="Group 22"/>
            <p:cNvGrpSpPr>
              <a:grpSpLocks/>
            </p:cNvGrpSpPr>
            <p:nvPr/>
          </p:nvGrpSpPr>
          <p:grpSpPr bwMode="auto">
            <a:xfrm>
              <a:off x="1882" y="2024"/>
              <a:ext cx="726" cy="952"/>
              <a:chOff x="1882" y="2024"/>
              <a:chExt cx="726" cy="952"/>
            </a:xfrm>
          </p:grpSpPr>
          <p:sp>
            <p:nvSpPr>
              <p:cNvPr id="9297" name="AutoShape 23"/>
              <p:cNvSpPr>
                <a:spLocks noChangeArrowheads="1"/>
              </p:cNvSpPr>
              <p:nvPr/>
            </p:nvSpPr>
            <p:spPr bwMode="auto">
              <a:xfrm>
                <a:off x="1882" y="2024"/>
                <a:ext cx="726" cy="317"/>
              </a:xfrm>
              <a:prstGeom prst="flowChartProcess">
                <a:avLst/>
              </a:prstGeom>
              <a:solidFill>
                <a:srgbClr val="80A9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400"/>
                  <a:t>ZWDelta</a:t>
                </a:r>
                <a:endParaRPr lang="en-US" altLang="en-US" sz="1400"/>
              </a:p>
            </p:txBody>
          </p:sp>
          <p:cxnSp>
            <p:nvCxnSpPr>
              <p:cNvPr id="9298" name="AutoShape 24"/>
              <p:cNvCxnSpPr>
                <a:cxnSpLocks noChangeShapeType="1"/>
                <a:stCxn id="9299" idx="3"/>
                <a:endCxn id="9297" idx="2"/>
              </p:cNvCxnSpPr>
              <p:nvPr/>
            </p:nvCxnSpPr>
            <p:spPr bwMode="auto">
              <a:xfrm flipH="1" flipV="1">
                <a:off x="2245" y="2341"/>
                <a:ext cx="1" cy="363"/>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99" name="AutoShape 25"/>
              <p:cNvSpPr>
                <a:spLocks noChangeArrowheads="1"/>
              </p:cNvSpPr>
              <p:nvPr/>
            </p:nvSpPr>
            <p:spPr bwMode="auto">
              <a:xfrm>
                <a:off x="1997" y="2704"/>
                <a:ext cx="498" cy="272"/>
              </a:xfrm>
              <a:custGeom>
                <a:avLst/>
                <a:gdLst>
                  <a:gd name="T0" fmla="*/ 436 w 21600"/>
                  <a:gd name="T1" fmla="*/ 136 h 21600"/>
                  <a:gd name="T2" fmla="*/ 249 w 21600"/>
                  <a:gd name="T3" fmla="*/ 272 h 21600"/>
                  <a:gd name="T4" fmla="*/ 62 w 21600"/>
                  <a:gd name="T5" fmla="*/ 136 h 21600"/>
                  <a:gd name="T6" fmla="*/ 249 w 21600"/>
                  <a:gd name="T7" fmla="*/ 0 h 21600"/>
                  <a:gd name="T8" fmla="*/ 0 60000 65536"/>
                  <a:gd name="T9" fmla="*/ 0 60000 65536"/>
                  <a:gd name="T10" fmla="*/ 0 60000 65536"/>
                  <a:gd name="T11" fmla="*/ 0 60000 65536"/>
                  <a:gd name="T12" fmla="*/ 4511 w 21600"/>
                  <a:gd name="T13" fmla="*/ 4526 h 21600"/>
                  <a:gd name="T14" fmla="*/ 17089 w 21600"/>
                  <a:gd name="T15" fmla="*/ 1707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00"/>
              </a:solidFill>
              <a:ln w="9525">
                <a:solidFill>
                  <a:srgbClr val="000000"/>
                </a:solidFill>
                <a:miter lim="800000"/>
                <a:headEnd/>
                <a:tailEnd/>
              </a:ln>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200"/>
                  <a:t>model</a:t>
                </a:r>
                <a:endParaRPr lang="en-US" altLang="en-US" sz="1200"/>
              </a:p>
            </p:txBody>
          </p:sp>
        </p:grpSp>
        <p:grpSp>
          <p:nvGrpSpPr>
            <p:cNvPr id="9230" name="Group 26"/>
            <p:cNvGrpSpPr>
              <a:grpSpLocks/>
            </p:cNvGrpSpPr>
            <p:nvPr/>
          </p:nvGrpSpPr>
          <p:grpSpPr bwMode="auto">
            <a:xfrm>
              <a:off x="2699" y="2795"/>
              <a:ext cx="726" cy="997"/>
              <a:chOff x="2699" y="2795"/>
              <a:chExt cx="726" cy="997"/>
            </a:xfrm>
          </p:grpSpPr>
          <p:sp>
            <p:nvSpPr>
              <p:cNvPr id="9293" name="AutoShape 27"/>
              <p:cNvSpPr>
                <a:spLocks noChangeArrowheads="1"/>
              </p:cNvSpPr>
              <p:nvPr/>
            </p:nvSpPr>
            <p:spPr bwMode="auto">
              <a:xfrm>
                <a:off x="2699" y="2795"/>
                <a:ext cx="726" cy="317"/>
              </a:xfrm>
              <a:prstGeom prst="flowChartProcess">
                <a:avLst/>
              </a:prstGeom>
              <a:solidFill>
                <a:srgbClr val="80A9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400"/>
                  <a:t>Rivieren</a:t>
                </a:r>
                <a:endParaRPr lang="en-US" altLang="en-US" sz="1400"/>
              </a:p>
            </p:txBody>
          </p:sp>
          <p:cxnSp>
            <p:nvCxnSpPr>
              <p:cNvPr id="9294" name="AutoShape 28"/>
              <p:cNvCxnSpPr>
                <a:cxnSpLocks noChangeShapeType="1"/>
                <a:stCxn id="9296" idx="3"/>
                <a:endCxn id="9293" idx="2"/>
              </p:cNvCxnSpPr>
              <p:nvPr/>
            </p:nvCxnSpPr>
            <p:spPr bwMode="auto">
              <a:xfrm flipH="1" flipV="1">
                <a:off x="3062" y="3112"/>
                <a:ext cx="1" cy="363"/>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95" name="AutoShape 29"/>
              <p:cNvSpPr>
                <a:spLocks noChangeArrowheads="1"/>
              </p:cNvSpPr>
              <p:nvPr/>
            </p:nvSpPr>
            <p:spPr bwMode="auto">
              <a:xfrm>
                <a:off x="2881" y="3520"/>
                <a:ext cx="498" cy="272"/>
              </a:xfrm>
              <a:custGeom>
                <a:avLst/>
                <a:gdLst>
                  <a:gd name="T0" fmla="*/ 436 w 21600"/>
                  <a:gd name="T1" fmla="*/ 136 h 21600"/>
                  <a:gd name="T2" fmla="*/ 249 w 21600"/>
                  <a:gd name="T3" fmla="*/ 272 h 21600"/>
                  <a:gd name="T4" fmla="*/ 62 w 21600"/>
                  <a:gd name="T5" fmla="*/ 136 h 21600"/>
                  <a:gd name="T6" fmla="*/ 249 w 21600"/>
                  <a:gd name="T7" fmla="*/ 0 h 21600"/>
                  <a:gd name="T8" fmla="*/ 0 60000 65536"/>
                  <a:gd name="T9" fmla="*/ 0 60000 65536"/>
                  <a:gd name="T10" fmla="*/ 0 60000 65536"/>
                  <a:gd name="T11" fmla="*/ 0 60000 65536"/>
                  <a:gd name="T12" fmla="*/ 4511 w 21600"/>
                  <a:gd name="T13" fmla="*/ 4526 h 21600"/>
                  <a:gd name="T14" fmla="*/ 17089 w 21600"/>
                  <a:gd name="T15" fmla="*/ 1707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rgbClr val="000000"/>
                </a:solidFill>
                <a:miter lim="800000"/>
                <a:headEnd/>
                <a:tailEnd/>
              </a:ln>
            </p:spPr>
            <p:txBody>
              <a:bodyPr lIns="0" tIns="0" rIns="0" bIns="0"/>
              <a:lstStyle/>
              <a:p>
                <a:endParaRPr lang="en-US"/>
              </a:p>
            </p:txBody>
          </p:sp>
          <p:sp>
            <p:nvSpPr>
              <p:cNvPr id="9296" name="AutoShape 30"/>
              <p:cNvSpPr>
                <a:spLocks noChangeArrowheads="1"/>
              </p:cNvSpPr>
              <p:nvPr/>
            </p:nvSpPr>
            <p:spPr bwMode="auto">
              <a:xfrm>
                <a:off x="2814" y="3475"/>
                <a:ext cx="498" cy="272"/>
              </a:xfrm>
              <a:custGeom>
                <a:avLst/>
                <a:gdLst>
                  <a:gd name="T0" fmla="*/ 436 w 21600"/>
                  <a:gd name="T1" fmla="*/ 136 h 21600"/>
                  <a:gd name="T2" fmla="*/ 249 w 21600"/>
                  <a:gd name="T3" fmla="*/ 272 h 21600"/>
                  <a:gd name="T4" fmla="*/ 62 w 21600"/>
                  <a:gd name="T5" fmla="*/ 136 h 21600"/>
                  <a:gd name="T6" fmla="*/ 249 w 21600"/>
                  <a:gd name="T7" fmla="*/ 0 h 21600"/>
                  <a:gd name="T8" fmla="*/ 0 60000 65536"/>
                  <a:gd name="T9" fmla="*/ 0 60000 65536"/>
                  <a:gd name="T10" fmla="*/ 0 60000 65536"/>
                  <a:gd name="T11" fmla="*/ 0 60000 65536"/>
                  <a:gd name="T12" fmla="*/ 4511 w 21600"/>
                  <a:gd name="T13" fmla="*/ 4526 h 21600"/>
                  <a:gd name="T14" fmla="*/ 17089 w 21600"/>
                  <a:gd name="T15" fmla="*/ 1707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CC00"/>
              </a:solidFill>
              <a:ln w="9525">
                <a:solidFill>
                  <a:srgbClr val="000000"/>
                </a:solidFill>
                <a:miter lim="800000"/>
                <a:headEnd/>
                <a:tailEnd/>
              </a:ln>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200"/>
                  <a:t>model</a:t>
                </a:r>
                <a:endParaRPr lang="en-US" altLang="en-US" sz="1200"/>
              </a:p>
            </p:txBody>
          </p:sp>
        </p:grpSp>
        <p:grpSp>
          <p:nvGrpSpPr>
            <p:cNvPr id="9231" name="Group 31"/>
            <p:cNvGrpSpPr>
              <a:grpSpLocks/>
            </p:cNvGrpSpPr>
            <p:nvPr/>
          </p:nvGrpSpPr>
          <p:grpSpPr bwMode="auto">
            <a:xfrm>
              <a:off x="3424" y="1594"/>
              <a:ext cx="726" cy="974"/>
              <a:chOff x="3424" y="1594"/>
              <a:chExt cx="726" cy="974"/>
            </a:xfrm>
          </p:grpSpPr>
          <p:sp>
            <p:nvSpPr>
              <p:cNvPr id="9289" name="AutoShape 32"/>
              <p:cNvSpPr>
                <a:spLocks noChangeArrowheads="1"/>
              </p:cNvSpPr>
              <p:nvPr/>
            </p:nvSpPr>
            <p:spPr bwMode="auto">
              <a:xfrm>
                <a:off x="3424" y="1594"/>
                <a:ext cx="726" cy="317"/>
              </a:xfrm>
              <a:prstGeom prst="flowChartProcess">
                <a:avLst/>
              </a:prstGeom>
              <a:solidFill>
                <a:srgbClr val="80A9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400"/>
                  <a:t>Flood</a:t>
                </a:r>
              </a:p>
              <a:p>
                <a:pPr algn="ctr" eaLnBrk="1" hangingPunct="1"/>
                <a:r>
                  <a:rPr lang="nl-NL" altLang="en-US" sz="1400"/>
                  <a:t>protection</a:t>
                </a:r>
                <a:endParaRPr lang="en-US" altLang="en-US" sz="1400"/>
              </a:p>
            </p:txBody>
          </p:sp>
          <p:cxnSp>
            <p:nvCxnSpPr>
              <p:cNvPr id="9290" name="AutoShape 33"/>
              <p:cNvCxnSpPr>
                <a:cxnSpLocks noChangeShapeType="1"/>
                <a:stCxn id="9292" idx="3"/>
                <a:endCxn id="9289" idx="2"/>
              </p:cNvCxnSpPr>
              <p:nvPr/>
            </p:nvCxnSpPr>
            <p:spPr bwMode="auto">
              <a:xfrm flipH="1" flipV="1">
                <a:off x="3787" y="1911"/>
                <a:ext cx="2" cy="340"/>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91" name="AutoShape 34"/>
              <p:cNvSpPr>
                <a:spLocks noChangeArrowheads="1"/>
              </p:cNvSpPr>
              <p:nvPr/>
            </p:nvSpPr>
            <p:spPr bwMode="auto">
              <a:xfrm>
                <a:off x="3607" y="2296"/>
                <a:ext cx="498" cy="272"/>
              </a:xfrm>
              <a:custGeom>
                <a:avLst/>
                <a:gdLst>
                  <a:gd name="T0" fmla="*/ 436 w 21600"/>
                  <a:gd name="T1" fmla="*/ 136 h 21600"/>
                  <a:gd name="T2" fmla="*/ 249 w 21600"/>
                  <a:gd name="T3" fmla="*/ 272 h 21600"/>
                  <a:gd name="T4" fmla="*/ 62 w 21600"/>
                  <a:gd name="T5" fmla="*/ 136 h 21600"/>
                  <a:gd name="T6" fmla="*/ 249 w 21600"/>
                  <a:gd name="T7" fmla="*/ 0 h 21600"/>
                  <a:gd name="T8" fmla="*/ 0 60000 65536"/>
                  <a:gd name="T9" fmla="*/ 0 60000 65536"/>
                  <a:gd name="T10" fmla="*/ 0 60000 65536"/>
                  <a:gd name="T11" fmla="*/ 0 60000 65536"/>
                  <a:gd name="T12" fmla="*/ 4511 w 21600"/>
                  <a:gd name="T13" fmla="*/ 4526 h 21600"/>
                  <a:gd name="T14" fmla="*/ 17089 w 21600"/>
                  <a:gd name="T15" fmla="*/ 1707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80A9BD"/>
              </a:solidFill>
              <a:ln w="9525">
                <a:solidFill>
                  <a:srgbClr val="000000"/>
                </a:solidFill>
                <a:miter lim="800000"/>
                <a:headEnd/>
                <a:tailEnd/>
              </a:ln>
            </p:spPr>
            <p:txBody>
              <a:bodyPr lIns="0" tIns="0" rIns="0" bIns="0"/>
              <a:lstStyle/>
              <a:p>
                <a:endParaRPr lang="en-US"/>
              </a:p>
            </p:txBody>
          </p:sp>
          <p:sp>
            <p:nvSpPr>
              <p:cNvPr id="9292" name="AutoShape 35"/>
              <p:cNvSpPr>
                <a:spLocks noChangeArrowheads="1"/>
              </p:cNvSpPr>
              <p:nvPr/>
            </p:nvSpPr>
            <p:spPr bwMode="auto">
              <a:xfrm>
                <a:off x="3540" y="2251"/>
                <a:ext cx="498" cy="272"/>
              </a:xfrm>
              <a:custGeom>
                <a:avLst/>
                <a:gdLst>
                  <a:gd name="T0" fmla="*/ 436 w 21600"/>
                  <a:gd name="T1" fmla="*/ 136 h 21600"/>
                  <a:gd name="T2" fmla="*/ 249 w 21600"/>
                  <a:gd name="T3" fmla="*/ 272 h 21600"/>
                  <a:gd name="T4" fmla="*/ 62 w 21600"/>
                  <a:gd name="T5" fmla="*/ 136 h 21600"/>
                  <a:gd name="T6" fmla="*/ 249 w 21600"/>
                  <a:gd name="T7" fmla="*/ 0 h 21600"/>
                  <a:gd name="T8" fmla="*/ 0 60000 65536"/>
                  <a:gd name="T9" fmla="*/ 0 60000 65536"/>
                  <a:gd name="T10" fmla="*/ 0 60000 65536"/>
                  <a:gd name="T11" fmla="*/ 0 60000 65536"/>
                  <a:gd name="T12" fmla="*/ 4511 w 21600"/>
                  <a:gd name="T13" fmla="*/ 4526 h 21600"/>
                  <a:gd name="T14" fmla="*/ 17089 w 21600"/>
                  <a:gd name="T15" fmla="*/ 1707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EB0073"/>
              </a:solidFill>
              <a:ln w="9525">
                <a:solidFill>
                  <a:srgbClr val="000000"/>
                </a:solidFill>
                <a:miter lim="800000"/>
                <a:headEnd/>
                <a:tailEnd/>
              </a:ln>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200"/>
                  <a:t>model</a:t>
                </a:r>
                <a:endParaRPr lang="en-US" altLang="en-US" sz="1200"/>
              </a:p>
            </p:txBody>
          </p:sp>
        </p:grpSp>
        <p:grpSp>
          <p:nvGrpSpPr>
            <p:cNvPr id="9232" name="Group 36"/>
            <p:cNvGrpSpPr>
              <a:grpSpLocks/>
            </p:cNvGrpSpPr>
            <p:nvPr/>
          </p:nvGrpSpPr>
          <p:grpSpPr bwMode="auto">
            <a:xfrm>
              <a:off x="4241" y="2659"/>
              <a:ext cx="726" cy="998"/>
              <a:chOff x="4241" y="2659"/>
              <a:chExt cx="726" cy="998"/>
            </a:xfrm>
          </p:grpSpPr>
          <p:sp>
            <p:nvSpPr>
              <p:cNvPr id="9285" name="AutoShape 37"/>
              <p:cNvSpPr>
                <a:spLocks noChangeArrowheads="1"/>
              </p:cNvSpPr>
              <p:nvPr/>
            </p:nvSpPr>
            <p:spPr bwMode="auto">
              <a:xfrm>
                <a:off x="4241" y="2659"/>
                <a:ext cx="726" cy="317"/>
              </a:xfrm>
              <a:prstGeom prst="flowChartProcess">
                <a:avLst/>
              </a:prstGeom>
              <a:solidFill>
                <a:srgbClr val="80A9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400"/>
                  <a:t>Rijnmond Drechtsteden</a:t>
                </a:r>
                <a:endParaRPr lang="en-US" altLang="en-US" sz="1400"/>
              </a:p>
            </p:txBody>
          </p:sp>
          <p:cxnSp>
            <p:nvCxnSpPr>
              <p:cNvPr id="9286" name="AutoShape 38"/>
              <p:cNvCxnSpPr>
                <a:cxnSpLocks noChangeShapeType="1"/>
                <a:stCxn id="9288" idx="3"/>
                <a:endCxn id="9285" idx="2"/>
              </p:cNvCxnSpPr>
              <p:nvPr/>
            </p:nvCxnSpPr>
            <p:spPr bwMode="auto">
              <a:xfrm flipH="1" flipV="1">
                <a:off x="4604" y="2976"/>
                <a:ext cx="1" cy="363"/>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87" name="AutoShape 39"/>
              <p:cNvSpPr>
                <a:spLocks noChangeArrowheads="1"/>
              </p:cNvSpPr>
              <p:nvPr/>
            </p:nvSpPr>
            <p:spPr bwMode="auto">
              <a:xfrm>
                <a:off x="4401" y="3385"/>
                <a:ext cx="498" cy="272"/>
              </a:xfrm>
              <a:custGeom>
                <a:avLst/>
                <a:gdLst>
                  <a:gd name="T0" fmla="*/ 436 w 21600"/>
                  <a:gd name="T1" fmla="*/ 136 h 21600"/>
                  <a:gd name="T2" fmla="*/ 249 w 21600"/>
                  <a:gd name="T3" fmla="*/ 272 h 21600"/>
                  <a:gd name="T4" fmla="*/ 62 w 21600"/>
                  <a:gd name="T5" fmla="*/ 136 h 21600"/>
                  <a:gd name="T6" fmla="*/ 249 w 21600"/>
                  <a:gd name="T7" fmla="*/ 0 h 21600"/>
                  <a:gd name="T8" fmla="*/ 0 60000 65536"/>
                  <a:gd name="T9" fmla="*/ 0 60000 65536"/>
                  <a:gd name="T10" fmla="*/ 0 60000 65536"/>
                  <a:gd name="T11" fmla="*/ 0 60000 65536"/>
                  <a:gd name="T12" fmla="*/ 4511 w 21600"/>
                  <a:gd name="T13" fmla="*/ 4526 h 21600"/>
                  <a:gd name="T14" fmla="*/ 17089 w 21600"/>
                  <a:gd name="T15" fmla="*/ 1707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00"/>
              </a:solidFill>
              <a:ln w="9525">
                <a:solidFill>
                  <a:srgbClr val="000000"/>
                </a:solidFill>
                <a:miter lim="800000"/>
                <a:headEnd/>
                <a:tailEnd/>
              </a:ln>
            </p:spPr>
            <p:txBody>
              <a:bodyPr lIns="0" tIns="0" rIns="0" bIns="0"/>
              <a:lstStyle/>
              <a:p>
                <a:endParaRPr lang="en-US"/>
              </a:p>
            </p:txBody>
          </p:sp>
          <p:sp>
            <p:nvSpPr>
              <p:cNvPr id="9288" name="AutoShape 40"/>
              <p:cNvSpPr>
                <a:spLocks noChangeArrowheads="1"/>
              </p:cNvSpPr>
              <p:nvPr/>
            </p:nvSpPr>
            <p:spPr bwMode="auto">
              <a:xfrm>
                <a:off x="4356" y="3339"/>
                <a:ext cx="498" cy="272"/>
              </a:xfrm>
              <a:custGeom>
                <a:avLst/>
                <a:gdLst>
                  <a:gd name="T0" fmla="*/ 436 w 21600"/>
                  <a:gd name="T1" fmla="*/ 136 h 21600"/>
                  <a:gd name="T2" fmla="*/ 249 w 21600"/>
                  <a:gd name="T3" fmla="*/ 272 h 21600"/>
                  <a:gd name="T4" fmla="*/ 62 w 21600"/>
                  <a:gd name="T5" fmla="*/ 136 h 21600"/>
                  <a:gd name="T6" fmla="*/ 249 w 21600"/>
                  <a:gd name="T7" fmla="*/ 0 h 21600"/>
                  <a:gd name="T8" fmla="*/ 0 60000 65536"/>
                  <a:gd name="T9" fmla="*/ 0 60000 65536"/>
                  <a:gd name="T10" fmla="*/ 0 60000 65536"/>
                  <a:gd name="T11" fmla="*/ 0 60000 65536"/>
                  <a:gd name="T12" fmla="*/ 4511 w 21600"/>
                  <a:gd name="T13" fmla="*/ 4526 h 21600"/>
                  <a:gd name="T14" fmla="*/ 17089 w 21600"/>
                  <a:gd name="T15" fmla="*/ 1707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EB0073"/>
              </a:solidFill>
              <a:ln w="9525">
                <a:solidFill>
                  <a:srgbClr val="000000"/>
                </a:solidFill>
                <a:miter lim="800000"/>
                <a:headEnd/>
                <a:tailEnd/>
              </a:ln>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200"/>
                  <a:t>model</a:t>
                </a:r>
                <a:endParaRPr lang="en-US" altLang="en-US" sz="1200"/>
              </a:p>
            </p:txBody>
          </p:sp>
        </p:grpSp>
        <p:grpSp>
          <p:nvGrpSpPr>
            <p:cNvPr id="9233" name="Group 41"/>
            <p:cNvGrpSpPr>
              <a:grpSpLocks/>
            </p:cNvGrpSpPr>
            <p:nvPr/>
          </p:nvGrpSpPr>
          <p:grpSpPr bwMode="auto">
            <a:xfrm>
              <a:off x="4876" y="1275"/>
              <a:ext cx="726" cy="885"/>
              <a:chOff x="4876" y="1275"/>
              <a:chExt cx="726" cy="885"/>
            </a:xfrm>
          </p:grpSpPr>
          <p:cxnSp>
            <p:nvCxnSpPr>
              <p:cNvPr id="9282" name="AutoShape 42"/>
              <p:cNvCxnSpPr>
                <a:cxnSpLocks noChangeShapeType="1"/>
                <a:stCxn id="9284" idx="3"/>
                <a:endCxn id="9283" idx="2"/>
              </p:cNvCxnSpPr>
              <p:nvPr/>
            </p:nvCxnSpPr>
            <p:spPr bwMode="auto">
              <a:xfrm flipV="1">
                <a:off x="5236" y="1592"/>
                <a:ext cx="3" cy="296"/>
              </a:xfrm>
              <a:prstGeom prst="straightConnector1">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83" name="AutoShape 43"/>
              <p:cNvSpPr>
                <a:spLocks noChangeArrowheads="1"/>
              </p:cNvSpPr>
              <p:nvPr/>
            </p:nvSpPr>
            <p:spPr bwMode="auto">
              <a:xfrm>
                <a:off x="4876" y="1275"/>
                <a:ext cx="726" cy="317"/>
              </a:xfrm>
              <a:prstGeom prst="flowChartProcess">
                <a:avLst/>
              </a:prstGeom>
              <a:solidFill>
                <a:srgbClr val="80A9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400"/>
                  <a:t>Nieuwbouw</a:t>
                </a:r>
                <a:endParaRPr lang="en-US" altLang="en-US" sz="1400"/>
              </a:p>
            </p:txBody>
          </p:sp>
          <p:sp>
            <p:nvSpPr>
              <p:cNvPr id="9284" name="AutoShape 44"/>
              <p:cNvSpPr>
                <a:spLocks noChangeArrowheads="1"/>
              </p:cNvSpPr>
              <p:nvPr/>
            </p:nvSpPr>
            <p:spPr bwMode="auto">
              <a:xfrm>
                <a:off x="4987" y="1888"/>
                <a:ext cx="498" cy="272"/>
              </a:xfrm>
              <a:custGeom>
                <a:avLst/>
                <a:gdLst>
                  <a:gd name="T0" fmla="*/ 436 w 21600"/>
                  <a:gd name="T1" fmla="*/ 136 h 21600"/>
                  <a:gd name="T2" fmla="*/ 249 w 21600"/>
                  <a:gd name="T3" fmla="*/ 272 h 21600"/>
                  <a:gd name="T4" fmla="*/ 62 w 21600"/>
                  <a:gd name="T5" fmla="*/ 136 h 21600"/>
                  <a:gd name="T6" fmla="*/ 249 w 21600"/>
                  <a:gd name="T7" fmla="*/ 0 h 21600"/>
                  <a:gd name="T8" fmla="*/ 0 60000 65536"/>
                  <a:gd name="T9" fmla="*/ 0 60000 65536"/>
                  <a:gd name="T10" fmla="*/ 0 60000 65536"/>
                  <a:gd name="T11" fmla="*/ 0 60000 65536"/>
                  <a:gd name="T12" fmla="*/ 4511 w 21600"/>
                  <a:gd name="T13" fmla="*/ 4526 h 21600"/>
                  <a:gd name="T14" fmla="*/ 17089 w 21600"/>
                  <a:gd name="T15" fmla="*/ 17074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rgbClr val="000000"/>
                </a:solidFill>
                <a:miter lim="800000"/>
                <a:headEnd/>
                <a:tailEnd/>
              </a:ln>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200"/>
                  <a:t>model</a:t>
                </a:r>
                <a:endParaRPr lang="en-US" altLang="en-US" sz="1200"/>
              </a:p>
            </p:txBody>
          </p:sp>
        </p:grpSp>
        <p:grpSp>
          <p:nvGrpSpPr>
            <p:cNvPr id="9234" name="Group 45"/>
            <p:cNvGrpSpPr>
              <a:grpSpLocks/>
            </p:cNvGrpSpPr>
            <p:nvPr/>
          </p:nvGrpSpPr>
          <p:grpSpPr bwMode="auto">
            <a:xfrm>
              <a:off x="1836" y="1566"/>
              <a:ext cx="865" cy="454"/>
              <a:chOff x="1836" y="1566"/>
              <a:chExt cx="865" cy="454"/>
            </a:xfrm>
          </p:grpSpPr>
          <p:sp>
            <p:nvSpPr>
              <p:cNvPr id="9275" name="AutoShape 46"/>
              <p:cNvSpPr>
                <a:spLocks noChangeArrowheads="1"/>
              </p:cNvSpPr>
              <p:nvPr/>
            </p:nvSpPr>
            <p:spPr bwMode="auto">
              <a:xfrm>
                <a:off x="2381" y="1706"/>
                <a:ext cx="320" cy="90"/>
              </a:xfrm>
              <a:prstGeom prst="parallelogram">
                <a:avLst>
                  <a:gd name="adj" fmla="val 88889"/>
                </a:avLst>
              </a:prstGeom>
              <a:solidFill>
                <a:srgbClr val="80A9BD"/>
              </a:solidFill>
              <a:ln w="9525">
                <a:solidFill>
                  <a:srgbClr val="000000"/>
                </a:solidFill>
                <a:miter lim="800000"/>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cxnSp>
            <p:nvCxnSpPr>
              <p:cNvPr id="9276" name="AutoShape 47"/>
              <p:cNvCxnSpPr>
                <a:cxnSpLocks noChangeShapeType="1"/>
                <a:stCxn id="9279" idx="3"/>
              </p:cNvCxnSpPr>
              <p:nvPr/>
            </p:nvCxnSpPr>
            <p:spPr bwMode="auto">
              <a:xfrm rot="16200000" flipH="1">
                <a:off x="1895" y="1900"/>
                <a:ext cx="186" cy="54"/>
              </a:xfrm>
              <a:prstGeom prst="bentConnector3">
                <a:avLst>
                  <a:gd name="adj1" fmla="val 50000"/>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77" name="AutoShape 48"/>
              <p:cNvCxnSpPr>
                <a:cxnSpLocks noChangeShapeType="1"/>
                <a:stCxn id="9280" idx="3"/>
              </p:cNvCxnSpPr>
              <p:nvPr/>
            </p:nvCxnSpPr>
            <p:spPr bwMode="auto">
              <a:xfrm rot="5400000">
                <a:off x="2124" y="1725"/>
                <a:ext cx="186" cy="403"/>
              </a:xfrm>
              <a:prstGeom prst="bentConnector3">
                <a:avLst>
                  <a:gd name="adj1" fmla="val 50000"/>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78" name="AutoShape 49"/>
              <p:cNvCxnSpPr>
                <a:cxnSpLocks noChangeShapeType="1"/>
                <a:stCxn id="9281" idx="4"/>
              </p:cNvCxnSpPr>
              <p:nvPr/>
            </p:nvCxnSpPr>
            <p:spPr bwMode="auto">
              <a:xfrm rot="5400000">
                <a:off x="1964" y="1740"/>
                <a:ext cx="330" cy="230"/>
              </a:xfrm>
              <a:prstGeom prst="bentConnector3">
                <a:avLst>
                  <a:gd name="adj1" fmla="val 49931"/>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79" name="AutoShape 50"/>
              <p:cNvSpPr>
                <a:spLocks noChangeArrowheads="1"/>
              </p:cNvSpPr>
              <p:nvPr/>
            </p:nvSpPr>
            <p:spPr bwMode="auto">
              <a:xfrm>
                <a:off x="1836" y="1726"/>
                <a:ext cx="249" cy="108"/>
              </a:xfrm>
              <a:prstGeom prst="can">
                <a:avLst>
                  <a:gd name="adj" fmla="val 25000"/>
                </a:avLst>
              </a:prstGeom>
              <a:solidFill>
                <a:srgbClr val="99CC00"/>
              </a:solidFill>
              <a:ln w="9525">
                <a:solidFill>
                  <a:srgbClr val="000000"/>
                </a:solidFill>
                <a:round/>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sp>
            <p:nvSpPr>
              <p:cNvPr id="9280" name="AutoShape 51"/>
              <p:cNvSpPr>
                <a:spLocks noChangeArrowheads="1"/>
              </p:cNvSpPr>
              <p:nvPr/>
            </p:nvSpPr>
            <p:spPr bwMode="auto">
              <a:xfrm>
                <a:off x="2298" y="1745"/>
                <a:ext cx="319" cy="89"/>
              </a:xfrm>
              <a:prstGeom prst="parallelogram">
                <a:avLst>
                  <a:gd name="adj" fmla="val 89607"/>
                </a:avLst>
              </a:prstGeom>
              <a:solidFill>
                <a:schemeClr val="accent1"/>
              </a:solidFill>
              <a:ln w="9525">
                <a:solidFill>
                  <a:srgbClr val="000000"/>
                </a:solidFill>
                <a:miter lim="800000"/>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sp>
            <p:nvSpPr>
              <p:cNvPr id="9281" name="Oval 52"/>
              <p:cNvSpPr>
                <a:spLocks noChangeArrowheads="1"/>
              </p:cNvSpPr>
              <p:nvPr/>
            </p:nvSpPr>
            <p:spPr bwMode="auto">
              <a:xfrm>
                <a:off x="2102" y="1566"/>
                <a:ext cx="284" cy="124"/>
              </a:xfrm>
              <a:prstGeom prst="ellipse">
                <a:avLst/>
              </a:prstGeom>
              <a:solidFill>
                <a:srgbClr val="FFCC00"/>
              </a:solidFill>
              <a:ln w="9525">
                <a:solidFill>
                  <a:srgbClr val="000000"/>
                </a:solidFill>
                <a:round/>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grpSp>
        <p:grpSp>
          <p:nvGrpSpPr>
            <p:cNvPr id="9235" name="Group 53"/>
            <p:cNvGrpSpPr>
              <a:grpSpLocks/>
            </p:cNvGrpSpPr>
            <p:nvPr/>
          </p:nvGrpSpPr>
          <p:grpSpPr bwMode="auto">
            <a:xfrm>
              <a:off x="1062" y="2470"/>
              <a:ext cx="868" cy="454"/>
              <a:chOff x="1062" y="2470"/>
              <a:chExt cx="868" cy="454"/>
            </a:xfrm>
          </p:grpSpPr>
          <p:sp>
            <p:nvSpPr>
              <p:cNvPr id="9268" name="AutoShape 54"/>
              <p:cNvSpPr>
                <a:spLocks noChangeArrowheads="1"/>
              </p:cNvSpPr>
              <p:nvPr/>
            </p:nvSpPr>
            <p:spPr bwMode="auto">
              <a:xfrm>
                <a:off x="1610" y="2614"/>
                <a:ext cx="320" cy="90"/>
              </a:xfrm>
              <a:prstGeom prst="parallelogram">
                <a:avLst>
                  <a:gd name="adj" fmla="val 88889"/>
                </a:avLst>
              </a:prstGeom>
              <a:solidFill>
                <a:srgbClr val="99CC00"/>
              </a:solidFill>
              <a:ln w="9525">
                <a:solidFill>
                  <a:srgbClr val="000000"/>
                </a:solidFill>
                <a:miter lim="800000"/>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cxnSp>
            <p:nvCxnSpPr>
              <p:cNvPr id="9269" name="AutoShape 55"/>
              <p:cNvCxnSpPr>
                <a:cxnSpLocks noChangeShapeType="1"/>
                <a:stCxn id="9272" idx="3"/>
              </p:cNvCxnSpPr>
              <p:nvPr/>
            </p:nvCxnSpPr>
            <p:spPr bwMode="auto">
              <a:xfrm rot="16200000" flipH="1">
                <a:off x="1121" y="2804"/>
                <a:ext cx="186" cy="54"/>
              </a:xfrm>
              <a:prstGeom prst="bentConnector3">
                <a:avLst>
                  <a:gd name="adj1" fmla="val 50000"/>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70" name="AutoShape 56"/>
              <p:cNvCxnSpPr>
                <a:cxnSpLocks noChangeShapeType="1"/>
                <a:stCxn id="9273" idx="3"/>
              </p:cNvCxnSpPr>
              <p:nvPr/>
            </p:nvCxnSpPr>
            <p:spPr bwMode="auto">
              <a:xfrm rot="5400000">
                <a:off x="1350" y="2629"/>
                <a:ext cx="186" cy="403"/>
              </a:xfrm>
              <a:prstGeom prst="bentConnector3">
                <a:avLst>
                  <a:gd name="adj1" fmla="val 50000"/>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71" name="AutoShape 57"/>
              <p:cNvCxnSpPr>
                <a:cxnSpLocks noChangeShapeType="1"/>
                <a:stCxn id="9274" idx="4"/>
              </p:cNvCxnSpPr>
              <p:nvPr/>
            </p:nvCxnSpPr>
            <p:spPr bwMode="auto">
              <a:xfrm rot="5400000">
                <a:off x="1190" y="2644"/>
                <a:ext cx="330" cy="230"/>
              </a:xfrm>
              <a:prstGeom prst="bentConnector3">
                <a:avLst>
                  <a:gd name="adj1" fmla="val 49931"/>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72" name="AutoShape 58"/>
              <p:cNvSpPr>
                <a:spLocks noChangeArrowheads="1"/>
              </p:cNvSpPr>
              <p:nvPr/>
            </p:nvSpPr>
            <p:spPr bwMode="auto">
              <a:xfrm>
                <a:off x="1062" y="2630"/>
                <a:ext cx="249" cy="108"/>
              </a:xfrm>
              <a:prstGeom prst="can">
                <a:avLst>
                  <a:gd name="adj" fmla="val 25000"/>
                </a:avLst>
              </a:prstGeom>
              <a:solidFill>
                <a:srgbClr val="FF7200"/>
              </a:solidFill>
              <a:ln w="9525">
                <a:solidFill>
                  <a:srgbClr val="000000"/>
                </a:solidFill>
                <a:round/>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sp>
            <p:nvSpPr>
              <p:cNvPr id="9273" name="AutoShape 59"/>
              <p:cNvSpPr>
                <a:spLocks noChangeArrowheads="1"/>
              </p:cNvSpPr>
              <p:nvPr/>
            </p:nvSpPr>
            <p:spPr bwMode="auto">
              <a:xfrm>
                <a:off x="1524" y="2649"/>
                <a:ext cx="319" cy="89"/>
              </a:xfrm>
              <a:prstGeom prst="parallelogram">
                <a:avLst>
                  <a:gd name="adj" fmla="val 89607"/>
                </a:avLst>
              </a:prstGeom>
              <a:solidFill>
                <a:schemeClr val="accent1"/>
              </a:solidFill>
              <a:ln w="9525">
                <a:solidFill>
                  <a:srgbClr val="000000"/>
                </a:solidFill>
                <a:miter lim="800000"/>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sp>
            <p:nvSpPr>
              <p:cNvPr id="9274" name="Oval 60"/>
              <p:cNvSpPr>
                <a:spLocks noChangeArrowheads="1"/>
              </p:cNvSpPr>
              <p:nvPr/>
            </p:nvSpPr>
            <p:spPr bwMode="auto">
              <a:xfrm>
                <a:off x="1328" y="2470"/>
                <a:ext cx="284" cy="124"/>
              </a:xfrm>
              <a:prstGeom prst="ellipse">
                <a:avLst/>
              </a:prstGeom>
              <a:solidFill>
                <a:srgbClr val="99CC00"/>
              </a:solidFill>
              <a:ln w="9525">
                <a:solidFill>
                  <a:srgbClr val="000000"/>
                </a:solidFill>
                <a:round/>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grpSp>
        <p:grpSp>
          <p:nvGrpSpPr>
            <p:cNvPr id="9236" name="Group 61"/>
            <p:cNvGrpSpPr>
              <a:grpSpLocks/>
            </p:cNvGrpSpPr>
            <p:nvPr/>
          </p:nvGrpSpPr>
          <p:grpSpPr bwMode="auto">
            <a:xfrm>
              <a:off x="2649" y="2337"/>
              <a:ext cx="869" cy="454"/>
              <a:chOff x="2649" y="2337"/>
              <a:chExt cx="869" cy="454"/>
            </a:xfrm>
          </p:grpSpPr>
          <p:sp>
            <p:nvSpPr>
              <p:cNvPr id="9261" name="AutoShape 62"/>
              <p:cNvSpPr>
                <a:spLocks noChangeArrowheads="1"/>
              </p:cNvSpPr>
              <p:nvPr/>
            </p:nvSpPr>
            <p:spPr bwMode="auto">
              <a:xfrm>
                <a:off x="3198" y="2478"/>
                <a:ext cx="320" cy="90"/>
              </a:xfrm>
              <a:prstGeom prst="parallelogram">
                <a:avLst>
                  <a:gd name="adj" fmla="val 88889"/>
                </a:avLst>
              </a:prstGeom>
              <a:solidFill>
                <a:srgbClr val="80A9BD"/>
              </a:solidFill>
              <a:ln w="9525">
                <a:solidFill>
                  <a:srgbClr val="000000"/>
                </a:solidFill>
                <a:miter lim="800000"/>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cxnSp>
            <p:nvCxnSpPr>
              <p:cNvPr id="9262" name="AutoShape 63"/>
              <p:cNvCxnSpPr>
                <a:cxnSpLocks noChangeShapeType="1"/>
                <a:stCxn id="9265" idx="3"/>
              </p:cNvCxnSpPr>
              <p:nvPr/>
            </p:nvCxnSpPr>
            <p:spPr bwMode="auto">
              <a:xfrm rot="16200000" flipH="1">
                <a:off x="2708" y="2671"/>
                <a:ext cx="186" cy="54"/>
              </a:xfrm>
              <a:prstGeom prst="bentConnector3">
                <a:avLst>
                  <a:gd name="adj1" fmla="val 50000"/>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63" name="AutoShape 64"/>
              <p:cNvCxnSpPr>
                <a:cxnSpLocks noChangeShapeType="1"/>
                <a:stCxn id="9266" idx="3"/>
              </p:cNvCxnSpPr>
              <p:nvPr/>
            </p:nvCxnSpPr>
            <p:spPr bwMode="auto">
              <a:xfrm rot="5400000">
                <a:off x="2937" y="2496"/>
                <a:ext cx="186" cy="403"/>
              </a:xfrm>
              <a:prstGeom prst="bentConnector3">
                <a:avLst>
                  <a:gd name="adj1" fmla="val 50000"/>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64" name="AutoShape 65"/>
              <p:cNvCxnSpPr>
                <a:cxnSpLocks noChangeShapeType="1"/>
                <a:stCxn id="9267" idx="4"/>
              </p:cNvCxnSpPr>
              <p:nvPr/>
            </p:nvCxnSpPr>
            <p:spPr bwMode="auto">
              <a:xfrm rot="5400000">
                <a:off x="2777" y="2511"/>
                <a:ext cx="330" cy="230"/>
              </a:xfrm>
              <a:prstGeom prst="bentConnector3">
                <a:avLst>
                  <a:gd name="adj1" fmla="val 49931"/>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65" name="AutoShape 66"/>
              <p:cNvSpPr>
                <a:spLocks noChangeArrowheads="1"/>
              </p:cNvSpPr>
              <p:nvPr/>
            </p:nvSpPr>
            <p:spPr bwMode="auto">
              <a:xfrm>
                <a:off x="2649" y="2497"/>
                <a:ext cx="249" cy="108"/>
              </a:xfrm>
              <a:prstGeom prst="can">
                <a:avLst>
                  <a:gd name="adj" fmla="val 25000"/>
                </a:avLst>
              </a:prstGeom>
              <a:solidFill>
                <a:srgbClr val="EB0073"/>
              </a:solidFill>
              <a:ln w="9525">
                <a:solidFill>
                  <a:srgbClr val="000000"/>
                </a:solidFill>
                <a:round/>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sp>
            <p:nvSpPr>
              <p:cNvPr id="9266" name="AutoShape 67"/>
              <p:cNvSpPr>
                <a:spLocks noChangeArrowheads="1"/>
              </p:cNvSpPr>
              <p:nvPr/>
            </p:nvSpPr>
            <p:spPr bwMode="auto">
              <a:xfrm>
                <a:off x="3111" y="2516"/>
                <a:ext cx="319" cy="89"/>
              </a:xfrm>
              <a:prstGeom prst="parallelogram">
                <a:avLst>
                  <a:gd name="adj" fmla="val 89607"/>
                </a:avLst>
              </a:prstGeom>
              <a:solidFill>
                <a:schemeClr val="accent1"/>
              </a:solidFill>
              <a:ln w="9525">
                <a:solidFill>
                  <a:srgbClr val="000000"/>
                </a:solidFill>
                <a:miter lim="800000"/>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sp>
            <p:nvSpPr>
              <p:cNvPr id="9267" name="Oval 68"/>
              <p:cNvSpPr>
                <a:spLocks noChangeArrowheads="1"/>
              </p:cNvSpPr>
              <p:nvPr/>
            </p:nvSpPr>
            <p:spPr bwMode="auto">
              <a:xfrm>
                <a:off x="2915" y="2337"/>
                <a:ext cx="284" cy="124"/>
              </a:xfrm>
              <a:prstGeom prst="ellipse">
                <a:avLst/>
              </a:prstGeom>
              <a:solidFill>
                <a:srgbClr val="FFCC00"/>
              </a:solidFill>
              <a:ln w="9525">
                <a:solidFill>
                  <a:srgbClr val="000000"/>
                </a:solidFill>
                <a:round/>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grpSp>
        <p:grpSp>
          <p:nvGrpSpPr>
            <p:cNvPr id="9237" name="Group 69"/>
            <p:cNvGrpSpPr>
              <a:grpSpLocks/>
            </p:cNvGrpSpPr>
            <p:nvPr/>
          </p:nvGrpSpPr>
          <p:grpSpPr bwMode="auto">
            <a:xfrm>
              <a:off x="3379" y="1137"/>
              <a:ext cx="864" cy="454"/>
              <a:chOff x="3379" y="1137"/>
              <a:chExt cx="864" cy="454"/>
            </a:xfrm>
          </p:grpSpPr>
          <p:sp>
            <p:nvSpPr>
              <p:cNvPr id="9254" name="AutoShape 70"/>
              <p:cNvSpPr>
                <a:spLocks noChangeArrowheads="1"/>
              </p:cNvSpPr>
              <p:nvPr/>
            </p:nvSpPr>
            <p:spPr bwMode="auto">
              <a:xfrm>
                <a:off x="3923" y="1273"/>
                <a:ext cx="320" cy="90"/>
              </a:xfrm>
              <a:prstGeom prst="parallelogram">
                <a:avLst>
                  <a:gd name="adj" fmla="val 88889"/>
                </a:avLst>
              </a:prstGeom>
              <a:solidFill>
                <a:srgbClr val="99CC00"/>
              </a:solidFill>
              <a:ln w="9525">
                <a:solidFill>
                  <a:srgbClr val="000000"/>
                </a:solidFill>
                <a:miter lim="800000"/>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cxnSp>
            <p:nvCxnSpPr>
              <p:cNvPr id="9255" name="AutoShape 71"/>
              <p:cNvCxnSpPr>
                <a:cxnSpLocks noChangeShapeType="1"/>
                <a:stCxn id="9258" idx="3"/>
              </p:cNvCxnSpPr>
              <p:nvPr/>
            </p:nvCxnSpPr>
            <p:spPr bwMode="auto">
              <a:xfrm rot="16200000" flipH="1">
                <a:off x="3438" y="1471"/>
                <a:ext cx="186" cy="54"/>
              </a:xfrm>
              <a:prstGeom prst="bentConnector3">
                <a:avLst>
                  <a:gd name="adj1" fmla="val 50000"/>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56" name="AutoShape 72"/>
              <p:cNvCxnSpPr>
                <a:cxnSpLocks noChangeShapeType="1"/>
                <a:stCxn id="9259" idx="3"/>
              </p:cNvCxnSpPr>
              <p:nvPr/>
            </p:nvCxnSpPr>
            <p:spPr bwMode="auto">
              <a:xfrm rot="5400000">
                <a:off x="3667" y="1296"/>
                <a:ext cx="186" cy="403"/>
              </a:xfrm>
              <a:prstGeom prst="bentConnector3">
                <a:avLst>
                  <a:gd name="adj1" fmla="val 50000"/>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57" name="AutoShape 73"/>
              <p:cNvCxnSpPr>
                <a:cxnSpLocks noChangeShapeType="1"/>
                <a:stCxn id="9260" idx="4"/>
              </p:cNvCxnSpPr>
              <p:nvPr/>
            </p:nvCxnSpPr>
            <p:spPr bwMode="auto">
              <a:xfrm rot="5400000">
                <a:off x="3507" y="1311"/>
                <a:ext cx="330" cy="230"/>
              </a:xfrm>
              <a:prstGeom prst="bentConnector3">
                <a:avLst>
                  <a:gd name="adj1" fmla="val 49931"/>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58" name="AutoShape 74"/>
              <p:cNvSpPr>
                <a:spLocks noChangeArrowheads="1"/>
              </p:cNvSpPr>
              <p:nvPr/>
            </p:nvSpPr>
            <p:spPr bwMode="auto">
              <a:xfrm>
                <a:off x="3379" y="1297"/>
                <a:ext cx="249" cy="108"/>
              </a:xfrm>
              <a:prstGeom prst="can">
                <a:avLst>
                  <a:gd name="adj" fmla="val 25000"/>
                </a:avLst>
              </a:prstGeom>
              <a:solidFill>
                <a:srgbClr val="80A9BD"/>
              </a:solidFill>
              <a:ln w="9525">
                <a:solidFill>
                  <a:srgbClr val="000000"/>
                </a:solidFill>
                <a:round/>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sp>
            <p:nvSpPr>
              <p:cNvPr id="9259" name="AutoShape 75"/>
              <p:cNvSpPr>
                <a:spLocks noChangeArrowheads="1"/>
              </p:cNvSpPr>
              <p:nvPr/>
            </p:nvSpPr>
            <p:spPr bwMode="auto">
              <a:xfrm>
                <a:off x="3841" y="1316"/>
                <a:ext cx="319" cy="89"/>
              </a:xfrm>
              <a:prstGeom prst="parallelogram">
                <a:avLst>
                  <a:gd name="adj" fmla="val 89607"/>
                </a:avLst>
              </a:prstGeom>
              <a:solidFill>
                <a:srgbClr val="00FF00"/>
              </a:solidFill>
              <a:ln w="9525">
                <a:solidFill>
                  <a:srgbClr val="000000"/>
                </a:solidFill>
                <a:miter lim="800000"/>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sp>
            <p:nvSpPr>
              <p:cNvPr id="9260" name="Oval 76"/>
              <p:cNvSpPr>
                <a:spLocks noChangeArrowheads="1"/>
              </p:cNvSpPr>
              <p:nvPr/>
            </p:nvSpPr>
            <p:spPr bwMode="auto">
              <a:xfrm>
                <a:off x="3645" y="1137"/>
                <a:ext cx="284" cy="124"/>
              </a:xfrm>
              <a:prstGeom prst="ellipse">
                <a:avLst/>
              </a:prstGeom>
              <a:solidFill>
                <a:srgbClr val="EB0073"/>
              </a:solidFill>
              <a:ln w="9525">
                <a:solidFill>
                  <a:srgbClr val="000000"/>
                </a:solidFill>
                <a:round/>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grpSp>
        <p:grpSp>
          <p:nvGrpSpPr>
            <p:cNvPr id="9238" name="Group 77"/>
            <p:cNvGrpSpPr>
              <a:grpSpLocks/>
            </p:cNvGrpSpPr>
            <p:nvPr/>
          </p:nvGrpSpPr>
          <p:grpSpPr bwMode="auto">
            <a:xfrm>
              <a:off x="4195" y="2205"/>
              <a:ext cx="865" cy="454"/>
              <a:chOff x="4195" y="2205"/>
              <a:chExt cx="865" cy="454"/>
            </a:xfrm>
          </p:grpSpPr>
          <p:sp>
            <p:nvSpPr>
              <p:cNvPr id="9247" name="AutoShape 78"/>
              <p:cNvSpPr>
                <a:spLocks noChangeArrowheads="1"/>
              </p:cNvSpPr>
              <p:nvPr/>
            </p:nvSpPr>
            <p:spPr bwMode="auto">
              <a:xfrm>
                <a:off x="4740" y="2341"/>
                <a:ext cx="320" cy="90"/>
              </a:xfrm>
              <a:prstGeom prst="parallelogram">
                <a:avLst>
                  <a:gd name="adj" fmla="val 88889"/>
                </a:avLst>
              </a:prstGeom>
              <a:solidFill>
                <a:srgbClr val="EB0073"/>
              </a:solidFill>
              <a:ln w="9525">
                <a:solidFill>
                  <a:srgbClr val="000000"/>
                </a:solidFill>
                <a:miter lim="800000"/>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cxnSp>
            <p:nvCxnSpPr>
              <p:cNvPr id="9248" name="AutoShape 79"/>
              <p:cNvCxnSpPr>
                <a:cxnSpLocks noChangeShapeType="1"/>
                <a:stCxn id="9251" idx="3"/>
              </p:cNvCxnSpPr>
              <p:nvPr/>
            </p:nvCxnSpPr>
            <p:spPr bwMode="auto">
              <a:xfrm rot="16200000" flipH="1">
                <a:off x="4254" y="2539"/>
                <a:ext cx="186" cy="54"/>
              </a:xfrm>
              <a:prstGeom prst="bentConnector3">
                <a:avLst>
                  <a:gd name="adj1" fmla="val 50000"/>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49" name="AutoShape 80"/>
              <p:cNvCxnSpPr>
                <a:cxnSpLocks noChangeShapeType="1"/>
                <a:stCxn id="9252" idx="3"/>
              </p:cNvCxnSpPr>
              <p:nvPr/>
            </p:nvCxnSpPr>
            <p:spPr bwMode="auto">
              <a:xfrm rot="5400000">
                <a:off x="4483" y="2364"/>
                <a:ext cx="186" cy="403"/>
              </a:xfrm>
              <a:prstGeom prst="bentConnector3">
                <a:avLst>
                  <a:gd name="adj1" fmla="val 50000"/>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50" name="AutoShape 81"/>
              <p:cNvCxnSpPr>
                <a:cxnSpLocks noChangeShapeType="1"/>
                <a:stCxn id="9253" idx="4"/>
              </p:cNvCxnSpPr>
              <p:nvPr/>
            </p:nvCxnSpPr>
            <p:spPr bwMode="auto">
              <a:xfrm rot="5400000">
                <a:off x="4323" y="2379"/>
                <a:ext cx="330" cy="230"/>
              </a:xfrm>
              <a:prstGeom prst="bentConnector3">
                <a:avLst>
                  <a:gd name="adj1" fmla="val 49931"/>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51" name="AutoShape 82"/>
              <p:cNvSpPr>
                <a:spLocks noChangeArrowheads="1"/>
              </p:cNvSpPr>
              <p:nvPr/>
            </p:nvSpPr>
            <p:spPr bwMode="auto">
              <a:xfrm>
                <a:off x="4195" y="2365"/>
                <a:ext cx="249" cy="108"/>
              </a:xfrm>
              <a:prstGeom prst="can">
                <a:avLst>
                  <a:gd name="adj" fmla="val 25000"/>
                </a:avLst>
              </a:prstGeom>
              <a:solidFill>
                <a:srgbClr val="FF9900"/>
              </a:solidFill>
              <a:ln w="9525">
                <a:solidFill>
                  <a:srgbClr val="000000"/>
                </a:solidFill>
                <a:round/>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sp>
            <p:nvSpPr>
              <p:cNvPr id="9252" name="AutoShape 83"/>
              <p:cNvSpPr>
                <a:spLocks noChangeArrowheads="1"/>
              </p:cNvSpPr>
              <p:nvPr/>
            </p:nvSpPr>
            <p:spPr bwMode="auto">
              <a:xfrm>
                <a:off x="4657" y="2384"/>
                <a:ext cx="319" cy="89"/>
              </a:xfrm>
              <a:prstGeom prst="parallelogram">
                <a:avLst>
                  <a:gd name="adj" fmla="val 89607"/>
                </a:avLst>
              </a:prstGeom>
              <a:solidFill>
                <a:schemeClr val="accent1"/>
              </a:solidFill>
              <a:ln w="9525">
                <a:solidFill>
                  <a:srgbClr val="000000"/>
                </a:solidFill>
                <a:miter lim="800000"/>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sp>
            <p:nvSpPr>
              <p:cNvPr id="9253" name="Oval 84"/>
              <p:cNvSpPr>
                <a:spLocks noChangeArrowheads="1"/>
              </p:cNvSpPr>
              <p:nvPr/>
            </p:nvSpPr>
            <p:spPr bwMode="auto">
              <a:xfrm>
                <a:off x="4461" y="2205"/>
                <a:ext cx="284" cy="124"/>
              </a:xfrm>
              <a:prstGeom prst="ellipse">
                <a:avLst/>
              </a:prstGeom>
              <a:solidFill>
                <a:srgbClr val="99CC00"/>
              </a:solidFill>
              <a:ln w="9525">
                <a:solidFill>
                  <a:srgbClr val="000000"/>
                </a:solidFill>
                <a:round/>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grpSp>
        <p:grpSp>
          <p:nvGrpSpPr>
            <p:cNvPr id="9239" name="Group 85"/>
            <p:cNvGrpSpPr>
              <a:grpSpLocks/>
            </p:cNvGrpSpPr>
            <p:nvPr/>
          </p:nvGrpSpPr>
          <p:grpSpPr bwMode="auto">
            <a:xfrm>
              <a:off x="4834" y="815"/>
              <a:ext cx="853" cy="454"/>
              <a:chOff x="4834" y="815"/>
              <a:chExt cx="853" cy="454"/>
            </a:xfrm>
          </p:grpSpPr>
          <p:sp>
            <p:nvSpPr>
              <p:cNvPr id="9240" name="AutoShape 86"/>
              <p:cNvSpPr>
                <a:spLocks noChangeArrowheads="1"/>
              </p:cNvSpPr>
              <p:nvPr/>
            </p:nvSpPr>
            <p:spPr bwMode="auto">
              <a:xfrm>
                <a:off x="5367" y="951"/>
                <a:ext cx="320" cy="90"/>
              </a:xfrm>
              <a:prstGeom prst="parallelogram">
                <a:avLst>
                  <a:gd name="adj" fmla="val 88889"/>
                </a:avLst>
              </a:prstGeom>
              <a:solidFill>
                <a:srgbClr val="80A9BD"/>
              </a:solidFill>
              <a:ln w="9525">
                <a:solidFill>
                  <a:srgbClr val="000000"/>
                </a:solidFill>
                <a:miter lim="800000"/>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cxnSp>
            <p:nvCxnSpPr>
              <p:cNvPr id="9241" name="AutoShape 87"/>
              <p:cNvCxnSpPr>
                <a:cxnSpLocks noChangeShapeType="1"/>
                <a:stCxn id="9244" idx="3"/>
              </p:cNvCxnSpPr>
              <p:nvPr/>
            </p:nvCxnSpPr>
            <p:spPr bwMode="auto">
              <a:xfrm rot="16200000" flipH="1">
                <a:off x="4893" y="1149"/>
                <a:ext cx="186" cy="54"/>
              </a:xfrm>
              <a:prstGeom prst="bentConnector3">
                <a:avLst>
                  <a:gd name="adj1" fmla="val 50000"/>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42" name="AutoShape 88"/>
              <p:cNvCxnSpPr>
                <a:cxnSpLocks noChangeShapeType="1"/>
                <a:stCxn id="9245" idx="3"/>
              </p:cNvCxnSpPr>
              <p:nvPr/>
            </p:nvCxnSpPr>
            <p:spPr bwMode="auto">
              <a:xfrm rot="5400000">
                <a:off x="5122" y="974"/>
                <a:ext cx="186" cy="403"/>
              </a:xfrm>
              <a:prstGeom prst="bentConnector3">
                <a:avLst>
                  <a:gd name="adj1" fmla="val 50000"/>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43" name="AutoShape 89"/>
              <p:cNvCxnSpPr>
                <a:cxnSpLocks noChangeShapeType="1"/>
                <a:stCxn id="9246" idx="4"/>
              </p:cNvCxnSpPr>
              <p:nvPr/>
            </p:nvCxnSpPr>
            <p:spPr bwMode="auto">
              <a:xfrm rot="5400000">
                <a:off x="4962" y="989"/>
                <a:ext cx="330" cy="230"/>
              </a:xfrm>
              <a:prstGeom prst="bentConnector3">
                <a:avLst>
                  <a:gd name="adj1" fmla="val 49931"/>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244" name="AutoShape 90"/>
              <p:cNvSpPr>
                <a:spLocks noChangeArrowheads="1"/>
              </p:cNvSpPr>
              <p:nvPr/>
            </p:nvSpPr>
            <p:spPr bwMode="auto">
              <a:xfrm>
                <a:off x="4834" y="975"/>
                <a:ext cx="249" cy="108"/>
              </a:xfrm>
              <a:prstGeom prst="can">
                <a:avLst>
                  <a:gd name="adj" fmla="val 25000"/>
                </a:avLst>
              </a:prstGeom>
              <a:solidFill>
                <a:srgbClr val="FFFF00"/>
              </a:solidFill>
              <a:ln w="9525">
                <a:solidFill>
                  <a:srgbClr val="000000"/>
                </a:solidFill>
                <a:round/>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sp>
            <p:nvSpPr>
              <p:cNvPr id="9245" name="AutoShape 91"/>
              <p:cNvSpPr>
                <a:spLocks noChangeArrowheads="1"/>
              </p:cNvSpPr>
              <p:nvPr/>
            </p:nvSpPr>
            <p:spPr bwMode="auto">
              <a:xfrm>
                <a:off x="5296" y="994"/>
                <a:ext cx="319" cy="89"/>
              </a:xfrm>
              <a:prstGeom prst="parallelogram">
                <a:avLst>
                  <a:gd name="adj" fmla="val 89607"/>
                </a:avLst>
              </a:prstGeom>
              <a:solidFill>
                <a:srgbClr val="99CC00"/>
              </a:solidFill>
              <a:ln w="9525">
                <a:solidFill>
                  <a:srgbClr val="000000"/>
                </a:solidFill>
                <a:miter lim="800000"/>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sp>
            <p:nvSpPr>
              <p:cNvPr id="9246" name="Oval 92"/>
              <p:cNvSpPr>
                <a:spLocks noChangeArrowheads="1"/>
              </p:cNvSpPr>
              <p:nvPr/>
            </p:nvSpPr>
            <p:spPr bwMode="auto">
              <a:xfrm>
                <a:off x="5100" y="815"/>
                <a:ext cx="284" cy="124"/>
              </a:xfrm>
              <a:prstGeom prst="ellipse">
                <a:avLst/>
              </a:prstGeom>
              <a:solidFill>
                <a:srgbClr val="FFCC00"/>
              </a:solidFill>
              <a:ln w="9525">
                <a:solidFill>
                  <a:srgbClr val="000000"/>
                </a:solidFill>
                <a:round/>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grpSp>
      </p:grpSp>
      <p:sp>
        <p:nvSpPr>
          <p:cNvPr id="765021" name="Line 93"/>
          <p:cNvSpPr>
            <a:spLocks noChangeShapeType="1"/>
          </p:cNvSpPr>
          <p:nvPr/>
        </p:nvSpPr>
        <p:spPr bwMode="auto">
          <a:xfrm>
            <a:off x="6011863" y="908050"/>
            <a:ext cx="3132137" cy="4033838"/>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650641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65021"/>
                                        </p:tgtEl>
                                        <p:attrNameLst>
                                          <p:attrName>style.visibility</p:attrName>
                                        </p:attrNameLst>
                                      </p:cBhvr>
                                      <p:to>
                                        <p:strVal val="visible"/>
                                      </p:to>
                                    </p:set>
                                    <p:animEffect transition="in" filter="blinds(horizontal)">
                                      <p:cBhvr>
                                        <p:cTn id="7" dur="500"/>
                                        <p:tgtEl>
                                          <p:spTgt spid="765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0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41527AC-AE96-4482-8B80-CB17B78B87AB}" type="slidenum">
              <a:rPr lang="nl-NL" altLang="en-US">
                <a:solidFill>
                  <a:srgbClr val="008BBF"/>
                </a:solidFill>
              </a:rPr>
              <a:pPr eaLnBrk="1" hangingPunct="1"/>
              <a:t>19</a:t>
            </a:fld>
            <a:endParaRPr lang="nl-NL" altLang="en-US">
              <a:solidFill>
                <a:srgbClr val="008BBF"/>
              </a:solidFill>
            </a:endParaRPr>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197" y="1295400"/>
            <a:ext cx="4419803"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t="1610"/>
          <a:stretch>
            <a:fillRect/>
          </a:stretch>
        </p:blipFill>
        <p:spPr bwMode="auto">
          <a:xfrm>
            <a:off x="76199" y="1288642"/>
            <a:ext cx="4448503" cy="548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28800" y="772180"/>
            <a:ext cx="1484124" cy="523220"/>
          </a:xfrm>
          <a:prstGeom prst="rect">
            <a:avLst/>
          </a:prstGeom>
          <a:noFill/>
        </p:spPr>
        <p:txBody>
          <a:bodyPr wrap="none" rtlCol="0">
            <a:spAutoFit/>
          </a:bodyPr>
          <a:lstStyle/>
          <a:p>
            <a:r>
              <a:rPr lang="en-US" sz="2800" b="1" dirty="0" smtClean="0"/>
              <a:t>Network</a:t>
            </a:r>
            <a:endParaRPr lang="en-US" sz="2800" b="1" dirty="0"/>
          </a:p>
        </p:txBody>
      </p:sp>
      <p:sp>
        <p:nvSpPr>
          <p:cNvPr id="4" name="TextBox 3"/>
          <p:cNvSpPr txBox="1"/>
          <p:nvPr/>
        </p:nvSpPr>
        <p:spPr>
          <a:xfrm>
            <a:off x="6324600" y="772180"/>
            <a:ext cx="1397306" cy="523220"/>
          </a:xfrm>
          <a:prstGeom prst="rect">
            <a:avLst/>
          </a:prstGeom>
          <a:noFill/>
        </p:spPr>
        <p:txBody>
          <a:bodyPr wrap="none" rtlCol="0">
            <a:spAutoFit/>
          </a:bodyPr>
          <a:lstStyle/>
          <a:p>
            <a:r>
              <a:rPr lang="en-US" sz="2800" b="1" dirty="0" smtClean="0"/>
              <a:t>Districts</a:t>
            </a:r>
            <a:endParaRPr lang="en-US" sz="2800" b="1" dirty="0"/>
          </a:p>
        </p:txBody>
      </p:sp>
    </p:spTree>
    <p:extLst>
      <p:ext uri="{BB962C8B-B14F-4D97-AF65-F5344CB8AC3E}">
        <p14:creationId xmlns:p14="http://schemas.microsoft.com/office/powerpoint/2010/main" val="2472633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30212" y="152400"/>
            <a:ext cx="8401050" cy="492125"/>
          </a:xfrm>
        </p:spPr>
        <p:txBody>
          <a:bodyPr>
            <a:noAutofit/>
          </a:bodyPr>
          <a:lstStyle/>
          <a:p>
            <a:r>
              <a:rPr lang="fr-FR" altLang="nl-NL" sz="3200" b="1" dirty="0" smtClean="0">
                <a:solidFill>
                  <a:srgbClr val="FF0000"/>
                </a:solidFill>
              </a:rPr>
              <a:t> </a:t>
            </a:r>
            <a:br>
              <a:rPr lang="fr-FR" altLang="nl-NL" sz="3200" b="1" dirty="0" smtClean="0">
                <a:solidFill>
                  <a:srgbClr val="FF0000"/>
                </a:solidFill>
              </a:rPr>
            </a:br>
            <a:r>
              <a:rPr lang="en-GB" altLang="nl-NL" sz="3200" b="1" dirty="0" smtClean="0">
                <a:solidFill>
                  <a:srgbClr val="FF0000"/>
                </a:solidFill>
              </a:rPr>
              <a:t>The Challenge               </a:t>
            </a:r>
            <a:r>
              <a:rPr lang="fr-FR" altLang="nl-NL" sz="3200" b="1" dirty="0" smtClean="0">
                <a:solidFill>
                  <a:srgbClr val="FF0000"/>
                </a:solidFill>
              </a:rPr>
              <a:t> </a:t>
            </a:r>
            <a:br>
              <a:rPr lang="fr-FR" altLang="nl-NL" sz="3200" b="1" dirty="0" smtClean="0">
                <a:solidFill>
                  <a:srgbClr val="FF0000"/>
                </a:solidFill>
              </a:rPr>
            </a:br>
            <a:endParaRPr lang="nl-NL" altLang="nl-NL" sz="3200" b="1" dirty="0" smtClean="0">
              <a:solidFill>
                <a:srgbClr val="FF0000"/>
              </a:solidFill>
            </a:endParaRPr>
          </a:p>
        </p:txBody>
      </p:sp>
      <p:sp>
        <p:nvSpPr>
          <p:cNvPr id="9219" name="Rectangle 3"/>
          <p:cNvSpPr>
            <a:spLocks noGrp="1" noChangeArrowheads="1"/>
          </p:cNvSpPr>
          <p:nvPr>
            <p:ph type="body" idx="1"/>
          </p:nvPr>
        </p:nvSpPr>
        <p:spPr>
          <a:xfrm>
            <a:off x="468313" y="838200"/>
            <a:ext cx="8294687" cy="1296987"/>
          </a:xfrm>
        </p:spPr>
        <p:txBody>
          <a:bodyPr>
            <a:normAutofit fontScale="62500" lnSpcReduction="20000"/>
          </a:bodyPr>
          <a:lstStyle/>
          <a:p>
            <a:pPr>
              <a:buFontTx/>
              <a:buChar char="-"/>
            </a:pPr>
            <a:r>
              <a:rPr lang="en-GB" altLang="nl-NL" b="1" dirty="0" smtClean="0"/>
              <a:t>Drained peat and clay soils subside + peat excavation (16</a:t>
            </a:r>
            <a:r>
              <a:rPr lang="en-GB" altLang="nl-NL" b="1" baseline="30000" dirty="0" smtClean="0"/>
              <a:t>th &amp; </a:t>
            </a:r>
            <a:r>
              <a:rPr lang="en-GB" altLang="nl-NL" b="1" dirty="0" smtClean="0"/>
              <a:t>17</a:t>
            </a:r>
            <a:r>
              <a:rPr lang="en-GB" altLang="nl-NL" b="1" baseline="30000" dirty="0" smtClean="0"/>
              <a:t>th</a:t>
            </a:r>
            <a:r>
              <a:rPr lang="en-GB" altLang="nl-NL" b="1" dirty="0" smtClean="0"/>
              <a:t>)</a:t>
            </a:r>
          </a:p>
          <a:p>
            <a:pPr>
              <a:buFontTx/>
              <a:buChar char="-"/>
            </a:pPr>
            <a:r>
              <a:rPr lang="en-GB" altLang="nl-NL" b="1" dirty="0" smtClean="0"/>
              <a:t>Ice dams (18th and 19th century) and increased river discharges (21</a:t>
            </a:r>
            <a:r>
              <a:rPr lang="en-GB" altLang="nl-NL" b="1" baseline="30000" dirty="0" smtClean="0"/>
              <a:t>st</a:t>
            </a:r>
            <a:r>
              <a:rPr lang="en-GB" altLang="nl-NL" b="1" dirty="0" smtClean="0"/>
              <a:t>)</a:t>
            </a:r>
            <a:endParaRPr lang="en-GB" altLang="nl-NL" b="1" baseline="30000" dirty="0" smtClean="0"/>
          </a:p>
          <a:p>
            <a:pPr>
              <a:buFontTx/>
              <a:buNone/>
            </a:pPr>
            <a:r>
              <a:rPr lang="en-GB" altLang="nl-NL" b="1" dirty="0" smtClean="0"/>
              <a:t>-    Sea level rise   &gt; 1m in 2000 years, 20 cm in the last century</a:t>
            </a:r>
          </a:p>
          <a:p>
            <a:pPr>
              <a:buFontTx/>
              <a:buNone/>
            </a:pPr>
            <a:r>
              <a:rPr lang="en-GB" altLang="nl-NL" b="1" dirty="0" smtClean="0"/>
              <a:t>-    Spatial planning and environmental issues (latter half of 20th century)</a:t>
            </a:r>
          </a:p>
        </p:txBody>
      </p:sp>
      <p:pic>
        <p:nvPicPr>
          <p:cNvPr id="9220" name="Picture 2" descr="land zakt zee stijg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168525"/>
            <a:ext cx="7127875" cy="44608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4949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44F7164-F7E3-4D99-9DC6-55AEA9BCD6AB}" type="slidenum">
              <a:rPr lang="nl-NL" altLang="en-US">
                <a:solidFill>
                  <a:srgbClr val="008BBF"/>
                </a:solidFill>
              </a:rPr>
              <a:pPr eaLnBrk="1" hangingPunct="1"/>
              <a:t>20</a:t>
            </a:fld>
            <a:endParaRPr lang="nl-NL" altLang="en-US">
              <a:solidFill>
                <a:srgbClr val="008BBF"/>
              </a:solidFill>
            </a:endParaRPr>
          </a:p>
        </p:txBody>
      </p:sp>
      <p:sp>
        <p:nvSpPr>
          <p:cNvPr id="10243" name="Rectangle 2"/>
          <p:cNvSpPr>
            <a:spLocks noGrp="1" noChangeArrowheads="1"/>
          </p:cNvSpPr>
          <p:nvPr>
            <p:ph type="title"/>
          </p:nvPr>
        </p:nvSpPr>
        <p:spPr>
          <a:xfrm>
            <a:off x="457200" y="0"/>
            <a:ext cx="8229600" cy="1143000"/>
          </a:xfrm>
        </p:spPr>
        <p:txBody>
          <a:bodyPr>
            <a:normAutofit/>
          </a:bodyPr>
          <a:lstStyle/>
          <a:p>
            <a:pPr eaLnBrk="1" hangingPunct="1"/>
            <a:r>
              <a:rPr lang="en-US" altLang="en-US" sz="3200" b="1" dirty="0" err="1" smtClean="0"/>
              <a:t>Deltamodel</a:t>
            </a:r>
            <a:r>
              <a:rPr lang="en-US" altLang="en-US" sz="3200" b="1" dirty="0" smtClean="0"/>
              <a:t>: Coherent set of models</a:t>
            </a:r>
          </a:p>
        </p:txBody>
      </p:sp>
      <p:sp>
        <p:nvSpPr>
          <p:cNvPr id="10244" name="AutoShape 4"/>
          <p:cNvSpPr>
            <a:spLocks noChangeArrowheads="1"/>
          </p:cNvSpPr>
          <p:nvPr/>
        </p:nvSpPr>
        <p:spPr bwMode="auto">
          <a:xfrm>
            <a:off x="179388" y="2349500"/>
            <a:ext cx="8785225" cy="3816350"/>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a:t>Computation facility </a:t>
            </a:r>
          </a:p>
          <a:p>
            <a:pPr eaLnBrk="1" hangingPunct="1"/>
            <a:r>
              <a:rPr lang="en-US" altLang="en-US" sz="1400"/>
              <a:t>Deltamodel</a:t>
            </a:r>
          </a:p>
        </p:txBody>
      </p:sp>
      <p:sp>
        <p:nvSpPr>
          <p:cNvPr id="10245" name="AutoShape 5"/>
          <p:cNvSpPr>
            <a:spLocks noChangeArrowheads="1"/>
          </p:cNvSpPr>
          <p:nvPr/>
        </p:nvSpPr>
        <p:spPr bwMode="auto">
          <a:xfrm>
            <a:off x="5435600" y="5300663"/>
            <a:ext cx="1152525" cy="504825"/>
          </a:xfrm>
          <a:custGeom>
            <a:avLst/>
            <a:gdLst>
              <a:gd name="T0" fmla="*/ 1008459 w 21600"/>
              <a:gd name="T1" fmla="*/ 252413 h 21600"/>
              <a:gd name="T2" fmla="*/ 576263 w 21600"/>
              <a:gd name="T3" fmla="*/ 504825 h 21600"/>
              <a:gd name="T4" fmla="*/ 144066 w 21600"/>
              <a:gd name="T5" fmla="*/ 252413 h 21600"/>
              <a:gd name="T6" fmla="*/ 57626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00"/>
          </a:solidFill>
          <a:ln w="9525">
            <a:solidFill>
              <a:srgbClr val="000000"/>
            </a:solidFill>
            <a:miter lim="800000"/>
            <a:headEnd/>
            <a:tailEnd/>
          </a:ln>
        </p:spPr>
        <p:txBody>
          <a:bodyPr lIns="0" tIns="0" rIns="0" bIns="0"/>
          <a:lstStyle/>
          <a:p>
            <a:endParaRPr lang="en-US"/>
          </a:p>
        </p:txBody>
      </p:sp>
      <p:sp>
        <p:nvSpPr>
          <p:cNvPr id="10246" name="AutoShape 6"/>
          <p:cNvSpPr>
            <a:spLocks noChangeArrowheads="1"/>
          </p:cNvSpPr>
          <p:nvPr/>
        </p:nvSpPr>
        <p:spPr bwMode="auto">
          <a:xfrm>
            <a:off x="5364163" y="5229225"/>
            <a:ext cx="1152525" cy="504825"/>
          </a:xfrm>
          <a:custGeom>
            <a:avLst/>
            <a:gdLst>
              <a:gd name="T0" fmla="*/ 1008459 w 21600"/>
              <a:gd name="T1" fmla="*/ 252413 h 21600"/>
              <a:gd name="T2" fmla="*/ 576263 w 21600"/>
              <a:gd name="T3" fmla="*/ 504825 h 21600"/>
              <a:gd name="T4" fmla="*/ 144066 w 21600"/>
              <a:gd name="T5" fmla="*/ 252413 h 21600"/>
              <a:gd name="T6" fmla="*/ 57626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00"/>
          </a:solidFill>
          <a:ln w="9525">
            <a:solidFill>
              <a:srgbClr val="000000"/>
            </a:solidFill>
            <a:miter lim="800000"/>
            <a:headEnd/>
            <a:tailEnd/>
          </a:ln>
        </p:spPr>
        <p:txBody>
          <a:bodyPr lIns="0" tIns="0" rIns="0" bIns="0"/>
          <a:lstStyle/>
          <a:p>
            <a:endParaRPr lang="en-US"/>
          </a:p>
        </p:txBody>
      </p:sp>
      <p:sp>
        <p:nvSpPr>
          <p:cNvPr id="10247" name="AutoShape 7"/>
          <p:cNvSpPr>
            <a:spLocks noChangeArrowheads="1"/>
          </p:cNvSpPr>
          <p:nvPr/>
        </p:nvSpPr>
        <p:spPr bwMode="auto">
          <a:xfrm>
            <a:off x="2339975" y="2565400"/>
            <a:ext cx="1008063" cy="377825"/>
          </a:xfrm>
          <a:prstGeom prst="can">
            <a:avLst>
              <a:gd name="adj" fmla="val 25000"/>
            </a:avLst>
          </a:prstGeom>
          <a:solidFill>
            <a:srgbClr val="FF6600"/>
          </a:solidFill>
          <a:ln w="9525">
            <a:solidFill>
              <a:srgbClr val="000000"/>
            </a:solidFill>
            <a:round/>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sp>
        <p:nvSpPr>
          <p:cNvPr id="10248" name="AutoShape 8"/>
          <p:cNvSpPr>
            <a:spLocks noChangeArrowheads="1"/>
          </p:cNvSpPr>
          <p:nvPr/>
        </p:nvSpPr>
        <p:spPr bwMode="auto">
          <a:xfrm>
            <a:off x="2195513" y="2636838"/>
            <a:ext cx="1008062" cy="360362"/>
          </a:xfrm>
          <a:prstGeom prst="can">
            <a:avLst>
              <a:gd name="adj" fmla="val 25000"/>
            </a:avLst>
          </a:prstGeom>
          <a:solidFill>
            <a:srgbClr val="99CC00"/>
          </a:solidFill>
          <a:ln w="9525">
            <a:solidFill>
              <a:srgbClr val="000000"/>
            </a:solidFill>
            <a:round/>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sp>
        <p:nvSpPr>
          <p:cNvPr id="10249" name="AutoShape 9"/>
          <p:cNvSpPr>
            <a:spLocks noChangeArrowheads="1"/>
          </p:cNvSpPr>
          <p:nvPr/>
        </p:nvSpPr>
        <p:spPr bwMode="auto">
          <a:xfrm>
            <a:off x="3381375" y="1052513"/>
            <a:ext cx="2376488" cy="936625"/>
          </a:xfrm>
          <a:prstGeom prst="flowChartProces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1400"/>
              <a:t>Deltaportaal</a:t>
            </a:r>
            <a:endParaRPr lang="en-US" altLang="en-US" sz="1400"/>
          </a:p>
        </p:txBody>
      </p:sp>
      <p:cxnSp>
        <p:nvCxnSpPr>
          <p:cNvPr id="10250" name="AutoShape 10"/>
          <p:cNvCxnSpPr>
            <a:cxnSpLocks noChangeShapeType="1"/>
            <a:stCxn id="10249" idx="2"/>
            <a:endCxn id="10255" idx="5"/>
          </p:cNvCxnSpPr>
          <p:nvPr/>
        </p:nvCxnSpPr>
        <p:spPr bwMode="auto">
          <a:xfrm rot="16200000" flipH="1">
            <a:off x="4773613" y="1785938"/>
            <a:ext cx="765175" cy="1171575"/>
          </a:xfrm>
          <a:prstGeom prst="bentConnector2">
            <a:avLst/>
          </a:prstGeom>
          <a:noFill/>
          <a:ln w="1905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51" name="AutoShape 11"/>
          <p:cNvCxnSpPr>
            <a:cxnSpLocks noChangeShapeType="1"/>
            <a:stCxn id="10247" idx="4"/>
            <a:endCxn id="10249" idx="2"/>
          </p:cNvCxnSpPr>
          <p:nvPr/>
        </p:nvCxnSpPr>
        <p:spPr bwMode="auto">
          <a:xfrm flipV="1">
            <a:off x="3348038" y="1989138"/>
            <a:ext cx="1222375" cy="765175"/>
          </a:xfrm>
          <a:prstGeom prst="bentConnector2">
            <a:avLst/>
          </a:prstGeom>
          <a:noFill/>
          <a:ln w="1905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52" name="AutoShape 12"/>
          <p:cNvCxnSpPr>
            <a:cxnSpLocks noChangeShapeType="1"/>
            <a:stCxn id="10256" idx="3"/>
          </p:cNvCxnSpPr>
          <p:nvPr/>
        </p:nvCxnSpPr>
        <p:spPr bwMode="auto">
          <a:xfrm rot="16200000" flipH="1">
            <a:off x="3167063" y="2457450"/>
            <a:ext cx="792162" cy="2014538"/>
          </a:xfrm>
          <a:prstGeom prst="bentConnector3">
            <a:avLst>
              <a:gd name="adj1" fmla="val 49898"/>
            </a:avLst>
          </a:prstGeom>
          <a:noFill/>
          <a:ln w="9525">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53" name="AutoShape 13"/>
          <p:cNvCxnSpPr>
            <a:cxnSpLocks noChangeShapeType="1"/>
            <a:stCxn id="10263" idx="0"/>
            <a:endCxn id="10256" idx="3"/>
          </p:cNvCxnSpPr>
          <p:nvPr/>
        </p:nvCxnSpPr>
        <p:spPr bwMode="auto">
          <a:xfrm rot="-5400000">
            <a:off x="1943894" y="3248819"/>
            <a:ext cx="792162" cy="431800"/>
          </a:xfrm>
          <a:prstGeom prst="bentConnector3">
            <a:avLst>
              <a:gd name="adj1" fmla="val 49898"/>
            </a:avLst>
          </a:prstGeom>
          <a:noFill/>
          <a:ln w="1905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54" name="AutoShape 14"/>
          <p:cNvCxnSpPr>
            <a:cxnSpLocks noChangeShapeType="1"/>
            <a:stCxn id="10249" idx="2"/>
          </p:cNvCxnSpPr>
          <p:nvPr/>
        </p:nvCxnSpPr>
        <p:spPr bwMode="auto">
          <a:xfrm rot="5400000">
            <a:off x="3634582" y="2924969"/>
            <a:ext cx="1871662" cy="0"/>
          </a:xfrm>
          <a:prstGeom prst="straightConnector1">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55" name="AutoShape 15"/>
          <p:cNvSpPr>
            <a:spLocks noChangeArrowheads="1"/>
          </p:cNvSpPr>
          <p:nvPr/>
        </p:nvSpPr>
        <p:spPr bwMode="auto">
          <a:xfrm>
            <a:off x="5580063" y="2597150"/>
            <a:ext cx="1296987" cy="312738"/>
          </a:xfrm>
          <a:prstGeom prst="parallelogram">
            <a:avLst>
              <a:gd name="adj" fmla="val 103680"/>
            </a:avLst>
          </a:prstGeom>
          <a:solidFill>
            <a:srgbClr val="FF6600"/>
          </a:solidFill>
          <a:ln w="9525">
            <a:solidFill>
              <a:srgbClr val="000000"/>
            </a:solidFill>
            <a:miter lim="800000"/>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sp>
        <p:nvSpPr>
          <p:cNvPr id="10256" name="AutoShape 16"/>
          <p:cNvSpPr>
            <a:spLocks noChangeArrowheads="1"/>
          </p:cNvSpPr>
          <p:nvPr/>
        </p:nvSpPr>
        <p:spPr bwMode="auto">
          <a:xfrm>
            <a:off x="2051050" y="2690813"/>
            <a:ext cx="1008063" cy="377825"/>
          </a:xfrm>
          <a:prstGeom prst="can">
            <a:avLst>
              <a:gd name="adj" fmla="val 25000"/>
            </a:avLst>
          </a:prstGeom>
          <a:solidFill>
            <a:srgbClr val="80A9BD"/>
          </a:solidFill>
          <a:ln w="9525">
            <a:solidFill>
              <a:srgbClr val="000000"/>
            </a:solidFill>
            <a:round/>
            <a:headEnd/>
            <a:tailEnd/>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200"/>
              <a:t>scenario</a:t>
            </a:r>
            <a:endParaRPr lang="en-US" altLang="en-US" sz="1200"/>
          </a:p>
        </p:txBody>
      </p:sp>
      <p:sp>
        <p:nvSpPr>
          <p:cNvPr id="10257" name="Oval 17"/>
          <p:cNvSpPr>
            <a:spLocks noChangeArrowheads="1"/>
          </p:cNvSpPr>
          <p:nvPr/>
        </p:nvSpPr>
        <p:spPr bwMode="auto">
          <a:xfrm>
            <a:off x="4211638" y="1412875"/>
            <a:ext cx="1152525" cy="431800"/>
          </a:xfrm>
          <a:prstGeom prst="ellipse">
            <a:avLst/>
          </a:prstGeom>
          <a:solidFill>
            <a:srgbClr val="99CC00"/>
          </a:solidFill>
          <a:ln w="9525">
            <a:solidFill>
              <a:srgbClr val="000000"/>
            </a:solidFill>
            <a:round/>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sp>
        <p:nvSpPr>
          <p:cNvPr id="10258" name="Oval 18"/>
          <p:cNvSpPr>
            <a:spLocks noChangeArrowheads="1"/>
          </p:cNvSpPr>
          <p:nvPr/>
        </p:nvSpPr>
        <p:spPr bwMode="auto">
          <a:xfrm>
            <a:off x="3924300" y="1412875"/>
            <a:ext cx="1152525" cy="431800"/>
          </a:xfrm>
          <a:prstGeom prst="ellipse">
            <a:avLst/>
          </a:prstGeom>
          <a:solidFill>
            <a:srgbClr val="80A9BD"/>
          </a:solidFill>
          <a:ln w="9525">
            <a:solidFill>
              <a:srgbClr val="000000"/>
            </a:solidFill>
            <a:round/>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sp>
        <p:nvSpPr>
          <p:cNvPr id="10259" name="Oval 19"/>
          <p:cNvSpPr>
            <a:spLocks noChangeArrowheads="1"/>
          </p:cNvSpPr>
          <p:nvPr/>
        </p:nvSpPr>
        <p:spPr bwMode="auto">
          <a:xfrm>
            <a:off x="3635375" y="1412875"/>
            <a:ext cx="1152525" cy="431800"/>
          </a:xfrm>
          <a:prstGeom prst="ellipse">
            <a:avLst/>
          </a:prstGeom>
          <a:solidFill>
            <a:srgbClr val="FF7200"/>
          </a:solidFill>
          <a:ln w="9525">
            <a:solidFill>
              <a:srgbClr val="000000"/>
            </a:solidFill>
            <a:round/>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200"/>
              <a:t>analysis</a:t>
            </a:r>
            <a:endParaRPr lang="en-US" altLang="en-US" sz="1200"/>
          </a:p>
        </p:txBody>
      </p:sp>
      <p:sp>
        <p:nvSpPr>
          <p:cNvPr id="10260" name="AutoShape 20"/>
          <p:cNvSpPr>
            <a:spLocks noChangeArrowheads="1"/>
          </p:cNvSpPr>
          <p:nvPr/>
        </p:nvSpPr>
        <p:spPr bwMode="auto">
          <a:xfrm>
            <a:off x="5724525" y="2679700"/>
            <a:ext cx="1296988" cy="312738"/>
          </a:xfrm>
          <a:prstGeom prst="parallelogram">
            <a:avLst>
              <a:gd name="adj" fmla="val 103680"/>
            </a:avLst>
          </a:prstGeom>
          <a:solidFill>
            <a:srgbClr val="80A9BD"/>
          </a:solidFill>
          <a:ln w="9525">
            <a:solidFill>
              <a:srgbClr val="000000"/>
            </a:solidFill>
            <a:miter lim="800000"/>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altLang="en-US" sz="1200"/>
          </a:p>
        </p:txBody>
      </p:sp>
      <p:sp>
        <p:nvSpPr>
          <p:cNvPr id="10261" name="AutoShape 21"/>
          <p:cNvSpPr>
            <a:spLocks noChangeArrowheads="1"/>
          </p:cNvSpPr>
          <p:nvPr/>
        </p:nvSpPr>
        <p:spPr bwMode="auto">
          <a:xfrm>
            <a:off x="5940425" y="2755900"/>
            <a:ext cx="1296988" cy="312738"/>
          </a:xfrm>
          <a:prstGeom prst="parallelogram">
            <a:avLst>
              <a:gd name="adj" fmla="val 103680"/>
            </a:avLst>
          </a:prstGeom>
          <a:solidFill>
            <a:srgbClr val="99CC00"/>
          </a:solidFill>
          <a:ln w="9525">
            <a:solidFill>
              <a:srgbClr val="000000"/>
            </a:solidFill>
            <a:miter lim="800000"/>
            <a:headEnd/>
            <a:tailEnd/>
          </a:ln>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200"/>
              <a:t>measure</a:t>
            </a:r>
            <a:endParaRPr lang="en-US" altLang="en-US" sz="1200"/>
          </a:p>
        </p:txBody>
      </p:sp>
      <p:sp>
        <p:nvSpPr>
          <p:cNvPr id="10262" name="AutoShape 22"/>
          <p:cNvSpPr>
            <a:spLocks noChangeArrowheads="1"/>
          </p:cNvSpPr>
          <p:nvPr/>
        </p:nvSpPr>
        <p:spPr bwMode="auto">
          <a:xfrm>
            <a:off x="323850" y="3860800"/>
            <a:ext cx="1152525" cy="503238"/>
          </a:xfrm>
          <a:prstGeom prst="flowChartProcess">
            <a:avLst/>
          </a:prstGeom>
          <a:solidFill>
            <a:srgbClr val="80A9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400"/>
              <a:t>IJsselmeer</a:t>
            </a:r>
            <a:endParaRPr lang="en-US" altLang="en-US" sz="1400"/>
          </a:p>
        </p:txBody>
      </p:sp>
      <p:sp>
        <p:nvSpPr>
          <p:cNvPr id="10263" name="AutoShape 23"/>
          <p:cNvSpPr>
            <a:spLocks noChangeArrowheads="1"/>
          </p:cNvSpPr>
          <p:nvPr/>
        </p:nvSpPr>
        <p:spPr bwMode="auto">
          <a:xfrm>
            <a:off x="1547813" y="3860800"/>
            <a:ext cx="1152525" cy="503238"/>
          </a:xfrm>
          <a:prstGeom prst="flowChartProcess">
            <a:avLst/>
          </a:prstGeom>
          <a:solidFill>
            <a:srgbClr val="80A9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400"/>
              <a:t>ZWDelta</a:t>
            </a:r>
            <a:endParaRPr lang="en-US" altLang="en-US" sz="1400"/>
          </a:p>
        </p:txBody>
      </p:sp>
      <p:cxnSp>
        <p:nvCxnSpPr>
          <p:cNvPr id="10264" name="AutoShape 24"/>
          <p:cNvCxnSpPr>
            <a:cxnSpLocks noChangeShapeType="1"/>
            <a:stCxn id="10263" idx="2"/>
            <a:endCxn id="10267" idx="3"/>
          </p:cNvCxnSpPr>
          <p:nvPr/>
        </p:nvCxnSpPr>
        <p:spPr bwMode="auto">
          <a:xfrm rot="16200000" flipH="1">
            <a:off x="3599656" y="2888457"/>
            <a:ext cx="720725" cy="3671888"/>
          </a:xfrm>
          <a:prstGeom prst="bentConnector3">
            <a:avLst>
              <a:gd name="adj1" fmla="val 50000"/>
            </a:avLst>
          </a:prstGeom>
          <a:noFill/>
          <a:ln w="1905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65" name="AutoShape 25"/>
          <p:cNvSpPr>
            <a:spLocks noChangeArrowheads="1"/>
          </p:cNvSpPr>
          <p:nvPr/>
        </p:nvSpPr>
        <p:spPr bwMode="auto">
          <a:xfrm>
            <a:off x="5291138" y="5157788"/>
            <a:ext cx="1152525" cy="504825"/>
          </a:xfrm>
          <a:custGeom>
            <a:avLst/>
            <a:gdLst>
              <a:gd name="T0" fmla="*/ 1008459 w 21600"/>
              <a:gd name="T1" fmla="*/ 252413 h 21600"/>
              <a:gd name="T2" fmla="*/ 576263 w 21600"/>
              <a:gd name="T3" fmla="*/ 504825 h 21600"/>
              <a:gd name="T4" fmla="*/ 144066 w 21600"/>
              <a:gd name="T5" fmla="*/ 252413 h 21600"/>
              <a:gd name="T6" fmla="*/ 57626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9900"/>
          </a:solidFill>
          <a:ln w="9525">
            <a:solidFill>
              <a:srgbClr val="000000"/>
            </a:solidFill>
            <a:miter lim="800000"/>
            <a:headEnd/>
            <a:tailEnd/>
          </a:ln>
        </p:spPr>
        <p:txBody>
          <a:bodyPr lIns="0" tIns="0" rIns="0" bIns="0"/>
          <a:lstStyle/>
          <a:p>
            <a:endParaRPr lang="en-US"/>
          </a:p>
        </p:txBody>
      </p:sp>
      <p:sp>
        <p:nvSpPr>
          <p:cNvPr id="10266" name="AutoShape 26"/>
          <p:cNvSpPr>
            <a:spLocks noChangeArrowheads="1"/>
          </p:cNvSpPr>
          <p:nvPr/>
        </p:nvSpPr>
        <p:spPr bwMode="auto">
          <a:xfrm>
            <a:off x="2771775" y="3860800"/>
            <a:ext cx="1152525" cy="503238"/>
          </a:xfrm>
          <a:prstGeom prst="flowChartProcess">
            <a:avLst/>
          </a:prstGeom>
          <a:solidFill>
            <a:srgbClr val="80A9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400"/>
              <a:t>Freshwater</a:t>
            </a:r>
            <a:endParaRPr lang="en-US" altLang="en-US" sz="1400"/>
          </a:p>
        </p:txBody>
      </p:sp>
      <p:sp>
        <p:nvSpPr>
          <p:cNvPr id="10267" name="AutoShape 27"/>
          <p:cNvSpPr>
            <a:spLocks noChangeArrowheads="1"/>
          </p:cNvSpPr>
          <p:nvPr/>
        </p:nvSpPr>
        <p:spPr bwMode="auto">
          <a:xfrm>
            <a:off x="5219700" y="5084763"/>
            <a:ext cx="1152525" cy="504825"/>
          </a:xfrm>
          <a:custGeom>
            <a:avLst/>
            <a:gdLst>
              <a:gd name="T0" fmla="*/ 1008459 w 21600"/>
              <a:gd name="T1" fmla="*/ 252413 h 21600"/>
              <a:gd name="T2" fmla="*/ 576263 w 21600"/>
              <a:gd name="T3" fmla="*/ 504825 h 21600"/>
              <a:gd name="T4" fmla="*/ 144066 w 21600"/>
              <a:gd name="T5" fmla="*/ 252413 h 21600"/>
              <a:gd name="T6" fmla="*/ 576263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7200"/>
          </a:solidFill>
          <a:ln w="9525">
            <a:solidFill>
              <a:srgbClr val="000000"/>
            </a:solidFill>
            <a:miter lim="800000"/>
            <a:headEnd/>
            <a:tailEnd/>
          </a:ln>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200"/>
              <a:t>model</a:t>
            </a:r>
            <a:endParaRPr lang="en-US" altLang="en-US" sz="1200"/>
          </a:p>
        </p:txBody>
      </p:sp>
      <p:sp>
        <p:nvSpPr>
          <p:cNvPr id="10268" name="AutoShape 28"/>
          <p:cNvSpPr>
            <a:spLocks noChangeArrowheads="1"/>
          </p:cNvSpPr>
          <p:nvPr/>
        </p:nvSpPr>
        <p:spPr bwMode="auto">
          <a:xfrm>
            <a:off x="5219700" y="3862388"/>
            <a:ext cx="1152525" cy="503237"/>
          </a:xfrm>
          <a:prstGeom prst="flowChartProcess">
            <a:avLst/>
          </a:prstGeom>
          <a:solidFill>
            <a:srgbClr val="80A9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400"/>
              <a:t>Flood</a:t>
            </a:r>
          </a:p>
          <a:p>
            <a:pPr algn="ctr" eaLnBrk="1" hangingPunct="1"/>
            <a:r>
              <a:rPr lang="nl-NL" altLang="en-US" sz="1400"/>
              <a:t>protection</a:t>
            </a:r>
            <a:endParaRPr lang="en-US" altLang="en-US" sz="1400"/>
          </a:p>
        </p:txBody>
      </p:sp>
      <p:sp>
        <p:nvSpPr>
          <p:cNvPr id="10269" name="AutoShape 29"/>
          <p:cNvSpPr>
            <a:spLocks noChangeArrowheads="1"/>
          </p:cNvSpPr>
          <p:nvPr/>
        </p:nvSpPr>
        <p:spPr bwMode="auto">
          <a:xfrm>
            <a:off x="6443663" y="3860800"/>
            <a:ext cx="1152525" cy="503238"/>
          </a:xfrm>
          <a:prstGeom prst="flowChartProcess">
            <a:avLst/>
          </a:prstGeom>
          <a:solidFill>
            <a:srgbClr val="80A9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400"/>
              <a:t>Rijnmond Drechtsteden</a:t>
            </a:r>
            <a:endParaRPr lang="en-US" altLang="en-US" sz="1400"/>
          </a:p>
        </p:txBody>
      </p:sp>
      <p:sp>
        <p:nvSpPr>
          <p:cNvPr id="10270" name="AutoShape 30"/>
          <p:cNvSpPr>
            <a:spLocks noChangeArrowheads="1"/>
          </p:cNvSpPr>
          <p:nvPr/>
        </p:nvSpPr>
        <p:spPr bwMode="auto">
          <a:xfrm>
            <a:off x="7667625" y="3862388"/>
            <a:ext cx="1152525" cy="503237"/>
          </a:xfrm>
          <a:prstGeom prst="flowChartProcess">
            <a:avLst/>
          </a:prstGeom>
          <a:solidFill>
            <a:srgbClr val="80A9BD">
              <a:alpha val="45097"/>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400"/>
              <a:t>Nieuwbouw</a:t>
            </a:r>
            <a:endParaRPr lang="en-US" altLang="en-US" sz="1400"/>
          </a:p>
        </p:txBody>
      </p:sp>
      <p:cxnSp>
        <p:nvCxnSpPr>
          <p:cNvPr id="10271" name="AutoShape 31"/>
          <p:cNvCxnSpPr>
            <a:cxnSpLocks noChangeShapeType="1"/>
            <a:stCxn id="10262" idx="0"/>
            <a:endCxn id="10256" idx="3"/>
          </p:cNvCxnSpPr>
          <p:nvPr/>
        </p:nvCxnSpPr>
        <p:spPr bwMode="auto">
          <a:xfrm rot="-5400000">
            <a:off x="1331913" y="2636838"/>
            <a:ext cx="792162" cy="1655762"/>
          </a:xfrm>
          <a:prstGeom prst="bentConnector3">
            <a:avLst>
              <a:gd name="adj1" fmla="val 49898"/>
            </a:avLst>
          </a:prstGeom>
          <a:noFill/>
          <a:ln w="1905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2" name="AutoShape 32"/>
          <p:cNvCxnSpPr>
            <a:cxnSpLocks noChangeShapeType="1"/>
            <a:stCxn id="10266" idx="0"/>
            <a:endCxn id="10256" idx="3"/>
          </p:cNvCxnSpPr>
          <p:nvPr/>
        </p:nvCxnSpPr>
        <p:spPr bwMode="auto">
          <a:xfrm rot="5400000" flipH="1">
            <a:off x="2555876" y="3068637"/>
            <a:ext cx="792162" cy="792163"/>
          </a:xfrm>
          <a:prstGeom prst="bentConnector3">
            <a:avLst>
              <a:gd name="adj1" fmla="val 49898"/>
            </a:avLst>
          </a:prstGeom>
          <a:noFill/>
          <a:ln w="1905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3" name="AutoShape 33"/>
          <p:cNvCxnSpPr>
            <a:cxnSpLocks noChangeShapeType="1"/>
            <a:stCxn id="10268" idx="0"/>
            <a:endCxn id="10261" idx="3"/>
          </p:cNvCxnSpPr>
          <p:nvPr/>
        </p:nvCxnSpPr>
        <p:spPr bwMode="auto">
          <a:xfrm rot="-5400000">
            <a:off x="5714207" y="3150394"/>
            <a:ext cx="793750" cy="630237"/>
          </a:xfrm>
          <a:prstGeom prst="bentConnector3">
            <a:avLst>
              <a:gd name="adj1" fmla="val 50000"/>
            </a:avLst>
          </a:prstGeom>
          <a:noFill/>
          <a:ln w="1905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4" name="AutoShape 34"/>
          <p:cNvCxnSpPr>
            <a:cxnSpLocks noChangeShapeType="1"/>
            <a:stCxn id="10269" idx="0"/>
            <a:endCxn id="10256" idx="3"/>
          </p:cNvCxnSpPr>
          <p:nvPr/>
        </p:nvCxnSpPr>
        <p:spPr bwMode="auto">
          <a:xfrm rot="5400000" flipH="1">
            <a:off x="4391819" y="1232694"/>
            <a:ext cx="792162" cy="4464050"/>
          </a:xfrm>
          <a:prstGeom prst="bentConnector3">
            <a:avLst>
              <a:gd name="adj1" fmla="val 49898"/>
            </a:avLst>
          </a:prstGeom>
          <a:noFill/>
          <a:ln w="1905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5" name="AutoShape 35"/>
          <p:cNvCxnSpPr>
            <a:cxnSpLocks noChangeShapeType="1"/>
            <a:stCxn id="10270" idx="0"/>
            <a:endCxn id="10261" idx="3"/>
          </p:cNvCxnSpPr>
          <p:nvPr/>
        </p:nvCxnSpPr>
        <p:spPr bwMode="auto">
          <a:xfrm rot="5400000" flipH="1">
            <a:off x="6938169" y="2556669"/>
            <a:ext cx="793750" cy="1817688"/>
          </a:xfrm>
          <a:prstGeom prst="bentConnector3">
            <a:avLst>
              <a:gd name="adj1" fmla="val 50000"/>
            </a:avLst>
          </a:prstGeom>
          <a:noFill/>
          <a:ln w="19050">
            <a:solidFill>
              <a:schemeClr val="tx1"/>
            </a:solidFill>
            <a:prstDash val="sysDot"/>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76" name="AutoShape 36"/>
          <p:cNvSpPr>
            <a:spLocks noChangeArrowheads="1"/>
          </p:cNvSpPr>
          <p:nvPr/>
        </p:nvSpPr>
        <p:spPr bwMode="auto">
          <a:xfrm>
            <a:off x="3994150" y="3860800"/>
            <a:ext cx="1152525" cy="503238"/>
          </a:xfrm>
          <a:prstGeom prst="flowChartProcess">
            <a:avLst/>
          </a:prstGeom>
          <a:solidFill>
            <a:srgbClr val="80A9B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400"/>
              <a:t>Rivieren</a:t>
            </a:r>
            <a:endParaRPr lang="en-US" altLang="en-US" sz="1400"/>
          </a:p>
        </p:txBody>
      </p:sp>
      <p:cxnSp>
        <p:nvCxnSpPr>
          <p:cNvPr id="10277" name="AutoShape 37"/>
          <p:cNvCxnSpPr>
            <a:cxnSpLocks noChangeShapeType="1"/>
            <a:stCxn id="10267" idx="3"/>
            <a:endCxn id="10276" idx="2"/>
          </p:cNvCxnSpPr>
          <p:nvPr/>
        </p:nvCxnSpPr>
        <p:spPr bwMode="auto">
          <a:xfrm rot="5400000" flipH="1">
            <a:off x="4822825" y="4111626"/>
            <a:ext cx="720725" cy="1225550"/>
          </a:xfrm>
          <a:prstGeom prst="bentConnector3">
            <a:avLst>
              <a:gd name="adj1" fmla="val 50000"/>
            </a:avLst>
          </a:prstGeom>
          <a:noFill/>
          <a:ln w="1905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8" name="AutoShape 38"/>
          <p:cNvCxnSpPr>
            <a:cxnSpLocks noChangeShapeType="1"/>
            <a:stCxn id="10262" idx="2"/>
            <a:endCxn id="10267" idx="3"/>
          </p:cNvCxnSpPr>
          <p:nvPr/>
        </p:nvCxnSpPr>
        <p:spPr bwMode="auto">
          <a:xfrm rot="16200000" flipH="1">
            <a:off x="2987675" y="2276476"/>
            <a:ext cx="720725" cy="4895850"/>
          </a:xfrm>
          <a:prstGeom prst="bentConnector3">
            <a:avLst>
              <a:gd name="adj1" fmla="val 50000"/>
            </a:avLst>
          </a:prstGeom>
          <a:noFill/>
          <a:ln w="1905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79" name="AutoShape 39"/>
          <p:cNvCxnSpPr>
            <a:cxnSpLocks noChangeShapeType="1"/>
            <a:stCxn id="10266" idx="2"/>
            <a:endCxn id="10267" idx="3"/>
          </p:cNvCxnSpPr>
          <p:nvPr/>
        </p:nvCxnSpPr>
        <p:spPr bwMode="auto">
          <a:xfrm rot="16200000" flipH="1">
            <a:off x="4211638" y="3500438"/>
            <a:ext cx="720725" cy="2447925"/>
          </a:xfrm>
          <a:prstGeom prst="bentConnector3">
            <a:avLst>
              <a:gd name="adj1" fmla="val 50000"/>
            </a:avLst>
          </a:prstGeom>
          <a:noFill/>
          <a:ln w="1905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80" name="AutoShape 40"/>
          <p:cNvCxnSpPr>
            <a:cxnSpLocks noChangeShapeType="1"/>
            <a:stCxn id="10268" idx="2"/>
            <a:endCxn id="10267" idx="3"/>
          </p:cNvCxnSpPr>
          <p:nvPr/>
        </p:nvCxnSpPr>
        <p:spPr bwMode="auto">
          <a:xfrm rot="5400000">
            <a:off x="5436394" y="4725194"/>
            <a:ext cx="719138" cy="0"/>
          </a:xfrm>
          <a:prstGeom prst="straightConnector1">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81" name="AutoShape 41"/>
          <p:cNvCxnSpPr>
            <a:cxnSpLocks noChangeShapeType="1"/>
            <a:stCxn id="10267" idx="3"/>
            <a:endCxn id="10270" idx="2"/>
          </p:cNvCxnSpPr>
          <p:nvPr/>
        </p:nvCxnSpPr>
        <p:spPr bwMode="auto">
          <a:xfrm rot="-5400000">
            <a:off x="6660357" y="3501231"/>
            <a:ext cx="719138" cy="2447925"/>
          </a:xfrm>
          <a:prstGeom prst="bentConnector3">
            <a:avLst>
              <a:gd name="adj1" fmla="val 49889"/>
            </a:avLst>
          </a:prstGeom>
          <a:noFill/>
          <a:ln w="19050">
            <a:solidFill>
              <a:schemeClr val="tx1"/>
            </a:solidFill>
            <a:prstDash val="sysDot"/>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82" name="AutoShape 42"/>
          <p:cNvCxnSpPr>
            <a:cxnSpLocks noChangeShapeType="1"/>
            <a:stCxn id="10267" idx="3"/>
            <a:endCxn id="10269" idx="2"/>
          </p:cNvCxnSpPr>
          <p:nvPr/>
        </p:nvCxnSpPr>
        <p:spPr bwMode="auto">
          <a:xfrm rot="-5400000">
            <a:off x="6047581" y="4112420"/>
            <a:ext cx="720725" cy="1223962"/>
          </a:xfrm>
          <a:prstGeom prst="bentConnector3">
            <a:avLst>
              <a:gd name="adj1" fmla="val 50000"/>
            </a:avLst>
          </a:prstGeom>
          <a:noFill/>
          <a:ln w="1905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283" name="AutoShape 43"/>
          <p:cNvSpPr>
            <a:spLocks noChangeArrowheads="1"/>
          </p:cNvSpPr>
          <p:nvPr/>
        </p:nvSpPr>
        <p:spPr bwMode="auto">
          <a:xfrm>
            <a:off x="3025775" y="5300663"/>
            <a:ext cx="1079500" cy="504825"/>
          </a:xfrm>
          <a:custGeom>
            <a:avLst/>
            <a:gdLst>
              <a:gd name="T0" fmla="*/ 944563 w 21600"/>
              <a:gd name="T1" fmla="*/ 252413 h 21600"/>
              <a:gd name="T2" fmla="*/ 539750 w 21600"/>
              <a:gd name="T3" fmla="*/ 504825 h 21600"/>
              <a:gd name="T4" fmla="*/ 134938 w 21600"/>
              <a:gd name="T5" fmla="*/ 252413 h 21600"/>
              <a:gd name="T6" fmla="*/ 53975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accent1"/>
          </a:solidFill>
          <a:ln w="9525">
            <a:solidFill>
              <a:srgbClr val="000000"/>
            </a:solidFill>
            <a:miter lim="800000"/>
            <a:headEnd/>
            <a:tailEnd/>
          </a:ln>
        </p:spPr>
        <p:txBody>
          <a:bodyPr lIns="0" tIns="0" rIns="0" bIns="0"/>
          <a:lstStyle/>
          <a:p>
            <a:endParaRPr lang="en-US"/>
          </a:p>
        </p:txBody>
      </p:sp>
      <p:sp>
        <p:nvSpPr>
          <p:cNvPr id="10284" name="AutoShape 44"/>
          <p:cNvSpPr>
            <a:spLocks noChangeArrowheads="1"/>
          </p:cNvSpPr>
          <p:nvPr/>
        </p:nvSpPr>
        <p:spPr bwMode="auto">
          <a:xfrm>
            <a:off x="2954338" y="5229225"/>
            <a:ext cx="1079500" cy="504825"/>
          </a:xfrm>
          <a:custGeom>
            <a:avLst/>
            <a:gdLst>
              <a:gd name="T0" fmla="*/ 944563 w 21600"/>
              <a:gd name="T1" fmla="*/ 252413 h 21600"/>
              <a:gd name="T2" fmla="*/ 539750 w 21600"/>
              <a:gd name="T3" fmla="*/ 504825 h 21600"/>
              <a:gd name="T4" fmla="*/ 134938 w 21600"/>
              <a:gd name="T5" fmla="*/ 252413 h 21600"/>
              <a:gd name="T6" fmla="*/ 53975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CCFF"/>
          </a:solidFill>
          <a:ln w="9525">
            <a:solidFill>
              <a:srgbClr val="000000"/>
            </a:solidFill>
            <a:miter lim="800000"/>
            <a:headEnd/>
            <a:tailEnd/>
          </a:ln>
        </p:spPr>
        <p:txBody>
          <a:bodyPr lIns="0" tIns="0" rIns="0" bIns="0"/>
          <a:lstStyle/>
          <a:p>
            <a:endParaRPr lang="en-US"/>
          </a:p>
        </p:txBody>
      </p:sp>
      <p:sp>
        <p:nvSpPr>
          <p:cNvPr id="10285" name="AutoShape 45"/>
          <p:cNvSpPr>
            <a:spLocks noChangeArrowheads="1"/>
          </p:cNvSpPr>
          <p:nvPr/>
        </p:nvSpPr>
        <p:spPr bwMode="auto">
          <a:xfrm>
            <a:off x="2882900" y="5157788"/>
            <a:ext cx="1079500" cy="504825"/>
          </a:xfrm>
          <a:custGeom>
            <a:avLst/>
            <a:gdLst>
              <a:gd name="T0" fmla="*/ 944563 w 21600"/>
              <a:gd name="T1" fmla="*/ 252413 h 21600"/>
              <a:gd name="T2" fmla="*/ 539750 w 21600"/>
              <a:gd name="T3" fmla="*/ 504825 h 21600"/>
              <a:gd name="T4" fmla="*/ 134938 w 21600"/>
              <a:gd name="T5" fmla="*/ 252413 h 21600"/>
              <a:gd name="T6" fmla="*/ 53975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80A9BD"/>
          </a:solidFill>
          <a:ln w="9525">
            <a:solidFill>
              <a:srgbClr val="000000"/>
            </a:solidFill>
            <a:miter lim="800000"/>
            <a:headEnd/>
            <a:tailEnd/>
          </a:ln>
        </p:spPr>
        <p:txBody>
          <a:bodyPr lIns="0" tIns="0" rIns="0" bIns="0"/>
          <a:lstStyle/>
          <a:p>
            <a:endParaRPr lang="en-US"/>
          </a:p>
        </p:txBody>
      </p:sp>
      <p:sp>
        <p:nvSpPr>
          <p:cNvPr id="10286" name="AutoShape 46"/>
          <p:cNvSpPr>
            <a:spLocks noChangeArrowheads="1"/>
          </p:cNvSpPr>
          <p:nvPr/>
        </p:nvSpPr>
        <p:spPr bwMode="auto">
          <a:xfrm>
            <a:off x="2809875" y="5084763"/>
            <a:ext cx="1079500" cy="504825"/>
          </a:xfrm>
          <a:custGeom>
            <a:avLst/>
            <a:gdLst>
              <a:gd name="T0" fmla="*/ 944563 w 21600"/>
              <a:gd name="T1" fmla="*/ 252413 h 21600"/>
              <a:gd name="T2" fmla="*/ 539750 w 21600"/>
              <a:gd name="T3" fmla="*/ 504825 h 21600"/>
              <a:gd name="T4" fmla="*/ 134938 w 21600"/>
              <a:gd name="T5" fmla="*/ 252413 h 21600"/>
              <a:gd name="T6" fmla="*/ 53975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folHlink"/>
          </a:solidFill>
          <a:ln w="9525">
            <a:solidFill>
              <a:srgbClr val="000000"/>
            </a:solidFill>
            <a:miter lim="800000"/>
            <a:headEnd/>
            <a:tailEnd/>
          </a:ln>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nl-NL" altLang="en-US" sz="1200"/>
              <a:t>model</a:t>
            </a:r>
            <a:endParaRPr lang="en-US" altLang="en-US" sz="1200"/>
          </a:p>
        </p:txBody>
      </p:sp>
      <p:cxnSp>
        <p:nvCxnSpPr>
          <p:cNvPr id="10287" name="AutoShape 47"/>
          <p:cNvCxnSpPr>
            <a:cxnSpLocks noChangeShapeType="1"/>
            <a:stCxn id="10286" idx="3"/>
            <a:endCxn id="10268" idx="2"/>
          </p:cNvCxnSpPr>
          <p:nvPr/>
        </p:nvCxnSpPr>
        <p:spPr bwMode="auto">
          <a:xfrm rot="-5400000">
            <a:off x="4213225" y="3502025"/>
            <a:ext cx="719138" cy="2446338"/>
          </a:xfrm>
          <a:prstGeom prst="bentConnector3">
            <a:avLst>
              <a:gd name="adj1" fmla="val 49889"/>
            </a:avLst>
          </a:prstGeom>
          <a:noFill/>
          <a:ln w="25400">
            <a:solidFill>
              <a:schemeClr val="tx1"/>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810877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50825" y="549275"/>
            <a:ext cx="8401050" cy="492125"/>
          </a:xfrm>
        </p:spPr>
        <p:txBody>
          <a:bodyPr>
            <a:noAutofit/>
          </a:bodyPr>
          <a:lstStyle/>
          <a:p>
            <a:r>
              <a:rPr lang="nl-NL" altLang="nl-NL" sz="3200" b="1" dirty="0" smtClean="0">
                <a:solidFill>
                  <a:srgbClr val="FF0000"/>
                </a:solidFill>
              </a:rPr>
              <a:t>Scenario’s</a:t>
            </a:r>
          </a:p>
        </p:txBody>
      </p:sp>
      <p:sp>
        <p:nvSpPr>
          <p:cNvPr id="20483" name="Rectangle 5"/>
          <p:cNvSpPr>
            <a:spLocks noChangeArrowheads="1"/>
          </p:cNvSpPr>
          <p:nvPr/>
        </p:nvSpPr>
        <p:spPr bwMode="auto">
          <a:xfrm>
            <a:off x="539750" y="1125538"/>
            <a:ext cx="82232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a:solidFill>
                  <a:schemeClr val="tx1"/>
                </a:solidFill>
                <a:latin typeface="Verdana" pitchFamily="34" charset="0"/>
              </a:defRPr>
            </a:lvl1pPr>
            <a:lvl2pPr marL="742950" indent="-285750" eaLnBrk="0" hangingPunct="0">
              <a:spcBef>
                <a:spcPct val="20000"/>
              </a:spcBef>
              <a:buChar char="–"/>
              <a:defRPr>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a:solidFill>
                  <a:schemeClr val="tx1"/>
                </a:solidFill>
                <a:latin typeface="Verdana" pitchFamily="34" charset="0"/>
              </a:defRPr>
            </a:lvl4pPr>
            <a:lvl5pPr marL="2057400" indent="-228600" eaLnBrk="0" hangingPunct="0">
              <a:spcBef>
                <a:spcPct val="20000"/>
              </a:spcBef>
              <a:buChar char="»"/>
              <a:defRPr>
                <a:solidFill>
                  <a:schemeClr val="tx1"/>
                </a:solidFill>
                <a:latin typeface="Verdana" pitchFamily="34" charset="0"/>
              </a:defRPr>
            </a:lvl5pPr>
            <a:lvl6pPr marL="2514600" indent="-228600" eaLnBrk="0" fontAlgn="base" hangingPunct="0">
              <a:spcBef>
                <a:spcPct val="20000"/>
              </a:spcBef>
              <a:spcAft>
                <a:spcPct val="0"/>
              </a:spcAft>
              <a:buChar char="»"/>
              <a:defRPr>
                <a:solidFill>
                  <a:schemeClr val="tx1"/>
                </a:solidFill>
                <a:latin typeface="Verdana" pitchFamily="34" charset="0"/>
              </a:defRPr>
            </a:lvl6pPr>
            <a:lvl7pPr marL="2971800" indent="-228600" eaLnBrk="0" fontAlgn="base" hangingPunct="0">
              <a:spcBef>
                <a:spcPct val="20000"/>
              </a:spcBef>
              <a:spcAft>
                <a:spcPct val="0"/>
              </a:spcAft>
              <a:buChar char="»"/>
              <a:defRPr>
                <a:solidFill>
                  <a:schemeClr val="tx1"/>
                </a:solidFill>
                <a:latin typeface="Verdana" pitchFamily="34" charset="0"/>
              </a:defRPr>
            </a:lvl7pPr>
            <a:lvl8pPr marL="3429000" indent="-228600" eaLnBrk="0" fontAlgn="base" hangingPunct="0">
              <a:spcBef>
                <a:spcPct val="20000"/>
              </a:spcBef>
              <a:spcAft>
                <a:spcPct val="0"/>
              </a:spcAft>
              <a:buChar char="»"/>
              <a:defRPr>
                <a:solidFill>
                  <a:schemeClr val="tx1"/>
                </a:solidFill>
                <a:latin typeface="Verdana" pitchFamily="34" charset="0"/>
              </a:defRPr>
            </a:lvl8pPr>
            <a:lvl9pPr marL="3886200" indent="-228600" eaLnBrk="0" fontAlgn="base" hangingPunct="0">
              <a:spcBef>
                <a:spcPct val="20000"/>
              </a:spcBef>
              <a:spcAft>
                <a:spcPct val="0"/>
              </a:spcAft>
              <a:buChar char="»"/>
              <a:defRPr>
                <a:solidFill>
                  <a:schemeClr val="tx1"/>
                </a:solidFill>
                <a:latin typeface="Verdana" pitchFamily="34" charset="0"/>
              </a:defRPr>
            </a:lvl9pPr>
          </a:lstStyle>
          <a:p>
            <a:pPr>
              <a:buFontTx/>
              <a:buNone/>
            </a:pPr>
            <a:r>
              <a:rPr lang="en-GB" altLang="nl-NL" sz="1800" i="1" dirty="0"/>
              <a:t>Determining extremes of climate change </a:t>
            </a:r>
            <a:r>
              <a:rPr lang="en-GB" altLang="nl-NL" sz="1800" i="1" dirty="0" smtClean="0"/>
              <a:t>and economic  conditions</a:t>
            </a:r>
            <a:endParaRPr lang="en-GB" altLang="nl-NL" sz="1800" i="1" dirty="0"/>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47800"/>
            <a:ext cx="8653463"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4601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2BAD520-42D5-4AC0-9C29-03980A437406}" type="slidenum">
              <a:rPr lang="nl-NL" altLang="en-US">
                <a:solidFill>
                  <a:srgbClr val="008BBF"/>
                </a:solidFill>
              </a:rPr>
              <a:pPr eaLnBrk="1" hangingPunct="1"/>
              <a:t>22</a:t>
            </a:fld>
            <a:endParaRPr lang="nl-NL" altLang="en-US">
              <a:solidFill>
                <a:srgbClr val="008BBF"/>
              </a:solidFill>
            </a:endParaRPr>
          </a:p>
        </p:txBody>
      </p:sp>
      <p:sp>
        <p:nvSpPr>
          <p:cNvPr id="33795" name="Rectangle 2"/>
          <p:cNvSpPr>
            <a:spLocks noChangeArrowheads="1"/>
          </p:cNvSpPr>
          <p:nvPr/>
        </p:nvSpPr>
        <p:spPr bwMode="auto">
          <a:xfrm>
            <a:off x="2670175" y="4868863"/>
            <a:ext cx="15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3796" name="Rectangle 3"/>
          <p:cNvSpPr>
            <a:spLocks noChangeArrowheads="1"/>
          </p:cNvSpPr>
          <p:nvPr/>
        </p:nvSpPr>
        <p:spPr bwMode="auto">
          <a:xfrm>
            <a:off x="6804025" y="5734050"/>
            <a:ext cx="15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3797" name="Rectangle 4"/>
          <p:cNvSpPr>
            <a:spLocks noGrp="1" noChangeArrowheads="1"/>
          </p:cNvSpPr>
          <p:nvPr>
            <p:ph type="title"/>
          </p:nvPr>
        </p:nvSpPr>
        <p:spPr>
          <a:noFill/>
        </p:spPr>
        <p:txBody>
          <a:bodyPr/>
          <a:lstStyle/>
          <a:p>
            <a:pPr eaLnBrk="1" hangingPunct="1"/>
            <a:r>
              <a:rPr lang="nl-NL" altLang="en-US" smtClean="0"/>
              <a:t>2c. Scenario-analysis</a:t>
            </a:r>
            <a:r>
              <a:rPr lang="en-US" altLang="en-US" smtClean="0"/>
              <a:t> </a:t>
            </a:r>
          </a:p>
        </p:txBody>
      </p:sp>
      <p:grpSp>
        <p:nvGrpSpPr>
          <p:cNvPr id="33798" name="Group 5"/>
          <p:cNvGrpSpPr>
            <a:grpSpLocks/>
          </p:cNvGrpSpPr>
          <p:nvPr/>
        </p:nvGrpSpPr>
        <p:grpSpPr bwMode="auto">
          <a:xfrm>
            <a:off x="436563" y="1076325"/>
            <a:ext cx="8393112" cy="4857750"/>
            <a:chOff x="275" y="678"/>
            <a:chExt cx="5287" cy="3060"/>
          </a:xfrm>
        </p:grpSpPr>
        <p:sp>
          <p:nvSpPr>
            <p:cNvPr id="33799" name="Rectangle 6"/>
            <p:cNvSpPr>
              <a:spLocks noChangeArrowheads="1"/>
            </p:cNvSpPr>
            <p:nvPr/>
          </p:nvSpPr>
          <p:spPr bwMode="auto">
            <a:xfrm>
              <a:off x="3014" y="3242"/>
              <a:ext cx="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33800" name="Rectangle 7"/>
            <p:cNvSpPr>
              <a:spLocks noChangeArrowheads="1"/>
            </p:cNvSpPr>
            <p:nvPr/>
          </p:nvSpPr>
          <p:spPr bwMode="auto">
            <a:xfrm>
              <a:off x="385" y="3076"/>
              <a:ext cx="42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‘95/’98</a:t>
              </a:r>
              <a:endParaRPr lang="en-US" altLang="en-US"/>
            </a:p>
          </p:txBody>
        </p:sp>
        <p:sp>
          <p:nvSpPr>
            <p:cNvPr id="33801" name="Line 8"/>
            <p:cNvSpPr>
              <a:spLocks noChangeShapeType="1"/>
            </p:cNvSpPr>
            <p:nvPr/>
          </p:nvSpPr>
          <p:spPr bwMode="auto">
            <a:xfrm>
              <a:off x="471" y="2875"/>
              <a:ext cx="135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2" name="Line 9"/>
            <p:cNvSpPr>
              <a:spLocks noChangeShapeType="1"/>
            </p:cNvSpPr>
            <p:nvPr/>
          </p:nvSpPr>
          <p:spPr bwMode="auto">
            <a:xfrm flipH="1">
              <a:off x="633" y="2874"/>
              <a:ext cx="0" cy="168"/>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3" name="Line 10"/>
            <p:cNvSpPr>
              <a:spLocks noChangeShapeType="1"/>
            </p:cNvSpPr>
            <p:nvPr/>
          </p:nvSpPr>
          <p:spPr bwMode="auto">
            <a:xfrm flipH="1">
              <a:off x="1837" y="2364"/>
              <a:ext cx="1" cy="510"/>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4" name="Text Box 11"/>
            <p:cNvSpPr txBox="1">
              <a:spLocks noChangeArrowheads="1"/>
            </p:cNvSpPr>
            <p:nvPr/>
          </p:nvSpPr>
          <p:spPr bwMode="auto">
            <a:xfrm>
              <a:off x="275" y="3249"/>
              <a:ext cx="110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a:t>calibration</a:t>
              </a:r>
            </a:p>
            <a:p>
              <a:pPr algn="ctr" eaLnBrk="1" hangingPunct="1"/>
              <a:r>
                <a:rPr lang="nl-NL" altLang="en-US"/>
                <a:t>WTI     NHI</a:t>
              </a:r>
              <a:endParaRPr lang="en-US" altLang="en-US"/>
            </a:p>
          </p:txBody>
        </p:sp>
        <p:sp>
          <p:nvSpPr>
            <p:cNvPr id="33805" name="Text Box 12"/>
            <p:cNvSpPr txBox="1">
              <a:spLocks noChangeArrowheads="1"/>
            </p:cNvSpPr>
            <p:nvPr/>
          </p:nvSpPr>
          <p:spPr bwMode="auto">
            <a:xfrm>
              <a:off x="726" y="2276"/>
              <a:ext cx="884"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en-US"/>
                <a:t>basic model</a:t>
              </a:r>
            </a:p>
            <a:p>
              <a:pPr algn="r" eaLnBrk="1" hangingPunct="1"/>
              <a:r>
                <a:rPr lang="nl-NL" altLang="en-US"/>
                <a:t>2010</a:t>
              </a:r>
              <a:endParaRPr lang="en-US" altLang="en-US"/>
            </a:p>
          </p:txBody>
        </p:sp>
        <p:sp>
          <p:nvSpPr>
            <p:cNvPr id="33806" name="Text Box 13"/>
            <p:cNvSpPr txBox="1">
              <a:spLocks noChangeArrowheads="1"/>
            </p:cNvSpPr>
            <p:nvPr/>
          </p:nvSpPr>
          <p:spPr bwMode="auto">
            <a:xfrm>
              <a:off x="771" y="1907"/>
              <a:ext cx="115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altLang="en-US"/>
                <a:t>reference model</a:t>
              </a:r>
            </a:p>
            <a:p>
              <a:pPr algn="r" eaLnBrk="1" hangingPunct="1"/>
              <a:r>
                <a:rPr lang="en-US" altLang="en-US"/>
                <a:t>2015</a:t>
              </a:r>
            </a:p>
          </p:txBody>
        </p:sp>
        <p:sp>
          <p:nvSpPr>
            <p:cNvPr id="33807" name="Text Box 14"/>
            <p:cNvSpPr txBox="1">
              <a:spLocks noChangeArrowheads="1"/>
            </p:cNvSpPr>
            <p:nvPr/>
          </p:nvSpPr>
          <p:spPr bwMode="auto">
            <a:xfrm>
              <a:off x="2643" y="1592"/>
              <a:ext cx="10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scenario 2050</a:t>
              </a:r>
            </a:p>
          </p:txBody>
        </p:sp>
        <p:sp>
          <p:nvSpPr>
            <p:cNvPr id="33808" name="Text Box 15"/>
            <p:cNvSpPr txBox="1">
              <a:spLocks noChangeArrowheads="1"/>
            </p:cNvSpPr>
            <p:nvPr/>
          </p:nvSpPr>
          <p:spPr bwMode="auto">
            <a:xfrm>
              <a:off x="3907" y="710"/>
              <a:ext cx="102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t>scenario 2100</a:t>
              </a:r>
            </a:p>
          </p:txBody>
        </p:sp>
        <p:sp>
          <p:nvSpPr>
            <p:cNvPr id="33809" name="Line 16"/>
            <p:cNvSpPr>
              <a:spLocks noChangeShapeType="1"/>
            </p:cNvSpPr>
            <p:nvPr/>
          </p:nvSpPr>
          <p:spPr bwMode="auto">
            <a:xfrm>
              <a:off x="3152" y="2462"/>
              <a:ext cx="0" cy="60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0" name="Line 17"/>
            <p:cNvSpPr>
              <a:spLocks noChangeShapeType="1"/>
            </p:cNvSpPr>
            <p:nvPr/>
          </p:nvSpPr>
          <p:spPr bwMode="auto">
            <a:xfrm flipH="1">
              <a:off x="3430" y="2108"/>
              <a:ext cx="0" cy="5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1" name="Line 18"/>
            <p:cNvSpPr>
              <a:spLocks noChangeShapeType="1"/>
            </p:cNvSpPr>
            <p:nvPr/>
          </p:nvSpPr>
          <p:spPr bwMode="auto">
            <a:xfrm flipV="1">
              <a:off x="3152" y="2704"/>
              <a:ext cx="277" cy="3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2" name="Line 19"/>
            <p:cNvSpPr>
              <a:spLocks noChangeShapeType="1"/>
            </p:cNvSpPr>
            <p:nvPr/>
          </p:nvSpPr>
          <p:spPr bwMode="auto">
            <a:xfrm flipV="1">
              <a:off x="3152" y="2105"/>
              <a:ext cx="278" cy="35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3" name="Line 20"/>
            <p:cNvSpPr>
              <a:spLocks noChangeShapeType="1"/>
            </p:cNvSpPr>
            <p:nvPr/>
          </p:nvSpPr>
          <p:spPr bwMode="auto">
            <a:xfrm flipV="1">
              <a:off x="3154" y="2446"/>
              <a:ext cx="275" cy="3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4" name="Line 21"/>
            <p:cNvSpPr>
              <a:spLocks noChangeShapeType="1"/>
            </p:cNvSpPr>
            <p:nvPr/>
          </p:nvSpPr>
          <p:spPr bwMode="auto">
            <a:xfrm>
              <a:off x="3306" y="2269"/>
              <a:ext cx="0" cy="5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5" name="Line 22"/>
            <p:cNvSpPr>
              <a:spLocks noChangeShapeType="1"/>
            </p:cNvSpPr>
            <p:nvPr/>
          </p:nvSpPr>
          <p:spPr bwMode="auto">
            <a:xfrm>
              <a:off x="4469" y="1839"/>
              <a:ext cx="0" cy="16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6" name="Line 23"/>
            <p:cNvSpPr>
              <a:spLocks noChangeShapeType="1"/>
            </p:cNvSpPr>
            <p:nvPr/>
          </p:nvSpPr>
          <p:spPr bwMode="auto">
            <a:xfrm>
              <a:off x="5018" y="858"/>
              <a:ext cx="0" cy="169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7" name="Line 24"/>
            <p:cNvSpPr>
              <a:spLocks noChangeShapeType="1"/>
            </p:cNvSpPr>
            <p:nvPr/>
          </p:nvSpPr>
          <p:spPr bwMode="auto">
            <a:xfrm flipV="1">
              <a:off x="4469" y="2561"/>
              <a:ext cx="549" cy="9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8" name="Line 25"/>
            <p:cNvSpPr>
              <a:spLocks noChangeShapeType="1"/>
            </p:cNvSpPr>
            <p:nvPr/>
          </p:nvSpPr>
          <p:spPr bwMode="auto">
            <a:xfrm flipV="1">
              <a:off x="4469" y="858"/>
              <a:ext cx="549" cy="98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19" name="Line 26"/>
            <p:cNvSpPr>
              <a:spLocks noChangeShapeType="1"/>
            </p:cNvSpPr>
            <p:nvPr/>
          </p:nvSpPr>
          <p:spPr bwMode="auto">
            <a:xfrm flipV="1">
              <a:off x="4468" y="1747"/>
              <a:ext cx="545" cy="95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0" name="Line 27"/>
            <p:cNvSpPr>
              <a:spLocks noChangeShapeType="1"/>
            </p:cNvSpPr>
            <p:nvPr/>
          </p:nvSpPr>
          <p:spPr bwMode="auto">
            <a:xfrm>
              <a:off x="4756" y="1340"/>
              <a:ext cx="0" cy="169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1" name="Freeform 28"/>
            <p:cNvSpPr>
              <a:spLocks/>
            </p:cNvSpPr>
            <p:nvPr/>
          </p:nvSpPr>
          <p:spPr bwMode="auto">
            <a:xfrm>
              <a:off x="1837" y="2874"/>
              <a:ext cx="3119" cy="864"/>
            </a:xfrm>
            <a:custGeom>
              <a:avLst/>
              <a:gdLst>
                <a:gd name="T0" fmla="*/ 0 w 2994"/>
                <a:gd name="T1" fmla="*/ 0 h 864"/>
                <a:gd name="T2" fmla="*/ 1231 w 2994"/>
                <a:gd name="T3" fmla="*/ 174 h 864"/>
                <a:gd name="T4" fmla="*/ 3119 w 2994"/>
                <a:gd name="T5" fmla="*/ 864 h 864"/>
                <a:gd name="T6" fmla="*/ 0 60000 65536"/>
                <a:gd name="T7" fmla="*/ 0 60000 65536"/>
                <a:gd name="T8" fmla="*/ 0 60000 65536"/>
              </a:gdLst>
              <a:ahLst/>
              <a:cxnLst>
                <a:cxn ang="T6">
                  <a:pos x="T0" y="T1"/>
                </a:cxn>
                <a:cxn ang="T7">
                  <a:pos x="T2" y="T3"/>
                </a:cxn>
                <a:cxn ang="T8">
                  <a:pos x="T4" y="T5"/>
                </a:cxn>
              </a:cxnLst>
              <a:rect l="0" t="0" r="r" b="b"/>
              <a:pathLst>
                <a:path w="2994" h="864">
                  <a:moveTo>
                    <a:pt x="0" y="0"/>
                  </a:moveTo>
                  <a:cubicBezTo>
                    <a:pt x="341" y="15"/>
                    <a:pt x="683" y="30"/>
                    <a:pt x="1182" y="174"/>
                  </a:cubicBezTo>
                  <a:cubicBezTo>
                    <a:pt x="1681" y="318"/>
                    <a:pt x="2337" y="591"/>
                    <a:pt x="2994" y="864"/>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2" name="Freeform 29"/>
            <p:cNvSpPr>
              <a:spLocks/>
            </p:cNvSpPr>
            <p:nvPr/>
          </p:nvSpPr>
          <p:spPr bwMode="auto">
            <a:xfrm>
              <a:off x="1837" y="1710"/>
              <a:ext cx="2861" cy="1164"/>
            </a:xfrm>
            <a:custGeom>
              <a:avLst/>
              <a:gdLst>
                <a:gd name="T0" fmla="*/ 0 w 2730"/>
                <a:gd name="T1" fmla="*/ 1164 h 1164"/>
                <a:gd name="T2" fmla="*/ 1258 w 2730"/>
                <a:gd name="T3" fmla="*/ 774 h 1164"/>
                <a:gd name="T4" fmla="*/ 2861 w 2730"/>
                <a:gd name="T5" fmla="*/ 0 h 1164"/>
                <a:gd name="T6" fmla="*/ 0 60000 65536"/>
                <a:gd name="T7" fmla="*/ 0 60000 65536"/>
                <a:gd name="T8" fmla="*/ 0 60000 65536"/>
              </a:gdLst>
              <a:ahLst/>
              <a:cxnLst>
                <a:cxn ang="T6">
                  <a:pos x="T0" y="T1"/>
                </a:cxn>
                <a:cxn ang="T7">
                  <a:pos x="T2" y="T3"/>
                </a:cxn>
                <a:cxn ang="T8">
                  <a:pos x="T4" y="T5"/>
                </a:cxn>
              </a:cxnLst>
              <a:rect l="0" t="0" r="r" b="b"/>
              <a:pathLst>
                <a:path w="2730" h="1164">
                  <a:moveTo>
                    <a:pt x="0" y="1164"/>
                  </a:moveTo>
                  <a:cubicBezTo>
                    <a:pt x="372" y="1066"/>
                    <a:pt x="745" y="968"/>
                    <a:pt x="1200" y="774"/>
                  </a:cubicBezTo>
                  <a:cubicBezTo>
                    <a:pt x="1655" y="580"/>
                    <a:pt x="2475" y="129"/>
                    <a:pt x="2730" y="0"/>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3" name="Freeform 30"/>
            <p:cNvSpPr>
              <a:spLocks/>
            </p:cNvSpPr>
            <p:nvPr/>
          </p:nvSpPr>
          <p:spPr bwMode="auto">
            <a:xfrm>
              <a:off x="1837" y="678"/>
              <a:ext cx="3383" cy="2196"/>
            </a:xfrm>
            <a:custGeom>
              <a:avLst/>
              <a:gdLst>
                <a:gd name="T0" fmla="*/ 0 w 3252"/>
                <a:gd name="T1" fmla="*/ 2196 h 2196"/>
                <a:gd name="T2" fmla="*/ 1517 w 3252"/>
                <a:gd name="T3" fmla="*/ 1476 h 2196"/>
                <a:gd name="T4" fmla="*/ 3383 w 3252"/>
                <a:gd name="T5" fmla="*/ 0 h 2196"/>
                <a:gd name="T6" fmla="*/ 0 60000 65536"/>
                <a:gd name="T7" fmla="*/ 0 60000 65536"/>
                <a:gd name="T8" fmla="*/ 0 60000 65536"/>
              </a:gdLst>
              <a:ahLst/>
              <a:cxnLst>
                <a:cxn ang="T6">
                  <a:pos x="T0" y="T1"/>
                </a:cxn>
                <a:cxn ang="T7">
                  <a:pos x="T2" y="T3"/>
                </a:cxn>
                <a:cxn ang="T8">
                  <a:pos x="T4" y="T5"/>
                </a:cxn>
              </a:cxnLst>
              <a:rect l="0" t="0" r="r" b="b"/>
              <a:pathLst>
                <a:path w="3252" h="2196">
                  <a:moveTo>
                    <a:pt x="0" y="2196"/>
                  </a:moveTo>
                  <a:cubicBezTo>
                    <a:pt x="458" y="2019"/>
                    <a:pt x="916" y="1842"/>
                    <a:pt x="1458" y="1476"/>
                  </a:cubicBezTo>
                  <a:cubicBezTo>
                    <a:pt x="2000" y="1110"/>
                    <a:pt x="2626" y="555"/>
                    <a:pt x="3252" y="0"/>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4" name="Freeform 31"/>
            <p:cNvSpPr>
              <a:spLocks/>
            </p:cNvSpPr>
            <p:nvPr/>
          </p:nvSpPr>
          <p:spPr bwMode="auto">
            <a:xfrm>
              <a:off x="1837" y="2507"/>
              <a:ext cx="3725" cy="372"/>
            </a:xfrm>
            <a:custGeom>
              <a:avLst/>
              <a:gdLst>
                <a:gd name="T0" fmla="*/ 0 w 3582"/>
                <a:gd name="T1" fmla="*/ 372 h 372"/>
                <a:gd name="T2" fmla="*/ 1516 w 3582"/>
                <a:gd name="T3" fmla="*/ 204 h 372"/>
                <a:gd name="T4" fmla="*/ 3725 w 3582"/>
                <a:gd name="T5" fmla="*/ 0 h 372"/>
                <a:gd name="T6" fmla="*/ 0 60000 65536"/>
                <a:gd name="T7" fmla="*/ 0 60000 65536"/>
                <a:gd name="T8" fmla="*/ 0 60000 65536"/>
              </a:gdLst>
              <a:ahLst/>
              <a:cxnLst>
                <a:cxn ang="T6">
                  <a:pos x="T0" y="T1"/>
                </a:cxn>
                <a:cxn ang="T7">
                  <a:pos x="T2" y="T3"/>
                </a:cxn>
                <a:cxn ang="T8">
                  <a:pos x="T4" y="T5"/>
                </a:cxn>
              </a:cxnLst>
              <a:rect l="0" t="0" r="r" b="b"/>
              <a:pathLst>
                <a:path w="3582" h="372">
                  <a:moveTo>
                    <a:pt x="0" y="372"/>
                  </a:moveTo>
                  <a:cubicBezTo>
                    <a:pt x="430" y="319"/>
                    <a:pt x="861" y="266"/>
                    <a:pt x="1458" y="204"/>
                  </a:cubicBezTo>
                  <a:cubicBezTo>
                    <a:pt x="2055" y="142"/>
                    <a:pt x="2818" y="71"/>
                    <a:pt x="3582" y="0"/>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5" name="Rectangle 32"/>
            <p:cNvSpPr>
              <a:spLocks noChangeArrowheads="1"/>
            </p:cNvSpPr>
            <p:nvPr/>
          </p:nvSpPr>
          <p:spPr bwMode="auto">
            <a:xfrm>
              <a:off x="907" y="3076"/>
              <a:ext cx="32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solidFill>
                    <a:srgbClr val="000000"/>
                  </a:solidFill>
                </a:rPr>
                <a:t>2003</a:t>
              </a:r>
              <a:endParaRPr lang="en-US" altLang="en-US"/>
            </a:p>
          </p:txBody>
        </p:sp>
        <p:sp>
          <p:nvSpPr>
            <p:cNvPr id="33826" name="Line 33"/>
            <p:cNvSpPr>
              <a:spLocks noChangeShapeType="1"/>
            </p:cNvSpPr>
            <p:nvPr/>
          </p:nvSpPr>
          <p:spPr bwMode="auto">
            <a:xfrm flipH="1">
              <a:off x="1066" y="2874"/>
              <a:ext cx="0" cy="168"/>
            </a:xfrm>
            <a:prstGeom prst="line">
              <a:avLst/>
            </a:prstGeom>
            <a:noFill/>
            <a:ln w="254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27" name="Line 34"/>
            <p:cNvSpPr>
              <a:spLocks noChangeShapeType="1"/>
            </p:cNvSpPr>
            <p:nvPr/>
          </p:nvSpPr>
          <p:spPr bwMode="auto">
            <a:xfrm flipH="1">
              <a:off x="1519" y="2688"/>
              <a:ext cx="1" cy="186"/>
            </a:xfrm>
            <a:prstGeom prst="line">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59003360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2800" b="1" dirty="0"/>
              <a:t>Change in design water levels : less water over the </a:t>
            </a:r>
            <a:r>
              <a:rPr lang="en-US" sz="2800" b="1" dirty="0" err="1"/>
              <a:t>Lek</a:t>
            </a:r>
            <a:r>
              <a:rPr lang="en-US" sz="2800" b="1" dirty="0"/>
              <a:t> river &amp; </a:t>
            </a:r>
            <a:r>
              <a:rPr lang="en-US" sz="2800" b="1" dirty="0" smtClean="0"/>
              <a:t>more over </a:t>
            </a:r>
            <a:r>
              <a:rPr lang="en-US" sz="2800" b="1" dirty="0"/>
              <a:t>the Waal River 2100, W+ scenario</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20706"/>
            <a:ext cx="9691688" cy="5618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0627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2800" b="1" dirty="0"/>
              <a:t>Change in crest </a:t>
            </a:r>
            <a:r>
              <a:rPr lang="en-US" sz="2800" b="1" dirty="0" smtClean="0"/>
              <a:t>levels: </a:t>
            </a:r>
            <a:r>
              <a:rPr lang="en-US" sz="2800" b="1" dirty="0"/>
              <a:t>less water over the </a:t>
            </a:r>
            <a:r>
              <a:rPr lang="en-US" sz="2800" b="1" dirty="0" err="1"/>
              <a:t>Lek</a:t>
            </a:r>
            <a:r>
              <a:rPr lang="en-US" sz="2800" b="1" dirty="0"/>
              <a:t> river &amp; more over </a:t>
            </a:r>
            <a:r>
              <a:rPr lang="en-US" sz="2800" b="1" dirty="0" smtClean="0"/>
              <a:t>the Waal </a:t>
            </a:r>
            <a:r>
              <a:rPr lang="en-US" sz="2800" b="1" dirty="0"/>
              <a:t>River 2100, W+ scenario,</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8" y="1207729"/>
            <a:ext cx="9615488" cy="5574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60865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fld id="{DFD5C83C-45A0-4D9A-87A7-006C4F9BD7C4}" type="slidenum">
              <a:rPr lang="nl-NL" altLang="en-US"/>
              <a:pPr/>
              <a:t>25</a:t>
            </a:fld>
            <a:endParaRPr lang="nl-NL" altLang="en-US"/>
          </a:p>
        </p:txBody>
      </p:sp>
      <p:sp>
        <p:nvSpPr>
          <p:cNvPr id="406530" name="Rectangle 2"/>
          <p:cNvSpPr>
            <a:spLocks noGrp="1" noChangeArrowheads="1"/>
          </p:cNvSpPr>
          <p:nvPr>
            <p:ph type="title"/>
          </p:nvPr>
        </p:nvSpPr>
        <p:spPr>
          <a:xfrm>
            <a:off x="539750" y="233363"/>
            <a:ext cx="8196263" cy="611187"/>
          </a:xfrm>
        </p:spPr>
        <p:txBody>
          <a:bodyPr>
            <a:normAutofit fontScale="90000"/>
          </a:bodyPr>
          <a:lstStyle/>
          <a:p>
            <a:r>
              <a:rPr lang="nl-NL" altLang="en-US" dirty="0" smtClean="0"/>
              <a:t>Policy Decision Support</a:t>
            </a:r>
            <a:endParaRPr lang="nl-NL" altLang="en-US" dirty="0"/>
          </a:p>
        </p:txBody>
      </p:sp>
      <p:pic>
        <p:nvPicPr>
          <p:cNvPr id="40653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3" y="981075"/>
            <a:ext cx="8448675"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6536" name="Rectangle 8"/>
          <p:cNvSpPr>
            <a:spLocks noChangeArrowheads="1"/>
          </p:cNvSpPr>
          <p:nvPr/>
        </p:nvSpPr>
        <p:spPr bwMode="auto">
          <a:xfrm>
            <a:off x="1763713" y="2997200"/>
            <a:ext cx="1871662" cy="503238"/>
          </a:xfrm>
          <a:prstGeom prst="rect">
            <a:avLst/>
          </a:prstGeom>
          <a:solidFill>
            <a:schemeClr val="bg1"/>
          </a:solidFill>
          <a:ln>
            <a:noFill/>
          </a:ln>
          <a:effectLst/>
          <a:extLs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6537" name="Rectangle 9"/>
          <p:cNvSpPr>
            <a:spLocks noChangeArrowheads="1"/>
          </p:cNvSpPr>
          <p:nvPr/>
        </p:nvSpPr>
        <p:spPr bwMode="auto">
          <a:xfrm>
            <a:off x="1692275" y="3924300"/>
            <a:ext cx="1871663" cy="503238"/>
          </a:xfrm>
          <a:prstGeom prst="rect">
            <a:avLst/>
          </a:prstGeom>
          <a:solidFill>
            <a:schemeClr val="bg1"/>
          </a:solidFill>
          <a:ln>
            <a:noFill/>
          </a:ln>
          <a:effectLst/>
          <a:extLs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6538" name="Rectangle 10"/>
          <p:cNvSpPr>
            <a:spLocks noChangeArrowheads="1"/>
          </p:cNvSpPr>
          <p:nvPr/>
        </p:nvSpPr>
        <p:spPr bwMode="auto">
          <a:xfrm>
            <a:off x="5940425" y="2924175"/>
            <a:ext cx="1871663" cy="1584325"/>
          </a:xfrm>
          <a:prstGeom prst="rect">
            <a:avLst/>
          </a:prstGeom>
          <a:solidFill>
            <a:schemeClr val="bg1"/>
          </a:solidFill>
          <a:ln>
            <a:noFill/>
          </a:ln>
          <a:effectLst/>
          <a:extLs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6539" name="Rectangle 11"/>
          <p:cNvSpPr>
            <a:spLocks noChangeArrowheads="1"/>
          </p:cNvSpPr>
          <p:nvPr/>
        </p:nvSpPr>
        <p:spPr bwMode="auto">
          <a:xfrm>
            <a:off x="1692275" y="3608388"/>
            <a:ext cx="1943100" cy="503237"/>
          </a:xfrm>
          <a:prstGeom prst="rect">
            <a:avLst/>
          </a:prstGeom>
          <a:solidFill>
            <a:schemeClr val="bg1"/>
          </a:solidFill>
          <a:ln>
            <a:noFill/>
          </a:ln>
          <a:effectLst/>
          <a:extLs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6540" name="Text Box 12"/>
          <p:cNvSpPr txBox="1">
            <a:spLocks noChangeArrowheads="1"/>
          </p:cNvSpPr>
          <p:nvPr/>
        </p:nvSpPr>
        <p:spPr bwMode="auto">
          <a:xfrm>
            <a:off x="5580063" y="981075"/>
            <a:ext cx="257333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nl-NL" altLang="en-US" sz="2000" b="1" dirty="0">
                <a:solidFill>
                  <a:srgbClr val="FF3300"/>
                </a:solidFill>
              </a:rPr>
              <a:t>Reference (2015)</a:t>
            </a:r>
            <a:endParaRPr lang="en-US" altLang="en-US" sz="2000" b="1" dirty="0">
              <a:solidFill>
                <a:srgbClr val="FF3300"/>
              </a:solidFill>
            </a:endParaRPr>
          </a:p>
        </p:txBody>
      </p:sp>
      <p:sp>
        <p:nvSpPr>
          <p:cNvPr id="406541" name="Text Box 13"/>
          <p:cNvSpPr txBox="1">
            <a:spLocks noChangeArrowheads="1"/>
          </p:cNvSpPr>
          <p:nvPr/>
        </p:nvSpPr>
        <p:spPr bwMode="auto">
          <a:xfrm>
            <a:off x="5580063" y="1412875"/>
            <a:ext cx="34559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nl-NL" altLang="en-US" sz="1400" b="1">
                <a:solidFill>
                  <a:srgbClr val="FF3300"/>
                </a:solidFill>
              </a:rPr>
              <a:t>Piping / Macrostability / overtopping</a:t>
            </a:r>
            <a:endParaRPr lang="en-US" altLang="en-US" sz="1400" b="1">
              <a:solidFill>
                <a:srgbClr val="FF3300"/>
              </a:solidFill>
            </a:endParaRPr>
          </a:p>
        </p:txBody>
      </p:sp>
    </p:spTree>
    <p:extLst>
      <p:ext uri="{BB962C8B-B14F-4D97-AF65-F5344CB8AC3E}">
        <p14:creationId xmlns:p14="http://schemas.microsoft.com/office/powerpoint/2010/main" val="280207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65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65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065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9" grpId="0" animBg="1"/>
      <p:bldP spid="406540" grpId="0"/>
      <p:bldP spid="40654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p:txBody>
          <a:bodyPr/>
          <a:lstStyle/>
          <a:p>
            <a:fld id="{4FA19CE6-7611-4C4B-80BD-61004D631504}" type="slidenum">
              <a:rPr lang="nl-NL" altLang="en-US"/>
              <a:pPr/>
              <a:t>26</a:t>
            </a:fld>
            <a:endParaRPr lang="nl-NL" altLang="en-US"/>
          </a:p>
        </p:txBody>
      </p:sp>
      <p:sp>
        <p:nvSpPr>
          <p:cNvPr id="420866" name="Rectangle 2"/>
          <p:cNvSpPr>
            <a:spLocks noGrp="1" noChangeArrowheads="1"/>
          </p:cNvSpPr>
          <p:nvPr>
            <p:ph type="title"/>
          </p:nvPr>
        </p:nvSpPr>
        <p:spPr>
          <a:xfrm>
            <a:off x="539750" y="233363"/>
            <a:ext cx="8196263" cy="611187"/>
          </a:xfrm>
        </p:spPr>
        <p:txBody>
          <a:bodyPr>
            <a:normAutofit fontScale="90000"/>
          </a:bodyPr>
          <a:lstStyle/>
          <a:p>
            <a:r>
              <a:rPr lang="nl-NL" altLang="en-US" dirty="0" smtClean="0"/>
              <a:t>Policy Decision Support</a:t>
            </a:r>
            <a:endParaRPr lang="nl-NL" altLang="en-US" dirty="0"/>
          </a:p>
        </p:txBody>
      </p:sp>
      <p:pic>
        <p:nvPicPr>
          <p:cNvPr id="420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3" y="1000453"/>
            <a:ext cx="8448675"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20873" name="Group 9"/>
          <p:cNvGrpSpPr>
            <a:grpSpLocks/>
          </p:cNvGrpSpPr>
          <p:nvPr/>
        </p:nvGrpSpPr>
        <p:grpSpPr bwMode="auto">
          <a:xfrm>
            <a:off x="1692275" y="3924300"/>
            <a:ext cx="6119813" cy="512763"/>
            <a:chOff x="1066" y="2472"/>
            <a:chExt cx="3855" cy="323"/>
          </a:xfrm>
        </p:grpSpPr>
        <p:sp>
          <p:nvSpPr>
            <p:cNvPr id="420870" name="Rectangle 6"/>
            <p:cNvSpPr>
              <a:spLocks noChangeArrowheads="1"/>
            </p:cNvSpPr>
            <p:nvPr/>
          </p:nvSpPr>
          <p:spPr bwMode="auto">
            <a:xfrm>
              <a:off x="1066" y="2472"/>
              <a:ext cx="1179" cy="317"/>
            </a:xfrm>
            <a:prstGeom prst="rect">
              <a:avLst/>
            </a:prstGeom>
            <a:solidFill>
              <a:schemeClr val="bg1"/>
            </a:solidFill>
            <a:ln>
              <a:noFill/>
            </a:ln>
            <a:effectLst/>
            <a:extLs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871" name="Rectangle 7"/>
            <p:cNvSpPr>
              <a:spLocks noChangeArrowheads="1"/>
            </p:cNvSpPr>
            <p:nvPr/>
          </p:nvSpPr>
          <p:spPr bwMode="auto">
            <a:xfrm>
              <a:off x="3742" y="2478"/>
              <a:ext cx="1179" cy="317"/>
            </a:xfrm>
            <a:prstGeom prst="rect">
              <a:avLst/>
            </a:prstGeom>
            <a:solidFill>
              <a:schemeClr val="bg1"/>
            </a:solidFill>
            <a:ln>
              <a:noFill/>
            </a:ln>
            <a:effectLst/>
            <a:extLs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20874" name="Group 10"/>
          <p:cNvGrpSpPr>
            <a:grpSpLocks/>
          </p:cNvGrpSpPr>
          <p:nvPr/>
        </p:nvGrpSpPr>
        <p:grpSpPr bwMode="auto">
          <a:xfrm>
            <a:off x="1763713" y="2997200"/>
            <a:ext cx="6048375" cy="503238"/>
            <a:chOff x="1111" y="1888"/>
            <a:chExt cx="3810" cy="317"/>
          </a:xfrm>
        </p:grpSpPr>
        <p:sp>
          <p:nvSpPr>
            <p:cNvPr id="420869" name="Rectangle 5"/>
            <p:cNvSpPr>
              <a:spLocks noChangeArrowheads="1"/>
            </p:cNvSpPr>
            <p:nvPr/>
          </p:nvSpPr>
          <p:spPr bwMode="auto">
            <a:xfrm>
              <a:off x="1111" y="1888"/>
              <a:ext cx="1179" cy="317"/>
            </a:xfrm>
            <a:prstGeom prst="rect">
              <a:avLst/>
            </a:prstGeom>
            <a:solidFill>
              <a:schemeClr val="bg1"/>
            </a:solidFill>
            <a:ln>
              <a:noFill/>
            </a:ln>
            <a:effectLst/>
            <a:extLs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0872" name="Rectangle 8"/>
            <p:cNvSpPr>
              <a:spLocks noChangeArrowheads="1"/>
            </p:cNvSpPr>
            <p:nvPr/>
          </p:nvSpPr>
          <p:spPr bwMode="auto">
            <a:xfrm>
              <a:off x="3742" y="1888"/>
              <a:ext cx="1179" cy="317"/>
            </a:xfrm>
            <a:prstGeom prst="rect">
              <a:avLst/>
            </a:prstGeom>
            <a:solidFill>
              <a:schemeClr val="bg1"/>
            </a:solidFill>
            <a:ln>
              <a:noFill/>
            </a:ln>
            <a:effectLst/>
            <a:extLs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420875" name="Text Box 11"/>
          <p:cNvSpPr txBox="1">
            <a:spLocks noChangeArrowheads="1"/>
          </p:cNvSpPr>
          <p:nvPr/>
        </p:nvSpPr>
        <p:spPr bwMode="auto">
          <a:xfrm>
            <a:off x="5580063" y="981075"/>
            <a:ext cx="32400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nl-NL" altLang="en-US" sz="2000" b="1" dirty="0">
                <a:solidFill>
                  <a:srgbClr val="FF3300"/>
                </a:solidFill>
              </a:rPr>
              <a:t>2050-Steam; no measures</a:t>
            </a:r>
            <a:endParaRPr lang="en-US" altLang="en-US" sz="2000" b="1" dirty="0">
              <a:solidFill>
                <a:srgbClr val="FF3300"/>
              </a:solidFill>
            </a:endParaRPr>
          </a:p>
        </p:txBody>
      </p:sp>
    </p:spTree>
    <p:extLst>
      <p:ext uri="{BB962C8B-B14F-4D97-AF65-F5344CB8AC3E}">
        <p14:creationId xmlns:p14="http://schemas.microsoft.com/office/powerpoint/2010/main" val="1216017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420873"/>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4208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fld id="{6E908711-6E46-4E71-BC83-55E882A8870B}" type="slidenum">
              <a:rPr lang="nl-NL" altLang="en-US"/>
              <a:pPr/>
              <a:t>27</a:t>
            </a:fld>
            <a:endParaRPr lang="nl-NL" altLang="en-US"/>
          </a:p>
        </p:txBody>
      </p:sp>
      <p:sp>
        <p:nvSpPr>
          <p:cNvPr id="422914" name="Rectangle 2"/>
          <p:cNvSpPr>
            <a:spLocks noGrp="1" noChangeArrowheads="1"/>
          </p:cNvSpPr>
          <p:nvPr>
            <p:ph type="title"/>
          </p:nvPr>
        </p:nvSpPr>
        <p:spPr>
          <a:xfrm>
            <a:off x="539750" y="233363"/>
            <a:ext cx="8196263" cy="611187"/>
          </a:xfrm>
        </p:spPr>
        <p:txBody>
          <a:bodyPr>
            <a:normAutofit fontScale="90000"/>
          </a:bodyPr>
          <a:lstStyle/>
          <a:p>
            <a:r>
              <a:rPr lang="nl-NL" altLang="en-US" dirty="0" smtClean="0"/>
              <a:t>Policy Decision Support</a:t>
            </a:r>
            <a:endParaRPr lang="nl-NL" altLang="en-US" dirty="0"/>
          </a:p>
        </p:txBody>
      </p:sp>
      <p:pic>
        <p:nvPicPr>
          <p:cNvPr id="422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3" y="981075"/>
            <a:ext cx="8448675"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2917" name="Text Box 5"/>
          <p:cNvSpPr txBox="1">
            <a:spLocks noChangeArrowheads="1"/>
          </p:cNvSpPr>
          <p:nvPr/>
        </p:nvSpPr>
        <p:spPr bwMode="auto">
          <a:xfrm>
            <a:off x="5580063" y="981075"/>
            <a:ext cx="324008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nl-NL" altLang="en-US" sz="2000" b="1" dirty="0">
                <a:solidFill>
                  <a:srgbClr val="FF3300"/>
                </a:solidFill>
              </a:rPr>
              <a:t>2050-Steam; measure set X</a:t>
            </a:r>
            <a:endParaRPr lang="en-US" altLang="en-US" sz="2000" b="1" dirty="0">
              <a:solidFill>
                <a:srgbClr val="FF3300"/>
              </a:solidFill>
            </a:endParaRPr>
          </a:p>
        </p:txBody>
      </p:sp>
    </p:spTree>
    <p:extLst>
      <p:ext uri="{BB962C8B-B14F-4D97-AF65-F5344CB8AC3E}">
        <p14:creationId xmlns:p14="http://schemas.microsoft.com/office/powerpoint/2010/main" val="3670626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000" b="1" dirty="0" smtClean="0"/>
              <a:t>Water Exercise from </a:t>
            </a:r>
            <a:r>
              <a:rPr lang="en-US" sz="2000" b="1" dirty="0" err="1" smtClean="0"/>
              <a:t>Ketelmeer</a:t>
            </a:r>
            <a:r>
              <a:rPr lang="en-US" sz="2000" b="1" dirty="0" smtClean="0"/>
              <a:t> to </a:t>
            </a:r>
            <a:r>
              <a:rPr lang="en-US" sz="2000" b="1" dirty="0" err="1" smtClean="0"/>
              <a:t>Lobith</a:t>
            </a:r>
            <a:r>
              <a:rPr lang="en-US" sz="2000" b="1" dirty="0" smtClean="0"/>
              <a:t> via the </a:t>
            </a:r>
            <a:r>
              <a:rPr lang="en-US" sz="2000" b="1" dirty="0" err="1" smtClean="0"/>
              <a:t>IJssel</a:t>
            </a:r>
            <a:r>
              <a:rPr lang="en-US" sz="2000" b="1" dirty="0" smtClean="0"/>
              <a:t> (2100SW minus REF2015), and their reduction by VLS.</a:t>
            </a:r>
            <a:endParaRPr lang="en-US" sz="2000" b="1" dirty="0"/>
          </a:p>
        </p:txBody>
      </p:sp>
      <p:pic>
        <p:nvPicPr>
          <p:cNvPr id="2050" name="Picture 7"/>
          <p:cNvPicPr>
            <a:picLocks noChangeAspect="1" noChangeArrowheads="1"/>
          </p:cNvPicPr>
          <p:nvPr/>
        </p:nvPicPr>
        <p:blipFill>
          <a:blip r:embed="rId2">
            <a:extLst>
              <a:ext uri="{28A0092B-C50C-407E-A947-70E740481C1C}">
                <a14:useLocalDpi xmlns:a14="http://schemas.microsoft.com/office/drawing/2010/main" val="0"/>
              </a:ext>
            </a:extLst>
          </a:blip>
          <a:srcRect l="1219" t="2551" r="1839" b="1698"/>
          <a:stretch>
            <a:fillRect/>
          </a:stretch>
        </p:blipFill>
        <p:spPr bwMode="auto">
          <a:xfrm>
            <a:off x="533400" y="1143000"/>
            <a:ext cx="8363626"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9889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Examples of Choices from Preliminary Data</a:t>
            </a:r>
            <a:endParaRPr lang="en-US" sz="3200" b="1" dirty="0"/>
          </a:p>
        </p:txBody>
      </p:sp>
      <p:sp>
        <p:nvSpPr>
          <p:cNvPr id="3" name="Content Placeholder 2"/>
          <p:cNvSpPr>
            <a:spLocks noGrp="1"/>
          </p:cNvSpPr>
          <p:nvPr>
            <p:ph idx="1"/>
          </p:nvPr>
        </p:nvSpPr>
        <p:spPr>
          <a:xfrm>
            <a:off x="457200" y="1295400"/>
            <a:ext cx="8229600" cy="4525963"/>
          </a:xfrm>
        </p:spPr>
        <p:txBody>
          <a:bodyPr>
            <a:noAutofit/>
          </a:bodyPr>
          <a:lstStyle/>
          <a:p>
            <a:r>
              <a:rPr lang="en-US" sz="2400" dirty="0"/>
              <a:t>Replacing the </a:t>
            </a:r>
            <a:r>
              <a:rPr lang="en-US" sz="2400" dirty="0" err="1"/>
              <a:t>Maeslant</a:t>
            </a:r>
            <a:r>
              <a:rPr lang="en-US" sz="2400" dirty="0"/>
              <a:t> barrier around 2070, no locks</a:t>
            </a:r>
          </a:p>
          <a:p>
            <a:r>
              <a:rPr lang="en-US" sz="2400" dirty="0"/>
              <a:t>- No extra interior barrier dams on river branches in the </a:t>
            </a:r>
            <a:r>
              <a:rPr lang="en-US" sz="2400" dirty="0" smtClean="0"/>
              <a:t>Rhine-Meuse </a:t>
            </a:r>
            <a:r>
              <a:rPr lang="en-US" sz="2400" dirty="0"/>
              <a:t>Estuary</a:t>
            </a:r>
          </a:p>
          <a:p>
            <a:r>
              <a:rPr lang="en-US" sz="2400" dirty="0"/>
              <a:t>- Pumping (</a:t>
            </a:r>
            <a:r>
              <a:rPr lang="en-US" sz="2400" dirty="0" err="1"/>
              <a:t>IJssel</a:t>
            </a:r>
            <a:r>
              <a:rPr lang="en-US" sz="2400" dirty="0"/>
              <a:t> discharge) instead of discharging through </a:t>
            </a:r>
            <a:r>
              <a:rPr lang="en-US" sz="2400" dirty="0" smtClean="0"/>
              <a:t>gravity on </a:t>
            </a:r>
            <a:r>
              <a:rPr lang="en-US" sz="2400" dirty="0"/>
              <a:t>the </a:t>
            </a:r>
            <a:r>
              <a:rPr lang="en-US" sz="2400" dirty="0" err="1"/>
              <a:t>IJssellake</a:t>
            </a:r>
            <a:r>
              <a:rPr lang="en-US" sz="2400" dirty="0"/>
              <a:t> after 2050</a:t>
            </a:r>
          </a:p>
          <a:p>
            <a:r>
              <a:rPr lang="en-US" sz="2400" dirty="0"/>
              <a:t>- No pumping of (combined Rhine and Meuse discharge) at </a:t>
            </a:r>
            <a:r>
              <a:rPr lang="en-US" sz="2400" dirty="0" smtClean="0"/>
              <a:t>the </a:t>
            </a:r>
            <a:r>
              <a:rPr lang="en-US" sz="2400" dirty="0" err="1" smtClean="0"/>
              <a:t>Haringvliet</a:t>
            </a:r>
            <a:r>
              <a:rPr lang="en-US" sz="2400" dirty="0" smtClean="0"/>
              <a:t> </a:t>
            </a:r>
            <a:r>
              <a:rPr lang="en-US" sz="2400" dirty="0"/>
              <a:t>barrier – discharge by gravity is still preferred.</a:t>
            </a:r>
          </a:p>
          <a:p>
            <a:r>
              <a:rPr lang="en-US" sz="2400" dirty="0"/>
              <a:t>- No emergency river flood storage area on the Eastern </a:t>
            </a:r>
            <a:r>
              <a:rPr lang="en-US" sz="2400" dirty="0" smtClean="0"/>
              <a:t>Scheldt basin</a:t>
            </a:r>
            <a:endParaRPr lang="en-US" sz="2400" dirty="0"/>
          </a:p>
          <a:p>
            <a:r>
              <a:rPr lang="en-US" sz="2400" dirty="0"/>
              <a:t>- No meddling with the discharge over the Rhine Branches</a:t>
            </a:r>
          </a:p>
        </p:txBody>
      </p:sp>
    </p:spTree>
    <p:extLst>
      <p:ext uri="{BB962C8B-B14F-4D97-AF65-F5344CB8AC3E}">
        <p14:creationId xmlns:p14="http://schemas.microsoft.com/office/powerpoint/2010/main" val="17361536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200" b="1" dirty="0" smtClean="0"/>
              <a:t>Western Netherlands Water System</a:t>
            </a:r>
            <a:endParaRPr lang="en-US" sz="3200"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52" y="1219200"/>
            <a:ext cx="8590548" cy="5105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74665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rcadis">
            <a:hlinkClick r:id="rId3"/>
          </p:cNvPr>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6770" y="304800"/>
            <a:ext cx="8382000" cy="6248399"/>
          </a:xfrm>
          <a:prstGeom prst="rect">
            <a:avLst/>
          </a:prstGeom>
          <a:noFill/>
          <a:ln>
            <a:noFill/>
          </a:ln>
        </p:spPr>
      </p:pic>
      <p:sp>
        <p:nvSpPr>
          <p:cNvPr id="3" name="TextBox 2"/>
          <p:cNvSpPr txBox="1"/>
          <p:nvPr/>
        </p:nvSpPr>
        <p:spPr>
          <a:xfrm>
            <a:off x="2819400" y="2362200"/>
            <a:ext cx="3076740" cy="923330"/>
          </a:xfrm>
          <a:prstGeom prst="rect">
            <a:avLst/>
          </a:prstGeom>
          <a:noFill/>
        </p:spPr>
        <p:txBody>
          <a:bodyPr wrap="none" rtlCol="0">
            <a:spAutoFit/>
          </a:bodyPr>
          <a:lstStyle/>
          <a:p>
            <a:r>
              <a:rPr lang="en-US" sz="5400" b="1" dirty="0" smtClean="0"/>
              <a:t>Questions</a:t>
            </a:r>
            <a:endParaRPr lang="en-US" sz="5400" b="1" dirty="0"/>
          </a:p>
        </p:txBody>
      </p:sp>
    </p:spTree>
    <p:extLst>
      <p:ext uri="{BB962C8B-B14F-4D97-AF65-F5344CB8AC3E}">
        <p14:creationId xmlns:p14="http://schemas.microsoft.com/office/powerpoint/2010/main" val="3880605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Documents and Settings\Ed Link\My Documents\My Pictures\TER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14300"/>
            <a:ext cx="86868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52040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44185"/>
            <a:ext cx="5291137" cy="7202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9405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descr="212vm_Zuiderzeewor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7714" y="457200"/>
            <a:ext cx="5216236"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914400" y="1905000"/>
            <a:ext cx="1935530" cy="1077218"/>
          </a:xfrm>
          <a:prstGeom prst="rect">
            <a:avLst/>
          </a:prstGeom>
          <a:noFill/>
        </p:spPr>
        <p:txBody>
          <a:bodyPr wrap="none" rtlCol="0">
            <a:spAutoFit/>
          </a:bodyPr>
          <a:lstStyle/>
          <a:p>
            <a:pPr algn="ctr"/>
            <a:r>
              <a:rPr lang="en-US" sz="3200" b="1" dirty="0" err="1" smtClean="0"/>
              <a:t>Zuiderzee</a:t>
            </a:r>
            <a:r>
              <a:rPr lang="en-US" sz="3200" b="1" dirty="0" smtClean="0"/>
              <a:t> </a:t>
            </a:r>
          </a:p>
          <a:p>
            <a:pPr algn="ctr"/>
            <a:r>
              <a:rPr lang="en-US" sz="3200" b="1" dirty="0" smtClean="0"/>
              <a:t>Project</a:t>
            </a:r>
            <a:endParaRPr lang="en-US" sz="3200" b="1" dirty="0"/>
          </a:p>
        </p:txBody>
      </p:sp>
      <p:sp>
        <p:nvSpPr>
          <p:cNvPr id="3" name="TextBox 2"/>
          <p:cNvSpPr txBox="1"/>
          <p:nvPr/>
        </p:nvSpPr>
        <p:spPr>
          <a:xfrm>
            <a:off x="415817" y="3400097"/>
            <a:ext cx="2860783" cy="1231106"/>
          </a:xfrm>
          <a:prstGeom prst="rect">
            <a:avLst/>
          </a:prstGeom>
          <a:noFill/>
        </p:spPr>
        <p:txBody>
          <a:bodyPr wrap="none" rtlCol="0">
            <a:spAutoFit/>
          </a:bodyPr>
          <a:lstStyle/>
          <a:p>
            <a:r>
              <a:rPr lang="en-US" b="1" dirty="0" smtClean="0"/>
              <a:t>INFAMOUS  STORM SURGE  </a:t>
            </a:r>
          </a:p>
          <a:p>
            <a:pPr algn="ctr"/>
            <a:r>
              <a:rPr lang="en-US" b="1" dirty="0" smtClean="0"/>
              <a:t>FLOODS</a:t>
            </a:r>
          </a:p>
          <a:p>
            <a:endParaRPr lang="en-US" b="1" dirty="0"/>
          </a:p>
          <a:p>
            <a:pPr algn="ctr"/>
            <a:r>
              <a:rPr lang="en-US" sz="2000" b="1" dirty="0" smtClean="0"/>
              <a:t>1675, 1682, 1916, 1953</a:t>
            </a:r>
            <a:endParaRPr lang="en-US" sz="2000" b="1" dirty="0"/>
          </a:p>
        </p:txBody>
      </p:sp>
    </p:spTree>
    <p:extLst>
      <p:ext uri="{BB962C8B-B14F-4D97-AF65-F5344CB8AC3E}">
        <p14:creationId xmlns:p14="http://schemas.microsoft.com/office/powerpoint/2010/main" val="19694058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nmi-ka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20726"/>
            <a:ext cx="5105400" cy="461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1524000" y="152400"/>
            <a:ext cx="5222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r>
              <a:rPr lang="en-US" altLang="en-US" sz="2000" b="1" dirty="0">
                <a:solidFill>
                  <a:srgbClr val="FF0000"/>
                </a:solidFill>
                <a:latin typeface="Verdana" pitchFamily="34" charset="0"/>
                <a:cs typeface="Arial" charset="0"/>
              </a:rPr>
              <a:t>The Great North Sea Storm of 1953</a:t>
            </a:r>
          </a:p>
        </p:txBody>
      </p:sp>
      <p:sp>
        <p:nvSpPr>
          <p:cNvPr id="6148" name="Rectangle 4"/>
          <p:cNvSpPr>
            <a:spLocks noChangeArrowheads="1"/>
          </p:cNvSpPr>
          <p:nvPr/>
        </p:nvSpPr>
        <p:spPr bwMode="auto">
          <a:xfrm>
            <a:off x="5715000" y="803703"/>
            <a:ext cx="26670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eaLnBrk="1" hangingPunct="1"/>
            <a:r>
              <a:rPr lang="en-US" altLang="en-US" sz="1800" dirty="0" smtClean="0">
                <a:cs typeface="Arial" charset="0"/>
              </a:rPr>
              <a:t>The </a:t>
            </a:r>
            <a:r>
              <a:rPr lang="en-US" altLang="en-US" sz="1800" dirty="0">
                <a:cs typeface="Arial" charset="0"/>
              </a:rPr>
              <a:t>combination of </a:t>
            </a:r>
            <a:r>
              <a:rPr lang="en-US" altLang="en-US" sz="1800" dirty="0" smtClean="0">
                <a:cs typeface="Arial" charset="0"/>
              </a:rPr>
              <a:t>a high </a:t>
            </a:r>
            <a:r>
              <a:rPr lang="en-US" altLang="en-US" sz="1800" dirty="0">
                <a:cs typeface="Arial" charset="0"/>
              </a:rPr>
              <a:t>spring tide, and the </a:t>
            </a:r>
            <a:r>
              <a:rPr lang="en-US" altLang="en-US" sz="1800" dirty="0" smtClean="0">
                <a:cs typeface="Arial" charset="0"/>
              </a:rPr>
              <a:t>storm surge </a:t>
            </a:r>
            <a:r>
              <a:rPr lang="en-US" altLang="en-US" sz="1800" dirty="0">
                <a:cs typeface="Arial" charset="0"/>
              </a:rPr>
              <a:t>reached </a:t>
            </a:r>
            <a:r>
              <a:rPr lang="en-US" altLang="en-US" sz="1800" dirty="0" smtClean="0">
                <a:cs typeface="Arial" charset="0"/>
              </a:rPr>
              <a:t>– 5.6 </a:t>
            </a:r>
            <a:r>
              <a:rPr lang="en-US" altLang="en-US" sz="1800" dirty="0" err="1" smtClean="0">
                <a:cs typeface="Arial" charset="0"/>
              </a:rPr>
              <a:t>metres</a:t>
            </a:r>
            <a:r>
              <a:rPr lang="en-US" altLang="en-US" sz="1800" dirty="0" smtClean="0">
                <a:cs typeface="Arial" charset="0"/>
              </a:rPr>
              <a:t> </a:t>
            </a:r>
            <a:r>
              <a:rPr lang="en-US" altLang="en-US" sz="1800" dirty="0">
                <a:cs typeface="Arial" charset="0"/>
              </a:rPr>
              <a:t>above </a:t>
            </a:r>
            <a:r>
              <a:rPr lang="en-US" altLang="en-US" sz="1800" dirty="0" smtClean="0">
                <a:cs typeface="Arial" charset="0"/>
              </a:rPr>
              <a:t>MLS causing extensive damage and 1838 deaths</a:t>
            </a:r>
            <a:endParaRPr lang="en-US" altLang="en-US" sz="1800" dirty="0">
              <a:cs typeface="Arial" charset="0"/>
            </a:endParaRPr>
          </a:p>
        </p:txBody>
      </p:sp>
      <p:pic>
        <p:nvPicPr>
          <p:cNvPr id="6149" name="Picture 5" descr="Dike that just survived the enormouse high tides. Clearly one can see that the dike has been undermine to the c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900448"/>
            <a:ext cx="180975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upload.wikimedia.org/wikipedia/commons/0/01/North_Sea_flood_of_195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7710" y="3696219"/>
            <a:ext cx="4572000" cy="3023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7451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635px-Deltawerken_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04800"/>
            <a:ext cx="4611688"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5" descr="599px-Oosterscheldedam_storm_Rens_Jaco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86100"/>
            <a:ext cx="3386137"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6" descr="6335-450x-stormbarrier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52400"/>
            <a:ext cx="3429000" cy="257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Line 7"/>
          <p:cNvSpPr>
            <a:spLocks noChangeShapeType="1"/>
          </p:cNvSpPr>
          <p:nvPr/>
        </p:nvSpPr>
        <p:spPr bwMode="auto">
          <a:xfrm flipV="1">
            <a:off x="4038600" y="2133600"/>
            <a:ext cx="1295400" cy="1905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02" name="Line 8"/>
          <p:cNvSpPr>
            <a:spLocks noChangeShapeType="1"/>
          </p:cNvSpPr>
          <p:nvPr/>
        </p:nvSpPr>
        <p:spPr bwMode="auto">
          <a:xfrm flipV="1">
            <a:off x="4114800" y="762000"/>
            <a:ext cx="2458244"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TextBox 1"/>
          <p:cNvSpPr txBox="1"/>
          <p:nvPr/>
        </p:nvSpPr>
        <p:spPr>
          <a:xfrm>
            <a:off x="5307724" y="5163234"/>
            <a:ext cx="2524345" cy="646331"/>
          </a:xfrm>
          <a:prstGeom prst="rect">
            <a:avLst/>
          </a:prstGeom>
          <a:noFill/>
        </p:spPr>
        <p:txBody>
          <a:bodyPr wrap="none" rtlCol="0">
            <a:spAutoFit/>
          </a:bodyPr>
          <a:lstStyle/>
          <a:p>
            <a:r>
              <a:rPr lang="en-US" sz="3600" b="1" dirty="0" smtClean="0"/>
              <a:t>Delta Works</a:t>
            </a:r>
            <a:endParaRPr lang="en-US" sz="3600" b="1" dirty="0"/>
          </a:p>
        </p:txBody>
      </p:sp>
      <p:sp>
        <p:nvSpPr>
          <p:cNvPr id="3" name="TextBox 2"/>
          <p:cNvSpPr txBox="1"/>
          <p:nvPr/>
        </p:nvSpPr>
        <p:spPr>
          <a:xfrm>
            <a:off x="109257" y="1413387"/>
            <a:ext cx="652743" cy="369332"/>
          </a:xfrm>
          <a:prstGeom prst="rect">
            <a:avLst/>
          </a:prstGeom>
          <a:noFill/>
        </p:spPr>
        <p:txBody>
          <a:bodyPr wrap="none" rtlCol="0">
            <a:spAutoFit/>
          </a:bodyPr>
          <a:lstStyle/>
          <a:p>
            <a:r>
              <a:rPr lang="en-US" b="1" dirty="0" smtClean="0"/>
              <a:t>1997</a:t>
            </a:r>
            <a:endParaRPr lang="en-US" b="1" dirty="0"/>
          </a:p>
        </p:txBody>
      </p:sp>
      <p:sp>
        <p:nvSpPr>
          <p:cNvPr id="4" name="TextBox 3"/>
          <p:cNvSpPr txBox="1"/>
          <p:nvPr/>
        </p:nvSpPr>
        <p:spPr>
          <a:xfrm>
            <a:off x="109257" y="4479409"/>
            <a:ext cx="652743" cy="369332"/>
          </a:xfrm>
          <a:prstGeom prst="rect">
            <a:avLst/>
          </a:prstGeom>
          <a:noFill/>
        </p:spPr>
        <p:txBody>
          <a:bodyPr wrap="none" rtlCol="0">
            <a:spAutoFit/>
          </a:bodyPr>
          <a:lstStyle/>
          <a:p>
            <a:r>
              <a:rPr lang="en-US" b="1" dirty="0" smtClean="0"/>
              <a:t>1986</a:t>
            </a:r>
            <a:endParaRPr lang="en-US" b="1" dirty="0"/>
          </a:p>
        </p:txBody>
      </p:sp>
    </p:spTree>
    <p:extLst>
      <p:ext uri="{BB962C8B-B14F-4D97-AF65-F5344CB8AC3E}">
        <p14:creationId xmlns:p14="http://schemas.microsoft.com/office/powerpoint/2010/main" val="40674959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200" b="1" dirty="0" smtClean="0"/>
              <a:t>1995 Rhine River Flooding</a:t>
            </a:r>
            <a:endParaRPr lang="en-US" sz="3200" b="1" dirty="0"/>
          </a:p>
        </p:txBody>
      </p:sp>
      <p:pic>
        <p:nvPicPr>
          <p:cNvPr id="5122" name="Picture 2" descr="http://geographyfieldwork.com/RhineMap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762000"/>
            <a:ext cx="5181600" cy="57398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 y="2895600"/>
            <a:ext cx="3275257" cy="954107"/>
          </a:xfrm>
          <a:prstGeom prst="rect">
            <a:avLst/>
          </a:prstGeom>
          <a:noFill/>
        </p:spPr>
        <p:txBody>
          <a:bodyPr wrap="none" rtlCol="0">
            <a:spAutoFit/>
          </a:bodyPr>
          <a:lstStyle/>
          <a:p>
            <a:pPr algn="ctr"/>
            <a:r>
              <a:rPr lang="en-US" b="1" dirty="0" smtClean="0"/>
              <a:t>INFAMOUS RIVER FLOODS</a:t>
            </a:r>
          </a:p>
          <a:p>
            <a:pPr algn="ctr"/>
            <a:endParaRPr lang="en-US" b="1" dirty="0"/>
          </a:p>
          <a:p>
            <a:pPr algn="ctr"/>
            <a:r>
              <a:rPr lang="en-US" sz="2000" b="1" dirty="0" smtClean="0"/>
              <a:t>1820, 1876, 1871, 1926, 1995</a:t>
            </a:r>
            <a:endParaRPr lang="en-US" sz="2000" b="1" dirty="0"/>
          </a:p>
        </p:txBody>
      </p:sp>
    </p:spTree>
    <p:extLst>
      <p:ext uri="{BB962C8B-B14F-4D97-AF65-F5344CB8AC3E}">
        <p14:creationId xmlns:p14="http://schemas.microsoft.com/office/powerpoint/2010/main" val="18267567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1951</TotalTime>
  <Words>678</Words>
  <Application>Microsoft Office PowerPoint</Application>
  <PresentationFormat>On-screen Show (4:3)</PresentationFormat>
  <Paragraphs>155</Paragraphs>
  <Slides>30</Slides>
  <Notes>8</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THE DUTCH DELTA MODEL FOR POLICY ANALYSIS ON LONG TERM WATER MANAGEMENT  IN THE NETHERLANDS  </vt:lpstr>
      <vt:lpstr>  The Challenge                 </vt:lpstr>
      <vt:lpstr>Western Netherlands Water System</vt:lpstr>
      <vt:lpstr>PowerPoint Presentation</vt:lpstr>
      <vt:lpstr>PowerPoint Presentation</vt:lpstr>
      <vt:lpstr>PowerPoint Presentation</vt:lpstr>
      <vt:lpstr>PowerPoint Presentation</vt:lpstr>
      <vt:lpstr>PowerPoint Presentation</vt:lpstr>
      <vt:lpstr>1995 Rhine River Flooding</vt:lpstr>
      <vt:lpstr>PowerPoint Presentation</vt:lpstr>
      <vt:lpstr>Dutch Safety Standards</vt:lpstr>
      <vt:lpstr>PowerPoint Presentation</vt:lpstr>
      <vt:lpstr>PowerPoint Presentation</vt:lpstr>
      <vt:lpstr> Delta Model</vt:lpstr>
      <vt:lpstr>PowerPoint Presentation</vt:lpstr>
      <vt:lpstr>PowerPoint Presentation</vt:lpstr>
      <vt:lpstr>PowerPoint Presentation</vt:lpstr>
      <vt:lpstr>Original Tools</vt:lpstr>
      <vt:lpstr>PowerPoint Presentation</vt:lpstr>
      <vt:lpstr>Deltamodel: Coherent set of models</vt:lpstr>
      <vt:lpstr>Scenario’s</vt:lpstr>
      <vt:lpstr>2c. Scenario-analysis </vt:lpstr>
      <vt:lpstr>Change in design water levels : less water over the Lek river &amp; more over the Waal River 2100, W+ scenario</vt:lpstr>
      <vt:lpstr>Change in crest levels: less water over the Lek river &amp; more over the Waal River 2100, W+ scenario,</vt:lpstr>
      <vt:lpstr>Policy Decision Support</vt:lpstr>
      <vt:lpstr>Policy Decision Support</vt:lpstr>
      <vt:lpstr>Policy Decision Support</vt:lpstr>
      <vt:lpstr>Water Exercise from Ketelmeer to Lobith via the IJssel (2100SW minus REF2015), and their reduction by VLS.</vt:lpstr>
      <vt:lpstr>Examples of Choices from Preliminary Data</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Link</dc:creator>
  <cp:lastModifiedBy>Link</cp:lastModifiedBy>
  <cp:revision>35</cp:revision>
  <dcterms:created xsi:type="dcterms:W3CDTF">2014-10-15T12:55:18Z</dcterms:created>
  <dcterms:modified xsi:type="dcterms:W3CDTF">2014-10-21T23:25:07Z</dcterms:modified>
</cp:coreProperties>
</file>