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2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16"/>
  </p:notesMasterIdLst>
  <p:handoutMasterIdLst>
    <p:handoutMasterId r:id="rId17"/>
  </p:handoutMasterIdLst>
  <p:sldIdLst>
    <p:sldId id="256" r:id="rId2"/>
    <p:sldId id="393" r:id="rId3"/>
    <p:sldId id="389" r:id="rId4"/>
    <p:sldId id="390" r:id="rId5"/>
    <p:sldId id="392" r:id="rId6"/>
    <p:sldId id="517" r:id="rId7"/>
    <p:sldId id="518" r:id="rId8"/>
    <p:sldId id="537" r:id="rId9"/>
    <p:sldId id="554" r:id="rId10"/>
    <p:sldId id="569" r:id="rId11"/>
    <p:sldId id="553" r:id="rId12"/>
    <p:sldId id="486" r:id="rId13"/>
    <p:sldId id="562" r:id="rId14"/>
    <p:sldId id="573" r:id="rId15"/>
  </p:sldIdLst>
  <p:sldSz cx="9144000" cy="6858000" type="letter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114"/>
    <a:srgbClr val="FF0000"/>
    <a:srgbClr val="0000FF"/>
    <a:srgbClr val="003399"/>
    <a:srgbClr val="FF9900"/>
    <a:srgbClr val="00B050"/>
    <a:srgbClr val="FF00FF"/>
    <a:srgbClr val="000099"/>
    <a:srgbClr val="FA00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5620"/>
    <p:restoredTop sz="85798" autoAdjust="0"/>
  </p:normalViewPr>
  <p:slideViewPr>
    <p:cSldViewPr>
      <p:cViewPr varScale="1">
        <p:scale>
          <a:sx n="81" d="100"/>
          <a:sy n="81" d="100"/>
        </p:scale>
        <p:origin x="-234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BE1EC4D5-7F0A-5647-86B7-A23B1EE57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04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4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680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BD47753-3BBD-5F4A-AEAE-254F8B9E46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9704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1B8DC2EF-59F5-F246-9260-8DCBCF12CB3B}" type="slidenum">
              <a:rPr lang="en-US" sz="1200" smtClean="0"/>
              <a:pPr eaLnBrk="1" hangingPunct="1">
                <a:defRPr/>
              </a:pPr>
              <a:t>1</a:t>
            </a:fld>
            <a:endParaRPr lang="en-US" sz="1200" smtClean="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51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1C30F646-384D-5F46-A049-7421E447842C}" type="slidenum">
              <a:rPr lang="en-US" sz="1200" smtClean="0"/>
              <a:pPr eaLnBrk="1" hangingPunct="1">
                <a:defRPr/>
              </a:pPr>
              <a:t>10</a:t>
            </a:fld>
            <a:endParaRPr lang="en-US" sz="1200" smtClean="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DC link Capacitors’ capacitance:</a:t>
            </a:r>
            <a:r>
              <a:rPr lang="en-US" baseline="0" dirty="0" smtClean="0"/>
              <a:t> 840uF (7 x 120uF) x 2 = 1680 </a:t>
            </a:r>
            <a:r>
              <a:rPr lang="en-US" baseline="0" dirty="0" err="1" smtClean="0"/>
              <a:t>uF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2274826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1C30F646-384D-5F46-A049-7421E447842C}" type="slidenum">
              <a:rPr lang="en-US" sz="1200" smtClean="0"/>
              <a:pPr eaLnBrk="1" hangingPunct="1">
                <a:defRPr/>
              </a:pPr>
              <a:t>11</a:t>
            </a:fld>
            <a:endParaRPr lang="en-US" sz="1200" smtClean="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 EMI filter in the power supply line is to prevent conducted noise from the load and it's switching circuit being fed back into the power supply. </a:t>
            </a:r>
          </a:p>
          <a:p>
            <a:pPr eaLnBrk="1" hangingPunct="1">
              <a:defRPr/>
            </a:pPr>
            <a:r>
              <a:rPr lang="en-US" dirty="0" smtClean="0"/>
              <a:t>Interference (EMI) is unacceptable electromagnetic emissions, natural or man-made, which result in the degradation or malfunction of electronic or electrical equipment.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2274826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2B4E2623-09E0-D345-B953-01883686E6A0}" type="slidenum">
              <a:rPr lang="en-US" sz="1200" smtClean="0"/>
              <a:pPr eaLnBrk="1" hangingPunct="1">
                <a:defRPr/>
              </a:pPr>
              <a:t>12</a:t>
            </a:fld>
            <a:endParaRPr lang="en-US" sz="1200" smtClean="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Energy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BFC54971-E99E-CD48-ABFA-7015C7B09222}" type="slidenum">
              <a:rPr lang="en-US" sz="1200" smtClean="0"/>
              <a:pPr eaLnBrk="1" hangingPunct="1">
                <a:defRPr/>
              </a:pPr>
              <a:t>13</a:t>
            </a:fld>
            <a:endParaRPr lang="en-US" sz="1200" smtClean="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lvl="1"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6E78BE12-C179-1346-A091-E822363F8385}" type="slidenum">
              <a:rPr lang="en-US" sz="1200" smtClean="0"/>
              <a:pPr eaLnBrk="1" hangingPunct="1">
                <a:defRPr/>
              </a:pPr>
              <a:t>14</a:t>
            </a:fld>
            <a:endParaRPr lang="en-US" sz="1200" smtClean="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1575162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51A20F7C-9A77-614E-B6F5-FFCC5A121CBF}" type="slidenum">
              <a:rPr lang="en-US" sz="1200" smtClean="0"/>
              <a:pPr eaLnBrk="1" hangingPunct="1">
                <a:defRPr/>
              </a:pPr>
              <a:t>2</a:t>
            </a:fld>
            <a:endParaRPr lang="en-US" sz="1200" smtClean="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1565682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EC9ED8A1-CE11-3B4D-8275-0148068332C9}" type="slidenum">
              <a:rPr lang="en-US" sz="1200" smtClean="0"/>
              <a:pPr eaLnBrk="1" hangingPunct="1">
                <a:defRPr/>
              </a:pPr>
              <a:t>3</a:t>
            </a:fld>
            <a:endParaRPr lang="en-US" sz="1200" smtClean="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3492097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1C9E2F29-93F5-9647-A0DF-EEC49224640B}" type="slidenum">
              <a:rPr lang="en-US" sz="1200" smtClean="0"/>
              <a:pPr eaLnBrk="1" hangingPunct="1">
                <a:defRPr/>
              </a:pPr>
              <a:t>4</a:t>
            </a:fld>
            <a:endParaRPr lang="en-US" sz="1200" smtClean="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3611346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50FD3D62-DB81-C14D-901F-26415F1F8B41}" type="slidenum">
              <a:rPr lang="en-US" sz="1200" smtClean="0"/>
              <a:pPr eaLnBrk="1" hangingPunct="1">
                <a:defRPr/>
              </a:pPr>
              <a:t>5</a:t>
            </a:fld>
            <a:endParaRPr lang="en-US" sz="1200" smtClean="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2195480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1C30F646-384D-5F46-A049-7421E447842C}" type="slidenum">
              <a:rPr lang="en-US" sz="1200" smtClean="0"/>
              <a:pPr eaLnBrk="1" hangingPunct="1">
                <a:defRPr/>
              </a:pPr>
              <a:t>6</a:t>
            </a:fld>
            <a:endParaRPr lang="en-US" sz="1200" smtClean="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 EMI filter in the power supply line is to prevent conducted noise from the load and it's switching circuit being fed back into the power supply. </a:t>
            </a:r>
          </a:p>
          <a:p>
            <a:pPr eaLnBrk="1" hangingPunct="1">
              <a:defRPr/>
            </a:pPr>
            <a:r>
              <a:rPr lang="en-US" dirty="0" smtClean="0"/>
              <a:t>Interference (EMI) is unacceptable electromagnetic emissions, natural or man-made, which result in the degradation or malfunction of electronic or electrical equipment.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2274826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1C30F646-384D-5F46-A049-7421E447842C}" type="slidenum">
              <a:rPr lang="en-US" sz="1200" smtClean="0"/>
              <a:pPr eaLnBrk="1" hangingPunct="1">
                <a:defRPr/>
              </a:pPr>
              <a:t>7</a:t>
            </a:fld>
            <a:endParaRPr lang="en-US" sz="1200" smtClean="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Level 2 is the one we use for dryers at home.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The EMI filter in the power supply line is to prevent conducted noise from the load and it's switching circuit being fed back into the power supply. </a:t>
            </a:r>
          </a:p>
          <a:p>
            <a:pPr eaLnBrk="1" hangingPunct="1">
              <a:defRPr/>
            </a:pPr>
            <a:r>
              <a:rPr lang="en-US" dirty="0" smtClean="0"/>
              <a:t>Interference (EMI) is unacceptable electromagnetic emissions, natural or man-made, which result in the degradation or malfunction of electronic or electrical equipment.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2274826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532C5CC2-BD45-0344-AE37-95D514A9E9AF}" type="slidenum">
              <a:rPr lang="en-US" sz="1200" smtClean="0"/>
              <a:pPr eaLnBrk="1" hangingPunct="1">
                <a:defRPr/>
              </a:pPr>
              <a:t>8</a:t>
            </a:fld>
            <a:endParaRPr lang="en-US" sz="1200" smtClean="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AC/DC Stage Diode Bridge Si Diodes (GBJ2006-F)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600V, 20A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PFC Stage Boost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Diodes (C3D06060A)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600V, 6A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PFC Stage Boost Si MOSFETs (FCP22N60N)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600V, 22A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LLC DC/DC Stage Si MOSFETs (STB23NM60ND)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600V, 20A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LLC DC/DC Stage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Diodes (C3D06060A)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600V, 6A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400699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2B4E2623-09E0-D345-B953-01883686E6A0}" type="slidenum">
              <a:rPr lang="en-US" sz="1200" smtClean="0"/>
              <a:pPr eaLnBrk="1" hangingPunct="1">
                <a:defRPr/>
              </a:pPr>
              <a:t>9</a:t>
            </a:fld>
            <a:endParaRPr lang="en-US" sz="1200" smtClean="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Energy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bg_postcard-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72575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00225" y="1689100"/>
            <a:ext cx="7200900" cy="752475"/>
          </a:xfrm>
        </p:spPr>
        <p:txBody>
          <a:bodyPr/>
          <a:lstStyle>
            <a:lvl1pPr algn="r">
              <a:defRPr sz="3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7371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69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8138" y="473075"/>
            <a:ext cx="1922462" cy="51069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7575" y="473075"/>
            <a:ext cx="5618163" cy="51069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61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08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0065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7575" y="1978025"/>
            <a:ext cx="3770313" cy="3602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0288" y="1978025"/>
            <a:ext cx="3770312" cy="3602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67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7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22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10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2536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2727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bg_postcard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7575" y="473075"/>
            <a:ext cx="484822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1978025"/>
            <a:ext cx="7693025" cy="360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00FF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00FF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00FF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00FF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00FF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 b="1">
          <a:solidFill>
            <a:srgbClr val="0000FF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 b="1">
          <a:solidFill>
            <a:srgbClr val="0000FF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 b="1">
          <a:solidFill>
            <a:srgbClr val="0000FF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 b="1">
          <a:solidFill>
            <a:srgbClr val="0000FF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6.emf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219200"/>
            <a:ext cx="9144000" cy="1219200"/>
          </a:xfrm>
        </p:spPr>
        <p:txBody>
          <a:bodyPr/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 smtClean="0"/>
              <a:t>Plug-In Electric Vehicles and Grid Integration of EVs</a:t>
            </a:r>
            <a:r>
              <a:rPr lang="en-US" sz="1100" dirty="0" smtClean="0">
                <a:latin typeface="Arial" charset="0"/>
                <a:ea typeface="ＭＳ Ｐゴシック" charset="0"/>
              </a:rPr>
              <a:t/>
            </a:r>
            <a:br>
              <a:rPr lang="en-US" sz="1100" dirty="0" smtClean="0">
                <a:latin typeface="Arial" charset="0"/>
                <a:ea typeface="ＭＳ Ｐゴシック" charset="0"/>
              </a:rPr>
            </a:br>
            <a:r>
              <a:rPr lang="en-US" sz="1100" dirty="0" smtClean="0">
                <a:latin typeface="Arial" charset="0"/>
                <a:ea typeface="ＭＳ Ｐゴシック" charset="0"/>
              </a:rPr>
              <a:t/>
            </a:r>
            <a:br>
              <a:rPr lang="en-US" sz="1100" dirty="0" smtClean="0">
                <a:latin typeface="Arial" charset="0"/>
                <a:ea typeface="ＭＳ Ｐゴシック" charset="0"/>
              </a:rPr>
            </a:b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Dr. Alireza Khaligh</a:t>
            </a:r>
            <a:endParaRPr lang="en-US" sz="22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3962400" y="304800"/>
            <a:ext cx="5029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pic>
        <p:nvPicPr>
          <p:cNvPr id="5123" name="Picture 9" descr="UMD_logo_we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3352800"/>
            <a:ext cx="147955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4" descr="clarkschool_powerpoint_head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477000"/>
            <a:ext cx="47244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9100" y="381000"/>
            <a:ext cx="73025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1"/>
          <p:cNvSpPr>
            <a:spLocks noChangeArrowheads="1"/>
          </p:cNvSpPr>
          <p:nvPr/>
        </p:nvSpPr>
        <p:spPr bwMode="auto">
          <a:xfrm>
            <a:off x="598609" y="2743200"/>
            <a:ext cx="853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dirty="0" smtClean="0"/>
              <a:t>Electrical </a:t>
            </a:r>
            <a:r>
              <a:rPr lang="en-US" sz="1800" dirty="0"/>
              <a:t>and Computer Engineering Department / Institute for Systems Research</a:t>
            </a:r>
          </a:p>
        </p:txBody>
      </p:sp>
      <p:sp>
        <p:nvSpPr>
          <p:cNvPr id="2" name="Rectangle 1"/>
          <p:cNvSpPr/>
          <p:nvPr/>
        </p:nvSpPr>
        <p:spPr>
          <a:xfrm>
            <a:off x="7271489" y="3776246"/>
            <a:ext cx="17702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smtClean="0"/>
              <a:t>October 20, 2014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92667" y="54186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143000" y="6465888"/>
            <a:ext cx="5029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pic>
        <p:nvPicPr>
          <p:cNvPr id="2560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6542088"/>
            <a:ext cx="5867400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096000" y="304800"/>
            <a:ext cx="31242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 baseline="-2500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1" y="76200"/>
            <a:ext cx="8382000" cy="8382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000" kern="1200" dirty="0" smtClean="0">
                <a:solidFill>
                  <a:srgbClr val="000099"/>
                </a:solidFill>
                <a:cs typeface="+mj-cs"/>
              </a:rPr>
              <a:t>Parallel Resonant Stage Onboard Chargers</a:t>
            </a:r>
            <a:br>
              <a:rPr lang="en-US" sz="3000" kern="1200" dirty="0" smtClean="0">
                <a:solidFill>
                  <a:srgbClr val="000099"/>
                </a:solidFill>
                <a:cs typeface="+mj-cs"/>
              </a:rPr>
            </a:br>
            <a:r>
              <a:rPr lang="en-US" sz="3000" kern="1200" dirty="0" smtClean="0">
                <a:solidFill>
                  <a:srgbClr val="000099"/>
                </a:solidFill>
                <a:cs typeface="+mj-cs"/>
              </a:rPr>
              <a:t>Experimental Results</a:t>
            </a:r>
            <a:endParaRPr lang="en-US" sz="3000" kern="1200" dirty="0">
              <a:solidFill>
                <a:srgbClr val="000099"/>
              </a:solidFill>
              <a:cs typeface="+mj-cs"/>
            </a:endParaRPr>
          </a:p>
        </p:txBody>
      </p:sp>
      <p:pic>
        <p:nvPicPr>
          <p:cNvPr id="7" name="Picture 6" descr="H:\Backup\UMD\Matlab\LLCSRC\Eff_Expr.bm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447800"/>
            <a:ext cx="3635375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85800" y="5585936"/>
            <a:ext cx="8458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[1] A</a:t>
            </a:r>
            <a:r>
              <a:rPr lang="en-US" sz="1200" dirty="0"/>
              <a:t>. Khaligh, “A Parallel SRC and LLC Resonant Stage Onboard Charger for Plug-In Electric Vehicles,” </a:t>
            </a:r>
            <a:r>
              <a:rPr lang="en-US" sz="1200" dirty="0" smtClean="0"/>
              <a:t>under review.</a:t>
            </a:r>
          </a:p>
          <a:p>
            <a:endParaRPr lang="en-US" sz="600" dirty="0"/>
          </a:p>
          <a:p>
            <a:r>
              <a:rPr lang="en-US" sz="1200" dirty="0" smtClean="0"/>
              <a:t>[2] </a:t>
            </a:r>
            <a:r>
              <a:rPr lang="en-US" sz="1200" dirty="0"/>
              <a:t>D.S. </a:t>
            </a:r>
            <a:r>
              <a:rPr lang="en-US" sz="1200" dirty="0" err="1"/>
              <a:t>Gautam</a:t>
            </a:r>
            <a:r>
              <a:rPr lang="en-US" sz="1200" dirty="0"/>
              <a:t>, F. </a:t>
            </a:r>
            <a:r>
              <a:rPr lang="en-US" sz="1200" dirty="0" err="1"/>
              <a:t>Musavi</a:t>
            </a:r>
            <a:r>
              <a:rPr lang="en-US" sz="1200" dirty="0"/>
              <a:t>, M. </a:t>
            </a:r>
            <a:r>
              <a:rPr lang="en-US" sz="1200" dirty="0" err="1"/>
              <a:t>Edington</a:t>
            </a:r>
            <a:r>
              <a:rPr lang="en-US" sz="1200" dirty="0"/>
              <a:t>, W. </a:t>
            </a:r>
            <a:r>
              <a:rPr lang="en-US" sz="1200" dirty="0" err="1"/>
              <a:t>Eberle</a:t>
            </a:r>
            <a:r>
              <a:rPr lang="en-US" sz="1200" dirty="0"/>
              <a:t>, and W.G. </a:t>
            </a:r>
            <a:r>
              <a:rPr lang="en-US" sz="1200" dirty="0" err="1"/>
              <a:t>Dunford</a:t>
            </a:r>
            <a:r>
              <a:rPr lang="en-US" sz="1200" dirty="0"/>
              <a:t>, “An automotive onboard 3.3-kW battery charger </a:t>
            </a:r>
            <a:r>
              <a:rPr lang="en-US" sz="1200" dirty="0" smtClean="0"/>
              <a:t>for PHEV </a:t>
            </a:r>
            <a:r>
              <a:rPr lang="en-US" sz="1200" dirty="0"/>
              <a:t>application,” IEEE Trans. on Vehicular Tech. , vol. 61, no. 8, </a:t>
            </a:r>
            <a:r>
              <a:rPr lang="en-US" sz="1200" dirty="0" err="1"/>
              <a:t>pp</a:t>
            </a:r>
            <a:r>
              <a:rPr lang="en-US" sz="1200" dirty="0"/>
              <a:t>: 3466 - 3474, Oct. 2012.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953000" y="4572000"/>
            <a:ext cx="41148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marR="0" lvl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97.3%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Efficiency at full load (vs. 96% [2]).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93% Efficiency at 10% of full load (vs. 80% [2]).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509" y="1066801"/>
            <a:ext cx="337189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62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143000" y="6465888"/>
            <a:ext cx="5029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pic>
        <p:nvPicPr>
          <p:cNvPr id="2560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6542088"/>
            <a:ext cx="5867400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096000" y="304800"/>
            <a:ext cx="31242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 baseline="-2500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1" y="304800"/>
            <a:ext cx="8382000" cy="8382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000" kern="1200" dirty="0" smtClean="0">
                <a:solidFill>
                  <a:srgbClr val="000099"/>
                </a:solidFill>
                <a:cs typeface="+mj-cs"/>
              </a:rPr>
              <a:t>Integrated Bidirectional Onboard Chargers</a:t>
            </a:r>
            <a:endParaRPr lang="en-US" sz="3000" kern="1200" dirty="0">
              <a:solidFill>
                <a:srgbClr val="000099"/>
              </a:solidFill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5638800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n-US" sz="1200" dirty="0" smtClean="0"/>
              <a:t>A</a:t>
            </a:r>
            <a:r>
              <a:rPr lang="en-US" sz="1200" dirty="0"/>
              <a:t>. Khaligh, </a:t>
            </a:r>
            <a:r>
              <a:rPr lang="en-US" sz="1200" i="1" dirty="0"/>
              <a:t>Integrated Power Electronic Charger for Plug-in Electric Vehicles</a:t>
            </a:r>
            <a:r>
              <a:rPr lang="en-US" sz="1200" dirty="0"/>
              <a:t>, University of Maryland Invention Disclosure Number PS-2013-055, Provisional Patent Application No. 62/011649, filed on Jun. 13, 2014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71" y="1371600"/>
            <a:ext cx="3975729" cy="3962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1371600"/>
            <a:ext cx="3815115" cy="394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0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143000" y="6465888"/>
            <a:ext cx="5029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pic>
        <p:nvPicPr>
          <p:cNvPr id="5120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6542088"/>
            <a:ext cx="5867400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096000" y="304800"/>
            <a:ext cx="31242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 baseline="-2500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219200" y="1143000"/>
            <a:ext cx="70866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FF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FF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FF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FF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1" algn="ctr" eaLnBrk="1" hangingPunct="1">
              <a:defRPr/>
            </a:pPr>
            <a:r>
              <a:rPr lang="en-US" sz="36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Hybrid 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Energy Storage </a:t>
            </a:r>
            <a:r>
              <a:rPr lang="en-US" sz="36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Systems for Electric Vehicles and Plug-In Hybrid Electric Vehicles</a:t>
            </a:r>
            <a:endParaRPr lang="en-US" sz="36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US" sz="3600" dirty="0" smtClean="0">
              <a:solidFill>
                <a:srgbClr val="FF0000"/>
              </a:solidFill>
              <a:cs typeface="+mj-cs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917575" y="304800"/>
            <a:ext cx="8226425" cy="9747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99"/>
                </a:solidFill>
                <a:cs typeface="+mj-cs"/>
              </a:rPr>
              <a:t>POWER ELECTRONICS @ MARYLAND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8830144"/>
              </p:ext>
            </p:extLst>
          </p:nvPr>
        </p:nvGraphicFramePr>
        <p:xfrm>
          <a:off x="1524000" y="3184281"/>
          <a:ext cx="6400800" cy="2759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Visio" r:id="rId5" imgW="6844489" imgH="2951043" progId="Visio.Drawing.11">
                  <p:embed/>
                </p:oleObj>
              </mc:Choice>
              <mc:Fallback>
                <p:oleObj name="Visio" r:id="rId5" imgW="6844489" imgH="295104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184281"/>
                        <a:ext cx="6400800" cy="275931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609600" y="6015335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200" dirty="0"/>
              <a:t>A. Khaligh and S. </a:t>
            </a:r>
            <a:r>
              <a:rPr lang="en-US" sz="1200" dirty="0" err="1"/>
              <a:t>Dusmez</a:t>
            </a:r>
            <a:r>
              <a:rPr lang="en-US" sz="1200" dirty="0"/>
              <a:t>, </a:t>
            </a:r>
            <a:r>
              <a:rPr lang="en-US" sz="1200" i="1" dirty="0"/>
              <a:t>DC/DC Converter for Hybrid Energy Storage System and </a:t>
            </a:r>
            <a:r>
              <a:rPr lang="en-US" sz="1200" i="1" dirty="0" smtClean="0"/>
              <a:t>Method</a:t>
            </a:r>
            <a:r>
              <a:rPr lang="en-US" sz="1200" dirty="0" smtClean="0"/>
              <a:t>, Pending Patent </a:t>
            </a:r>
            <a:r>
              <a:rPr lang="en-US" sz="1200" dirty="0"/>
              <a:t>Application No. 14/179,108, filed on Feb. 12, 2014.</a:t>
            </a:r>
          </a:p>
        </p:txBody>
      </p:sp>
    </p:spTree>
    <p:extLst>
      <p:ext uri="{BB962C8B-B14F-4D97-AF65-F5344CB8AC3E}">
        <p14:creationId xmlns:p14="http://schemas.microsoft.com/office/powerpoint/2010/main" val="3228059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143000" y="6477000"/>
            <a:ext cx="5029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6096000" y="228600"/>
            <a:ext cx="31242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 baseline="-25000"/>
          </a:p>
        </p:txBody>
      </p:sp>
      <p:pic>
        <p:nvPicPr>
          <p:cNvPr id="12083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6553200"/>
            <a:ext cx="586740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762000" y="365125"/>
            <a:ext cx="8153400" cy="777875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4000" b="1" kern="0" dirty="0" smtClean="0">
                <a:solidFill>
                  <a:srgbClr val="000099"/>
                </a:solidFill>
                <a:latin typeface="Arial" pitchFamily="34" charset="0"/>
                <a:ea typeface="+mj-ea"/>
                <a:cs typeface="Arial" pitchFamily="34" charset="0"/>
              </a:rPr>
              <a:t>Summary</a:t>
            </a:r>
            <a:endParaRPr lang="en-US" sz="4000" b="1" kern="0" dirty="0">
              <a:solidFill>
                <a:srgbClr val="000099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1523524"/>
            <a:ext cx="8153400" cy="3877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" lvl="1" eaLnBrk="0" hangingPunct="0">
              <a:spcAft>
                <a:spcPts val="1200"/>
              </a:spcAft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Gulim" charset="0"/>
                <a:cs typeface="Arial" charset="0"/>
              </a:rPr>
              <a:t>Research Activities at the Power </a:t>
            </a: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Gulim" charset="0"/>
                <a:cs typeface="Arial" charset="0"/>
              </a:rPr>
              <a:t>Electronics, Energy Harvesting and Renewable Energy Laboratory at the ECE Department of the University of </a:t>
            </a: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Gulim" charset="0"/>
                <a:cs typeface="Arial" charset="0"/>
              </a:rPr>
              <a:t>Maryland:</a:t>
            </a:r>
          </a:p>
          <a:p>
            <a:pPr marL="458787" lvl="1" indent="-457200" eaLnBrk="0" hangingPunct="0">
              <a:spcAft>
                <a:spcPts val="1200"/>
              </a:spcAft>
              <a:buFont typeface="Wingdings" charset="2"/>
              <a:buChar char="§"/>
              <a:defRPr/>
            </a:pPr>
            <a:r>
              <a:rPr lang="en-US" sz="2800" b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Gulim" charset="0"/>
                <a:cs typeface="Arial" charset="0"/>
              </a:rPr>
              <a:t>Integrated and Highly Efficient Power Electronics Interfaces for Transportation Electrification</a:t>
            </a:r>
          </a:p>
          <a:p>
            <a:pPr marL="915987" lvl="2" indent="-457200" eaLnBrk="0" hangingPunct="0">
              <a:spcAft>
                <a:spcPts val="1200"/>
              </a:spcAft>
              <a:buFont typeface="Wingdings" charset="2"/>
              <a:buChar char="§"/>
              <a:defRPr/>
            </a:pPr>
            <a:r>
              <a:rPr lang="en-US" b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Gulim" charset="0"/>
                <a:cs typeface="Arial" charset="0"/>
              </a:rPr>
              <a:t>Onboard Chargers</a:t>
            </a:r>
          </a:p>
          <a:p>
            <a:pPr marL="915987" lvl="2" indent="-457200" eaLnBrk="0" hangingPunct="0">
              <a:spcAft>
                <a:spcPts val="1200"/>
              </a:spcAft>
              <a:buFont typeface="Wingdings" charset="2"/>
              <a:buChar char="§"/>
              <a:defRPr/>
            </a:pPr>
            <a:r>
              <a:rPr lang="en-US" b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Gulim" charset="0"/>
                <a:cs typeface="Arial" charset="0"/>
              </a:rPr>
              <a:t>Hybrid Energy Storage Systems</a:t>
            </a:r>
          </a:p>
        </p:txBody>
      </p:sp>
    </p:spTree>
    <p:extLst>
      <p:ext uri="{BB962C8B-B14F-4D97-AF65-F5344CB8AC3E}">
        <p14:creationId xmlns:p14="http://schemas.microsoft.com/office/powerpoint/2010/main" val="685490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143000" y="6465888"/>
            <a:ext cx="5029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pic>
        <p:nvPicPr>
          <p:cNvPr id="11878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6542088"/>
            <a:ext cx="5867400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096000" y="304800"/>
            <a:ext cx="31242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 baseline="-2500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746760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750" y="1447800"/>
            <a:ext cx="276225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5029200" y="2514600"/>
            <a:ext cx="1981200" cy="17526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ysDash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85800" y="76200"/>
            <a:ext cx="8153400" cy="13716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4000" b="1" kern="0" dirty="0" smtClean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Transportation Electrification @ UMD ECE</a:t>
            </a:r>
            <a:endParaRPr lang="en-US" sz="4000" b="1" kern="0" dirty="0">
              <a:solidFill>
                <a:schemeClr val="tx2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465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143000" y="6477000"/>
            <a:ext cx="5029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6096000" y="304800"/>
            <a:ext cx="31242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 baseline="-25000"/>
          </a:p>
        </p:txBody>
      </p:sp>
      <p:pic>
        <p:nvPicPr>
          <p:cNvPr id="717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6553200"/>
            <a:ext cx="586740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62000" y="5267980"/>
            <a:ext cx="7924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indent="-457200">
              <a:buFont typeface="Wingdings" charset="0"/>
              <a:buChar char="§"/>
            </a:pP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Gulim" charset="0"/>
                <a:cs typeface="Arial" charset="0"/>
              </a:rPr>
              <a:t>Hybrid </a:t>
            </a: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Gulim" charset="0"/>
                <a:cs typeface="Arial" charset="0"/>
              </a:rPr>
              <a:t>Energy Storage Systems 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917575" y="228600"/>
            <a:ext cx="8226425" cy="9747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99"/>
                </a:solidFill>
                <a:cs typeface="+mj-cs"/>
              </a:rPr>
              <a:t>OUTLINE: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0" y="924580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indent="-457200">
              <a:buFont typeface="Wingdings" charset="0"/>
              <a:buChar char="§"/>
              <a:defRPr/>
            </a:pPr>
            <a:r>
              <a:rPr lang="en-US" altLang="ko-KR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Gulim" charset="0"/>
                <a:cs typeface="Arial" charset="0"/>
              </a:rPr>
              <a:t>Introduction</a:t>
            </a:r>
          </a:p>
          <a:p>
            <a:pPr marL="742950" lvl="3" indent="-285750">
              <a:buFont typeface="Wingdings" charset="2"/>
              <a:buChar char="§"/>
              <a:defRPr/>
            </a:pPr>
            <a:r>
              <a:rPr lang="en-US" sz="2000" b="1" dirty="0">
                <a:solidFill>
                  <a:srgbClr val="5F5F5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Gulim" charset="0"/>
                <a:cs typeface="Arial" charset="0"/>
              </a:rPr>
              <a:t>Transportation </a:t>
            </a:r>
            <a:r>
              <a:rPr lang="en-US" sz="2000" b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Gulim" charset="0"/>
                <a:cs typeface="Arial" charset="0"/>
              </a:rPr>
              <a:t>Electrification</a:t>
            </a:r>
            <a:endParaRPr lang="en-US" sz="2000" b="1" dirty="0">
              <a:solidFill>
                <a:srgbClr val="5F5F5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Gulim" charset="0"/>
              <a:cs typeface="Arial" charset="0"/>
            </a:endParaRPr>
          </a:p>
          <a:p>
            <a:pPr marL="742950" lvl="3" indent="-285750">
              <a:buFont typeface="Wingdings" charset="2"/>
              <a:buChar char="§"/>
              <a:defRPr/>
            </a:pPr>
            <a:r>
              <a:rPr lang="en-US" sz="2000" b="1" dirty="0">
                <a:solidFill>
                  <a:srgbClr val="5F5F5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Gulim" charset="0"/>
                <a:cs typeface="Arial" charset="0"/>
              </a:rPr>
              <a:t>Power </a:t>
            </a:r>
            <a:r>
              <a:rPr lang="en-US" sz="2000" b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Gulim" charset="0"/>
                <a:cs typeface="Arial" charset="0"/>
              </a:rPr>
              <a:t>Electronics</a:t>
            </a:r>
            <a:endParaRPr lang="en-US" sz="2000" b="1" dirty="0">
              <a:solidFill>
                <a:srgbClr val="5F5F5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Gulim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2173783"/>
            <a:ext cx="81534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Font typeface="Wingdings" charset="0"/>
              <a:buChar char="§"/>
              <a:defRPr/>
            </a:pPr>
            <a:r>
              <a:rPr lang="en-US" altLang="ko-KR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Gulim" charset="0"/>
                <a:cs typeface="Arial" charset="0"/>
              </a:rPr>
              <a:t>Isolated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Gulim" charset="0"/>
                <a:cs typeface="Arial" charset="0"/>
              </a:rPr>
              <a:t>Onboard Level</a:t>
            </a:r>
            <a:r>
              <a:rPr lang="en-US" altLang="ko-KR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Gulim" charset="0"/>
                <a:cs typeface="Arial" charset="0"/>
              </a:rPr>
              <a:t>-1 and Level-2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Gulim" charset="0"/>
                <a:cs typeface="Arial" charset="0"/>
              </a:rPr>
              <a:t>Chargers</a:t>
            </a:r>
            <a:endParaRPr lang="en-US" altLang="ko-KR" sz="2800" b="1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Gulim" charset="0"/>
              <a:cs typeface="Arial" charset="0"/>
            </a:endParaRPr>
          </a:p>
          <a:p>
            <a:pPr marL="800100" lvl="4" indent="-342900">
              <a:buFont typeface="Wingdings" charset="2"/>
              <a:buChar char="§"/>
              <a:defRPr/>
            </a:pPr>
            <a:r>
              <a:rPr lang="en-US" sz="2000" b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Gulim" charset="0"/>
                <a:cs typeface="Arial" charset="0"/>
              </a:rPr>
              <a:t>Conventional Chargers</a:t>
            </a:r>
          </a:p>
          <a:p>
            <a:pPr marL="800100" lvl="4" indent="-342900">
              <a:spcAft>
                <a:spcPts val="1200"/>
              </a:spcAft>
              <a:buFont typeface="Wingdings" charset="2"/>
              <a:buChar char="§"/>
              <a:defRPr/>
            </a:pPr>
            <a:r>
              <a:rPr lang="en-US" sz="2000" b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Gulim" charset="0"/>
                <a:cs typeface="Arial" charset="0"/>
              </a:rPr>
              <a:t>Maximum Efficiency Point Tracking Technique </a:t>
            </a:r>
            <a:endParaRPr lang="en-US" altLang="ko-KR" sz="2000" b="1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Gulim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3352800"/>
            <a:ext cx="81534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  <a:buFont typeface="Wingdings" charset="0"/>
              <a:buChar char="§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Gulim" charset="0"/>
                <a:cs typeface="Arial" charset="0"/>
              </a:rPr>
              <a:t>Perspectives for Next Generation of Onboard Chargers</a:t>
            </a:r>
          </a:p>
          <a:p>
            <a:pPr lvl="2" indent="-457200">
              <a:spcAft>
                <a:spcPts val="0"/>
              </a:spcAft>
              <a:buFont typeface="Wingdings" charset="0"/>
              <a:buChar char="§"/>
              <a:defRPr/>
            </a:pPr>
            <a:r>
              <a:rPr lang="en-US" sz="2000" b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Gulim" charset="0"/>
                <a:cs typeface="Arial" charset="0"/>
              </a:rPr>
              <a:t>Parallel Resonant Stage Chargers</a:t>
            </a:r>
          </a:p>
          <a:p>
            <a:pPr lvl="2" indent="-457200">
              <a:spcAft>
                <a:spcPts val="0"/>
              </a:spcAft>
              <a:buFont typeface="Wingdings" charset="0"/>
              <a:buChar char="§"/>
              <a:defRPr/>
            </a:pPr>
            <a:r>
              <a:rPr lang="en-US" sz="2000" b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Gulim" charset="0"/>
                <a:cs typeface="Arial" charset="0"/>
              </a:rPr>
              <a:t>Integrated Chargers </a:t>
            </a:r>
          </a:p>
          <a:p>
            <a:pPr lvl="2" indent="-457200">
              <a:spcAft>
                <a:spcPts val="0"/>
              </a:spcAft>
              <a:buFont typeface="Wingdings" charset="0"/>
              <a:buChar char="§"/>
              <a:defRPr/>
            </a:pPr>
            <a:r>
              <a:rPr lang="en-US" altLang="ko-KR" sz="2000" b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Gulim" charset="0"/>
                <a:cs typeface="Arial" charset="0"/>
              </a:rPr>
              <a:t>Vehicle-to-Grid and Grid-to-Vehicle</a:t>
            </a:r>
            <a:endParaRPr lang="en-US" altLang="ko-KR" sz="2000" b="1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Gulim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62000" y="5801380"/>
            <a:ext cx="7924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indent="-457200">
              <a:buFont typeface="Wingdings" charset="0"/>
              <a:buChar char="§"/>
            </a:pP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Gulim" charset="0"/>
                <a:cs typeface="Arial" charset="0"/>
              </a:rPr>
              <a:t>Summary</a:t>
            </a:r>
            <a:endParaRPr lang="en-US" sz="2800" b="1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Gulim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  <p:bldP spid="4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990600" y="2851150"/>
            <a:ext cx="7961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indent="-457200">
              <a:spcBef>
                <a:spcPts val="1200"/>
              </a:spcBef>
              <a:buFont typeface="Wingdings" charset="0"/>
              <a:buChar char="§"/>
            </a:pPr>
            <a:r>
              <a:rPr lang="en-US" sz="2800" b="1">
                <a:cs typeface="Arial" charset="0"/>
              </a:rPr>
              <a:t>Current Statistics</a:t>
            </a:r>
            <a:r>
              <a:rPr lang="en-US" sz="2800">
                <a:cs typeface="Arial" charset="0"/>
              </a:rPr>
              <a:t>:</a:t>
            </a:r>
            <a:endParaRPr lang="en-US" sz="2800" b="1">
              <a:cs typeface="Arial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90600" y="1160463"/>
            <a:ext cx="769620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spcBef>
                <a:spcPts val="1200"/>
              </a:spcBef>
              <a:buFont typeface="Wingdings" charset="0"/>
              <a:buChar char="§"/>
            </a:pPr>
            <a:r>
              <a:rPr lang="en-US" sz="2800" b="1">
                <a:cs typeface="Arial" charset="0"/>
              </a:rPr>
              <a:t>Transportation 1.0</a:t>
            </a:r>
            <a:r>
              <a:rPr lang="en-US" sz="2800">
                <a:cs typeface="Arial" charset="0"/>
              </a:rPr>
              <a:t>:</a:t>
            </a:r>
            <a:endParaRPr lang="en-US" sz="2800" b="1">
              <a:cs typeface="Arial" charset="0"/>
            </a:endParaRPr>
          </a:p>
          <a:p>
            <a:pPr marL="914400" lvl="1" indent="-457200">
              <a:spcBef>
                <a:spcPts val="1200"/>
              </a:spcBef>
              <a:buFont typeface="Wingdings" charset="0"/>
              <a:buChar char="§"/>
            </a:pPr>
            <a:r>
              <a:rPr lang="en-US" sz="2200">
                <a:cs typeface="Arial" charset="0"/>
              </a:rPr>
              <a:t>Invention of Internal Combustion Engine (ICE), 150 years ago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7575" y="304800"/>
            <a:ext cx="8226425" cy="9747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99"/>
                </a:solidFill>
                <a:cs typeface="+mj-cs"/>
              </a:rPr>
              <a:t>TRANSPORTATION 1.0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096000" y="304800"/>
            <a:ext cx="31242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 baseline="-25000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143000" y="6465888"/>
            <a:ext cx="5029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pic>
        <p:nvPicPr>
          <p:cNvPr id="922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6542088"/>
            <a:ext cx="5867400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90600" y="3425825"/>
            <a:ext cx="7772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14400" lvl="1" indent="-457200">
              <a:spcBef>
                <a:spcPts val="1200"/>
              </a:spcBef>
              <a:buFont typeface="Wingdings" charset="0"/>
              <a:buChar char="§"/>
            </a:pPr>
            <a:r>
              <a:rPr lang="en-US" sz="2200">
                <a:cs typeface="Arial" charset="0"/>
              </a:rPr>
              <a:t>Over 900 million vehicles worldwide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90600" y="3989388"/>
            <a:ext cx="74676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14400" lvl="1" indent="-457200">
              <a:spcBef>
                <a:spcPts val="1200"/>
              </a:spcBef>
              <a:buFont typeface="Wingdings" charset="0"/>
              <a:buChar char="§"/>
            </a:pPr>
            <a:r>
              <a:rPr lang="en-US" sz="2200">
                <a:cs typeface="Arial" charset="0"/>
              </a:rPr>
              <a:t>Over 250 million registered vehicles in the U.S.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90600" y="4598988"/>
            <a:ext cx="8001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14400" lvl="1" indent="-457200">
              <a:spcBef>
                <a:spcPts val="1200"/>
              </a:spcBef>
              <a:buFont typeface="Wingdings" charset="0"/>
              <a:buChar char="§"/>
            </a:pPr>
            <a:r>
              <a:rPr lang="en-US" sz="2200">
                <a:cs typeface="Arial" charset="0"/>
              </a:rPr>
              <a:t>50 million vehicles are being manufactured every year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90600" y="5132388"/>
            <a:ext cx="8001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14400" lvl="1" indent="-457200">
              <a:spcBef>
                <a:spcPts val="1200"/>
              </a:spcBef>
              <a:buFont typeface="Wingdings" charset="0"/>
              <a:buChar char="§"/>
            </a:pPr>
            <a:r>
              <a:rPr lang="en-US" sz="2200">
                <a:cs typeface="Arial" charset="0"/>
              </a:rPr>
              <a:t>Recent economic growth in China, India, elsewhere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3" grpId="0"/>
      <p:bldP spid="4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143000" y="6465888"/>
            <a:ext cx="5029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pic>
        <p:nvPicPr>
          <p:cNvPr id="1126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6542088"/>
            <a:ext cx="5867400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096000" y="304800"/>
            <a:ext cx="31242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 baseline="-25000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7575" y="304800"/>
            <a:ext cx="8226425" cy="9747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0099"/>
                </a:solidFill>
              </a:rPr>
              <a:t>TRANSPORTATION 1.0</a:t>
            </a:r>
            <a:endParaRPr lang="en-US" dirty="0" smtClean="0">
              <a:solidFill>
                <a:srgbClr val="000099"/>
              </a:solidFill>
              <a:cs typeface="+mj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66800" y="3232150"/>
            <a:ext cx="7961313" cy="294005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spcBef>
                <a:spcPts val="1200"/>
              </a:spcBef>
              <a:defRPr/>
            </a:pPr>
            <a:endParaRPr lang="en-US" sz="1900" b="1" dirty="0">
              <a:ea typeface="+mn-ea"/>
              <a:cs typeface="Arial" charset="0"/>
            </a:endParaRPr>
          </a:p>
          <a:p>
            <a:pPr lvl="1" indent="-457200"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en-US" sz="2800" b="1" dirty="0">
                <a:ea typeface="+mn-ea"/>
                <a:cs typeface="Arial" charset="0"/>
              </a:rPr>
              <a:t>Concerns:</a:t>
            </a:r>
          </a:p>
          <a:p>
            <a:pPr marL="914400" lvl="1" indent="-457200"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en-US" sz="2200" dirty="0">
                <a:ea typeface="+mn-ea"/>
                <a:cs typeface="Arial" charset="0"/>
              </a:rPr>
              <a:t>Rising fuel costs</a:t>
            </a:r>
          </a:p>
          <a:p>
            <a:pPr marL="914400" lvl="1" indent="-457200"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en-US" sz="2200" dirty="0"/>
              <a:t>Economic apprehensions </a:t>
            </a:r>
            <a:endParaRPr lang="en-US" sz="2200" dirty="0">
              <a:ea typeface="+mn-ea"/>
              <a:cs typeface="Arial" charset="0"/>
            </a:endParaRPr>
          </a:p>
          <a:p>
            <a:pPr marL="914400" lvl="1" indent="-457200"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en-US" sz="2200" dirty="0"/>
              <a:t>National security dreads </a:t>
            </a:r>
          </a:p>
          <a:p>
            <a:pPr marL="914400" lvl="1" indent="-457200"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en-US" sz="2200" dirty="0"/>
              <a:t>Environmental and public health</a:t>
            </a:r>
            <a:endParaRPr lang="en-US" sz="2200" b="1" dirty="0">
              <a:ea typeface="+mn-ea"/>
              <a:cs typeface="Arial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66800" y="1295400"/>
            <a:ext cx="76962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spcBef>
                <a:spcPts val="1200"/>
              </a:spcBef>
              <a:buFont typeface="Wingdings" charset="0"/>
              <a:buChar char="§"/>
            </a:pPr>
            <a:r>
              <a:rPr lang="en-US" sz="2800" b="1">
                <a:cs typeface="Arial" charset="0"/>
              </a:rPr>
              <a:t>Transportation 1.0</a:t>
            </a:r>
            <a:r>
              <a:rPr lang="en-US" sz="2800">
                <a:cs typeface="Arial" charset="0"/>
              </a:rPr>
              <a:t>:</a:t>
            </a:r>
            <a:endParaRPr lang="en-US" sz="2800" b="1">
              <a:cs typeface="Arial" charset="0"/>
            </a:endParaRPr>
          </a:p>
          <a:p>
            <a:pPr marL="914400" lvl="1" indent="-457200">
              <a:spcBef>
                <a:spcPts val="1200"/>
              </a:spcBef>
              <a:buFont typeface="Wingdings" charset="0"/>
              <a:buChar char="§"/>
            </a:pPr>
            <a:r>
              <a:rPr lang="en-US" sz="2200">
                <a:cs typeface="Arial" charset="0"/>
              </a:rPr>
              <a:t>Accounts for 40% of GHG and 70% of emissions</a:t>
            </a:r>
          </a:p>
          <a:p>
            <a:pPr marL="914400" lvl="1" indent="-457200">
              <a:spcBef>
                <a:spcPts val="1200"/>
              </a:spcBef>
              <a:buFont typeface="Wingdings" charset="0"/>
              <a:buChar char="§"/>
            </a:pPr>
            <a:r>
              <a:rPr lang="en-US" sz="2200">
                <a:cs typeface="Arial" charset="0"/>
              </a:rPr>
              <a:t>99% Dependence on ONE source of fuel</a:t>
            </a:r>
          </a:p>
          <a:p>
            <a:pPr marL="914400" lvl="1" indent="-457200">
              <a:spcBef>
                <a:spcPts val="1200"/>
              </a:spcBef>
              <a:buFont typeface="Wingdings" charset="0"/>
              <a:buChar char="§"/>
            </a:pPr>
            <a:r>
              <a:rPr lang="en-US" sz="2200">
                <a:cs typeface="Arial" charset="0"/>
              </a:rPr>
              <a:t>Not Sustainable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143000" y="6465888"/>
            <a:ext cx="5029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pic>
        <p:nvPicPr>
          <p:cNvPr id="133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6542088"/>
            <a:ext cx="5867400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096000" y="304800"/>
            <a:ext cx="31242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 baseline="-25000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7575" y="304800"/>
            <a:ext cx="8226425" cy="9747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99"/>
                </a:solidFill>
                <a:cs typeface="+mj-cs"/>
              </a:rPr>
              <a:t>SOLUTION: </a:t>
            </a:r>
            <a:r>
              <a:rPr lang="en-US" dirty="0">
                <a:solidFill>
                  <a:srgbClr val="000099"/>
                </a:solidFill>
              </a:rPr>
              <a:t>TRANSPORTATION </a:t>
            </a:r>
            <a:r>
              <a:rPr lang="en-US" dirty="0" smtClean="0">
                <a:solidFill>
                  <a:srgbClr val="000099"/>
                </a:solidFill>
              </a:rPr>
              <a:t>2.0</a:t>
            </a:r>
            <a:endParaRPr lang="en-US" dirty="0" smtClean="0">
              <a:solidFill>
                <a:srgbClr val="000099"/>
              </a:solidFill>
              <a:cs typeface="+mj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54088" y="1066800"/>
            <a:ext cx="7961312" cy="23701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en-US" sz="2800" b="1" dirty="0">
                <a:ea typeface="+mn-ea"/>
                <a:cs typeface="Arial" charset="0"/>
              </a:rPr>
              <a:t>Transportation 2.0</a:t>
            </a:r>
            <a:r>
              <a:rPr lang="en-US" sz="2800" dirty="0">
                <a:ea typeface="+mn-ea"/>
                <a:cs typeface="Arial" charset="0"/>
              </a:rPr>
              <a:t>:</a:t>
            </a:r>
            <a:endParaRPr lang="en-US" sz="2800" b="1" dirty="0">
              <a:ea typeface="+mn-ea"/>
              <a:cs typeface="Arial" charset="0"/>
            </a:endParaRPr>
          </a:p>
          <a:p>
            <a:pPr marL="914400" lvl="1" indent="-457200"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en-US" sz="2000" dirty="0">
                <a:cs typeface="Arial" charset="0"/>
              </a:rPr>
              <a:t>ELECTRIFICATION</a:t>
            </a:r>
          </a:p>
          <a:p>
            <a:pPr marL="1371600" lvl="2" indent="-457200"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en-US" sz="2000" dirty="0">
                <a:cs typeface="Arial" charset="0"/>
              </a:rPr>
              <a:t>Hybrid Electric Vehicles (HEVs)</a:t>
            </a:r>
          </a:p>
          <a:p>
            <a:pPr marL="1371600" lvl="2" indent="-457200"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en-US" sz="2000" dirty="0">
                <a:cs typeface="Arial" charset="0"/>
              </a:rPr>
              <a:t>Plug-In Hybrid Electric Vehicles (PHEVs)</a:t>
            </a:r>
          </a:p>
          <a:p>
            <a:pPr marL="1371600" lvl="2" indent="-457200"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en-US" sz="2000" dirty="0">
                <a:cs typeface="Arial" charset="0"/>
              </a:rPr>
              <a:t>Electric Vehicles (EVs)</a:t>
            </a:r>
          </a:p>
        </p:txBody>
      </p:sp>
      <p:sp>
        <p:nvSpPr>
          <p:cNvPr id="2" name="Rectangle 1"/>
          <p:cNvSpPr/>
          <p:nvPr/>
        </p:nvSpPr>
        <p:spPr>
          <a:xfrm>
            <a:off x="914400" y="5249863"/>
            <a:ext cx="80772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en-US" sz="2800" b="1" dirty="0" smtClean="0">
                <a:cs typeface="Arial" charset="0"/>
              </a:rPr>
              <a:t>An Enabling </a:t>
            </a:r>
            <a:r>
              <a:rPr lang="en-US" sz="2800" b="1" dirty="0">
                <a:cs typeface="Arial" charset="0"/>
              </a:rPr>
              <a:t>Technology for Electrification:</a:t>
            </a:r>
          </a:p>
          <a:p>
            <a:pPr marL="914400" lvl="1" indent="-457200"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en-US" dirty="0"/>
              <a:t>POWER </a:t>
            </a:r>
            <a:r>
              <a:rPr lang="en-US" dirty="0" smtClean="0"/>
              <a:t>ELECTRONICS</a:t>
            </a:r>
            <a:endParaRPr lang="en-US" b="1" dirty="0"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12813" y="4262438"/>
            <a:ext cx="17764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ICE Vehicle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799013" y="4271963"/>
            <a:ext cx="971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HEVs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475413" y="4271963"/>
            <a:ext cx="1176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PHEVs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242300" y="4271963"/>
            <a:ext cx="749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EVs</a:t>
            </a:r>
          </a:p>
        </p:txBody>
      </p:sp>
      <p:sp>
        <p:nvSpPr>
          <p:cNvPr id="13" name="Right Arrow 12"/>
          <p:cNvSpPr>
            <a:spLocks noChangeArrowheads="1"/>
          </p:cNvSpPr>
          <p:nvPr/>
        </p:nvSpPr>
        <p:spPr bwMode="auto">
          <a:xfrm>
            <a:off x="7694613" y="4348163"/>
            <a:ext cx="533400" cy="304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Right Arrow 14"/>
          <p:cNvSpPr>
            <a:spLocks noChangeArrowheads="1"/>
          </p:cNvSpPr>
          <p:nvPr/>
        </p:nvSpPr>
        <p:spPr bwMode="auto">
          <a:xfrm>
            <a:off x="5865813" y="4348163"/>
            <a:ext cx="533400" cy="304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648200" y="3760788"/>
            <a:ext cx="42672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200">
                <a:solidFill>
                  <a:srgbClr val="FF0000"/>
                </a:solidFill>
              </a:rPr>
              <a:t>Transportation 2.0: Electrified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741613" y="3962400"/>
            <a:ext cx="1905000" cy="963613"/>
            <a:chOff x="2741712" y="3962400"/>
            <a:chExt cx="1905000" cy="964287"/>
          </a:xfrm>
        </p:grpSpPr>
        <p:sp>
          <p:nvSpPr>
            <p:cNvPr id="13327" name="Right Arrow 7"/>
            <p:cNvSpPr>
              <a:spLocks noChangeArrowheads="1"/>
            </p:cNvSpPr>
            <p:nvPr/>
          </p:nvSpPr>
          <p:spPr bwMode="auto">
            <a:xfrm>
              <a:off x="2741712" y="4347865"/>
              <a:ext cx="1905000" cy="3048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3328" name="Rectangle 13"/>
            <p:cNvSpPr>
              <a:spLocks noChangeArrowheads="1"/>
            </p:cNvSpPr>
            <p:nvPr/>
          </p:nvSpPr>
          <p:spPr bwMode="auto">
            <a:xfrm>
              <a:off x="2895600" y="3962400"/>
              <a:ext cx="139211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200">
                  <a:solidFill>
                    <a:srgbClr val="FF0000"/>
                  </a:solidFill>
                </a:rPr>
                <a:t>Paradigm</a:t>
              </a:r>
            </a:p>
          </p:txBody>
        </p:sp>
        <p:sp>
          <p:nvSpPr>
            <p:cNvPr id="13329" name="Rectangle 2"/>
            <p:cNvSpPr>
              <a:spLocks noChangeArrowheads="1"/>
            </p:cNvSpPr>
            <p:nvPr/>
          </p:nvSpPr>
          <p:spPr bwMode="auto">
            <a:xfrm>
              <a:off x="3200400" y="4495800"/>
              <a:ext cx="74919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200">
                  <a:solidFill>
                    <a:srgbClr val="FF0000"/>
                  </a:solidFill>
                </a:rPr>
                <a:t>Shift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9" grpId="0"/>
      <p:bldP spid="10" grpId="0"/>
      <p:bldP spid="11" grpId="0"/>
      <p:bldP spid="12" grpId="0"/>
      <p:bldP spid="13" grpId="0" animBg="1"/>
      <p:bldP spid="15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143000" y="6465888"/>
            <a:ext cx="5029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pic>
        <p:nvPicPr>
          <p:cNvPr id="2560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6542088"/>
            <a:ext cx="5867400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096000" y="304800"/>
            <a:ext cx="31242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 baseline="-25000"/>
          </a:p>
        </p:txBody>
      </p:sp>
      <p:pic>
        <p:nvPicPr>
          <p:cNvPr id="7" name="Picture 6" descr="Tesla Motors - Model S lithium-ion battery pa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5864" y="1279827"/>
            <a:ext cx="2470136" cy="164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autoweek.com/storyimage/CW/20130513/CARNEWS/130519937/AR/0/2013-Tesla-Model-S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983" y="1281952"/>
            <a:ext cx="274320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electric.carstations.com/wp-content/uploads/sae-j1772-20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4245" y="1251469"/>
            <a:ext cx="2312555" cy="167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12983" y="6248399"/>
            <a:ext cx="81089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*Specification data is based on public information and is subject to change.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725891"/>
              </p:ext>
            </p:extLst>
          </p:nvPr>
        </p:nvGraphicFramePr>
        <p:xfrm>
          <a:off x="816432" y="3408076"/>
          <a:ext cx="8098965" cy="28576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12368"/>
                <a:gridCol w="609600"/>
                <a:gridCol w="838200"/>
                <a:gridCol w="914400"/>
                <a:gridCol w="1219200"/>
                <a:gridCol w="805542"/>
                <a:gridCol w="1023258"/>
                <a:gridCol w="914400"/>
                <a:gridCol w="761997"/>
              </a:tblGrid>
              <a:tr h="29734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Vehicle</a:t>
                      </a:r>
                      <a:endParaRPr lang="en-US" sz="9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EV type</a:t>
                      </a:r>
                      <a:endParaRPr lang="en-US" sz="9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Price</a:t>
                      </a:r>
                      <a:endParaRPr lang="en-US" sz="9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Battery</a:t>
                      </a:r>
                      <a:endParaRPr lang="en-US" sz="9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On-Board Charger</a:t>
                      </a:r>
                      <a:endParaRPr lang="en-US" sz="9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E-Range</a:t>
                      </a:r>
                      <a:endParaRPr lang="en-US" sz="9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Connector type</a:t>
                      </a:r>
                      <a:endParaRPr lang="en-US" sz="9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Level 1</a:t>
                      </a:r>
                      <a:endParaRPr lang="en-US" sz="9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Level 2</a:t>
                      </a:r>
                      <a:endParaRPr lang="en-US" sz="9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97340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Nissan leaf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EV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$35,200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24kWh</a:t>
                      </a:r>
                    </a:p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Li-ion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3.3 kW</a:t>
                      </a:r>
                    </a:p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OBC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100 mi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SAE J1772</a:t>
                      </a:r>
                    </a:p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JARI/TEPCO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22 </a:t>
                      </a:r>
                      <a:r>
                        <a:rPr lang="en-US" sz="900" b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hrs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en-US" sz="900" b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hrs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97340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BWM Active  E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EV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Lease Only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32 kWh</a:t>
                      </a:r>
                    </a:p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Li-ion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7.2 kW </a:t>
                      </a:r>
                    </a:p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OBC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100mi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SAE J1772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8-10</a:t>
                      </a:r>
                      <a:r>
                        <a:rPr lang="en-US" sz="900" b="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hrs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4-5 </a:t>
                      </a:r>
                      <a:r>
                        <a:rPr lang="en-US" sz="900" b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hrs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97340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Ford Focus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EV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$39.200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23 kWh</a:t>
                      </a:r>
                    </a:p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Li-ion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6.6kW</a:t>
                      </a:r>
                    </a:p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OBC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76mi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SAE J1772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en-US" sz="900" b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hrs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3-4 </a:t>
                      </a:r>
                      <a:r>
                        <a:rPr lang="en-US" sz="900" b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hrs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97340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Mitsubishi I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EV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$29,125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16 kWh</a:t>
                      </a:r>
                    </a:p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Li-ion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3.3 kW</a:t>
                      </a:r>
                    </a:p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OBC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62 mi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SAE J1772</a:t>
                      </a:r>
                    </a:p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JARI/TEPCO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22.5 </a:t>
                      </a:r>
                      <a:r>
                        <a:rPr lang="en-US" sz="900" b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hrs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en-US" sz="900" b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hrs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97340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Honda</a:t>
                      </a:r>
                      <a:r>
                        <a:rPr lang="en-US" sz="900" b="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Fit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EV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Lease Only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20kWh</a:t>
                      </a:r>
                    </a:p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Li-ion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3.3kW</a:t>
                      </a:r>
                    </a:p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OBC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76</a:t>
                      </a:r>
                      <a:r>
                        <a:rPr lang="en-US" sz="900" b="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mi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SAE J1772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900" b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hrs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900" b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hrs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97340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Toyota</a:t>
                      </a:r>
                      <a:r>
                        <a:rPr lang="en-US" sz="900" b="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Plug-in Prius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PHEV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$32,000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4.4 kWh</a:t>
                      </a:r>
                    </a:p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Li-ion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3.3 kW</a:t>
                      </a:r>
                    </a:p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OBC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15mi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SAE J1772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900" b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hrs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1.5 </a:t>
                      </a:r>
                      <a:r>
                        <a:rPr lang="en-US" sz="900" b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hrs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97340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Chevy Volt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PHEV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$39,145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16kWh</a:t>
                      </a:r>
                    </a:p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Li-ion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3.3kW</a:t>
                      </a:r>
                    </a:p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OBC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35mi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SAE J1772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900" b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hrs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900" b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hrs</a:t>
                      </a:r>
                      <a:endParaRPr lang="en-US" sz="900" b="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2" name="Rounded Rectangle 11"/>
          <p:cNvSpPr/>
          <p:nvPr/>
        </p:nvSpPr>
        <p:spPr bwMode="auto">
          <a:xfrm rot="16200000">
            <a:off x="2351283" y="4533900"/>
            <a:ext cx="2819401" cy="609600"/>
          </a:xfrm>
          <a:prstGeom prst="roundRect">
            <a:avLst/>
          </a:prstGeom>
          <a:solidFill>
            <a:srgbClr val="FF0000">
              <a:alpha val="3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2694" y="3152001"/>
            <a:ext cx="7496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CHARGING CHARACTERISTICS AND INFRASTRUCTURES OF SOME MANUFACTURED PHEVS AND EVS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 rot="16200000">
            <a:off x="5295900" y="4381498"/>
            <a:ext cx="2819401" cy="914401"/>
          </a:xfrm>
          <a:prstGeom prst="roundRect">
            <a:avLst/>
          </a:prstGeom>
          <a:solidFill>
            <a:srgbClr val="FF0000">
              <a:alpha val="3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 rot="16200000">
            <a:off x="3390901" y="4305298"/>
            <a:ext cx="2819401" cy="1066800"/>
          </a:xfrm>
          <a:prstGeom prst="roundRect">
            <a:avLst/>
          </a:prstGeom>
          <a:solidFill>
            <a:srgbClr val="FF0000">
              <a:alpha val="3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8226425" cy="9747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99"/>
                </a:solidFill>
                <a:cs typeface="+mj-cs"/>
              </a:rPr>
              <a:t>ONBOARD CHARGERS FOR COMMERCIALLY AVAILABLE PEVS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09600" y="2895600"/>
            <a:ext cx="28956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00" dirty="0" smtClean="0">
                <a:latin typeface="Times New Roman"/>
                <a:cs typeface="Times New Roman"/>
              </a:rPr>
              <a:t>Image source: </a:t>
            </a:r>
            <a:r>
              <a:rPr lang="zh-CN" altLang="en-US" sz="700" dirty="0" smtClean="0">
                <a:latin typeface="Times New Roman"/>
                <a:cs typeface="Times New Roman"/>
              </a:rPr>
              <a:t>http</a:t>
            </a:r>
            <a:r>
              <a:rPr lang="zh-CN" altLang="en-US" sz="700" dirty="0">
                <a:latin typeface="Times New Roman"/>
                <a:cs typeface="Times New Roman"/>
              </a:rPr>
              <a:t>://tudo-autos.blogspot.com/2013_12_01_archive.html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05200" y="2895600"/>
            <a:ext cx="27432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00" dirty="0">
                <a:latin typeface="Times New Roman"/>
                <a:cs typeface="Times New Roman"/>
              </a:rPr>
              <a:t>Image source: </a:t>
            </a:r>
            <a:r>
              <a:rPr lang="zh-CN" altLang="en-US" sz="700" dirty="0" smtClean="0"/>
              <a:t>http</a:t>
            </a:r>
            <a:r>
              <a:rPr lang="zh-CN" altLang="en-US" sz="700" dirty="0"/>
              <a:t>://www.extremevoltage.it/Articolo_img.php?id=19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76835" y="2873669"/>
            <a:ext cx="259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00" dirty="0" smtClean="0"/>
              <a:t>Image source: </a:t>
            </a:r>
            <a:r>
              <a:rPr lang="zh-CN" altLang="en-US" sz="700" dirty="0" smtClean="0"/>
              <a:t>http</a:t>
            </a:r>
            <a:r>
              <a:rPr lang="zh-CN" altLang="en-US" sz="700" dirty="0"/>
              <a:t>://netzero-usa.com/home-improvement-products/electric-vehicle-charge-stations/</a:t>
            </a:r>
          </a:p>
        </p:txBody>
      </p:sp>
    </p:spTree>
    <p:extLst>
      <p:ext uri="{BB962C8B-B14F-4D97-AF65-F5344CB8AC3E}">
        <p14:creationId xmlns:p14="http://schemas.microsoft.com/office/powerpoint/2010/main" val="2714591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143000" y="6465888"/>
            <a:ext cx="5029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pic>
        <p:nvPicPr>
          <p:cNvPr id="2560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6542088"/>
            <a:ext cx="5867400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096000" y="304800"/>
            <a:ext cx="31242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 baseline="-25000"/>
          </a:p>
        </p:txBody>
      </p:sp>
      <p:sp>
        <p:nvSpPr>
          <p:cNvPr id="7" name="Rounded Rectangle 6"/>
          <p:cNvSpPr/>
          <p:nvPr/>
        </p:nvSpPr>
        <p:spPr bwMode="auto">
          <a:xfrm>
            <a:off x="1143001" y="4529318"/>
            <a:ext cx="7086600" cy="804682"/>
          </a:xfrm>
          <a:prstGeom prst="roundRect">
            <a:avLst/>
          </a:prstGeom>
          <a:solidFill>
            <a:srgbClr val="FF0000">
              <a:alpha val="3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6760" y="6066705"/>
            <a:ext cx="80486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Data Source: California PEV Collaborative (CG3-3).</a:t>
            </a:r>
            <a:endParaRPr lang="en-US" sz="1200" dirty="0"/>
          </a:p>
        </p:txBody>
      </p:sp>
      <p:pic>
        <p:nvPicPr>
          <p:cNvPr id="10" name="Picture 6" descr="http://evseupgrade.com/pic/?ev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1227520"/>
            <a:ext cx="2055930" cy="173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184821"/>
            <a:ext cx="2699657" cy="2045703"/>
          </a:xfrm>
          <a:prstGeom prst="rect">
            <a:avLst/>
          </a:prstGeom>
        </p:spPr>
      </p:pic>
      <p:pic>
        <p:nvPicPr>
          <p:cNvPr id="12" name="Picture 12" descr="http://www.greenlaunches.com/wp-content/uploads/2013/01/ev_charging_station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914400"/>
            <a:ext cx="1310710" cy="211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219200" y="3276600"/>
          <a:ext cx="7002463" cy="2727643"/>
        </p:xfrm>
        <a:graphic>
          <a:graphicData uri="http://schemas.openxmlformats.org/drawingml/2006/table">
            <a:tbl>
              <a:tblPr/>
              <a:tblGrid>
                <a:gridCol w="1350963"/>
                <a:gridCol w="1295400"/>
                <a:gridCol w="1371600"/>
                <a:gridCol w="1295400"/>
                <a:gridCol w="838200"/>
                <a:gridCol w="850900"/>
              </a:tblGrid>
              <a:tr h="258763"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Times New Roman" charset="0"/>
                        </a:rPr>
                        <a:t>Charging Level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Times New Roman" charset="0"/>
                        </a:rPr>
                        <a:t>Power Supply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Times New Roman" charset="0"/>
                        </a:rPr>
                        <a:t>Charging Power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Times New Roman" charset="0"/>
                        </a:rPr>
                        <a:t>Miles of Range for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Times New Roman" charset="0"/>
                        </a:rPr>
                        <a:t>1 Hour of Charge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Charging Time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MS PGothic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8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Times New Roman" charset="0"/>
                        </a:rPr>
                        <a:t>BEV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Times New Roman" charset="0"/>
                        </a:rPr>
                        <a:t>PHEV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Level 1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120VAC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Single Phase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1.4 kW @ 12 amp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(on board)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3-4 miles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~17Hours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~7 Hours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Level 2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240VAC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Single Phase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Up to 19.2 kW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(up to 80 amps)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3.3 kW (on-board)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8-10 miles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~7 Hours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~3 Hours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97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6.6 kW (on-board)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17-20 miles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~3.5 Hours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~1.4 Hours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Level 3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DC fast Charge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200 – 450 VDC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Up to 90 kW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(~200 amps)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&gt;50 kW (off board)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50-60 miles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(~80% per 0.5 hr charge)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30~45 Mins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~10 Minutes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762000" y="244475"/>
            <a:ext cx="82264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FF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FF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FF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FF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FF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000099"/>
                </a:solidFill>
                <a:cs typeface="+mj-cs"/>
              </a:rPr>
              <a:t>CHARGING POWER LEVELS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2000" y="3000345"/>
            <a:ext cx="27432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00" dirty="0" smtClean="0"/>
              <a:t>Image source: </a:t>
            </a:r>
            <a:r>
              <a:rPr lang="zh-CN" altLang="en-US" sz="700" dirty="0" smtClean="0"/>
              <a:t>http</a:t>
            </a:r>
            <a:r>
              <a:rPr lang="zh-CN" altLang="en-US" sz="700" dirty="0"/>
              <a:t>://stockfresh.com/image/1409468/house</a:t>
            </a:r>
            <a:r>
              <a:rPr lang="zh-CN" altLang="en-US" sz="700" dirty="0" smtClean="0"/>
              <a:t>-icon</a:t>
            </a:r>
            <a:endParaRPr lang="zh-CN" altLang="en-US" sz="700" dirty="0"/>
          </a:p>
        </p:txBody>
      </p:sp>
      <p:sp>
        <p:nvSpPr>
          <p:cNvPr id="16" name="Rectangle 15"/>
          <p:cNvSpPr/>
          <p:nvPr/>
        </p:nvSpPr>
        <p:spPr>
          <a:xfrm>
            <a:off x="3352800" y="3000232"/>
            <a:ext cx="33528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00" dirty="0" smtClean="0"/>
              <a:t>Image source: </a:t>
            </a:r>
            <a:r>
              <a:rPr lang="zh-CN" altLang="en-US" sz="700" dirty="0" smtClean="0"/>
              <a:t>http</a:t>
            </a:r>
            <a:r>
              <a:rPr lang="zh-CN" altLang="en-US" sz="700" dirty="0"/>
              <a:t>://www.planete-citroen.com/forum/showthread.php?p=2204483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3200" y="3000231"/>
            <a:ext cx="26853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00" dirty="0" smtClean="0"/>
              <a:t>Image source: http</a:t>
            </a:r>
            <a:r>
              <a:rPr lang="en-US" altLang="zh-CN" sz="700" dirty="0"/>
              <a:t>://www.verdek.com/pdf/news_1-24-2011.pdf</a:t>
            </a:r>
            <a:endParaRPr lang="zh-CN" altLang="en-US" sz="700" dirty="0"/>
          </a:p>
        </p:txBody>
      </p:sp>
    </p:spTree>
    <p:extLst>
      <p:ext uri="{BB962C8B-B14F-4D97-AF65-F5344CB8AC3E}">
        <p14:creationId xmlns:p14="http://schemas.microsoft.com/office/powerpoint/2010/main" val="841493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143000" y="6465888"/>
            <a:ext cx="5029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pic>
        <p:nvPicPr>
          <p:cNvPr id="2765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6542088"/>
            <a:ext cx="5867400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096000" y="304800"/>
            <a:ext cx="31242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 baseline="-2500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917575" y="228600"/>
            <a:ext cx="8226425" cy="12192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kern="1200" dirty="0" smtClean="0">
                <a:solidFill>
                  <a:srgbClr val="000099"/>
                </a:solidFill>
                <a:cs typeface="+mj-cs"/>
              </a:rPr>
              <a:t>Onboard Isolated Charger</a:t>
            </a:r>
            <a:endParaRPr lang="en-US" sz="3200" kern="1200" dirty="0">
              <a:solidFill>
                <a:srgbClr val="000099"/>
              </a:solidFill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762000"/>
            <a:ext cx="4063364" cy="22480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164" y="3314870"/>
            <a:ext cx="3962400" cy="25843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5800" y="5939135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/>
              <a:t>H. Wang, S. </a:t>
            </a:r>
            <a:r>
              <a:rPr lang="en-US" sz="1200" dirty="0" err="1"/>
              <a:t>Dusmez</a:t>
            </a:r>
            <a:r>
              <a:rPr lang="en-US" sz="1200" dirty="0"/>
              <a:t>, and A. Khaligh, “Maximum Efficiency Point Tracking Technique for LLC Based PEV Chargers through Variable DC Link Control,” </a:t>
            </a:r>
            <a:r>
              <a:rPr lang="en-US" sz="1200" i="1" dirty="0" smtClean="0"/>
              <a:t>IEEE </a:t>
            </a:r>
            <a:r>
              <a:rPr lang="en-US" sz="1200" i="1" dirty="0"/>
              <a:t>Transactions on Industrial </a:t>
            </a:r>
            <a:r>
              <a:rPr lang="en-US" sz="1200" i="1" dirty="0" smtClean="0"/>
              <a:t>Electronics, </a:t>
            </a:r>
            <a:r>
              <a:rPr lang="en-US" sz="1200" i="1" dirty="0"/>
              <a:t>, </a:t>
            </a:r>
            <a:r>
              <a:rPr lang="en-US" sz="1200" dirty="0"/>
              <a:t>vol. 61, no. 11, pp. 6041-6049, Nov. </a:t>
            </a:r>
            <a:r>
              <a:rPr lang="en-US" sz="1200" dirty="0" smtClean="0"/>
              <a:t>2014</a:t>
            </a:r>
            <a:r>
              <a:rPr lang="en-US" sz="1200" i="1" dirty="0" smtClean="0"/>
              <a:t>.</a:t>
            </a:r>
            <a:endParaRPr lang="en-US" sz="1200" dirty="0"/>
          </a:p>
        </p:txBody>
      </p:sp>
      <p:graphicFrame>
        <p:nvGraphicFramePr>
          <p:cNvPr id="1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1857710"/>
              </p:ext>
            </p:extLst>
          </p:nvPr>
        </p:nvGraphicFramePr>
        <p:xfrm>
          <a:off x="762000" y="838200"/>
          <a:ext cx="3962400" cy="2797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73" name="Visio" r:id="rId7" imgW="17478443" imgH="9306015" progId="Visio.Drawing.15">
                  <p:embed/>
                </p:oleObj>
              </mc:Choice>
              <mc:Fallback>
                <p:oleObj name="Visio" r:id="rId7" imgW="17478443" imgH="9306015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838200"/>
                        <a:ext cx="3962400" cy="27979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762000" y="3654386"/>
            <a:ext cx="3962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marR="0" lvl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LLC Stage Efficiency Improvement at Full Load: 2.1%</a:t>
            </a:r>
          </a:p>
          <a:p>
            <a:pPr marL="171450" marR="0" lvl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LLC Stage Efficiency Improvement at Light Load: 9.1%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762000" y="4837093"/>
            <a:ext cx="3962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marR="0" lvl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Overall Charger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Efficiency Improvement at Full Load: 1.6%</a:t>
            </a:r>
          </a:p>
          <a:p>
            <a:pPr marL="171450" marR="0" lvl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Overall Charger Efficiency Improvement at Light Load: 6.7%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055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143000" y="6465888"/>
            <a:ext cx="5029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pic>
        <p:nvPicPr>
          <p:cNvPr id="5120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6542088"/>
            <a:ext cx="5867400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096000" y="304800"/>
            <a:ext cx="31242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 baseline="-2500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143000" y="304800"/>
            <a:ext cx="73914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FF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FF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FF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FF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00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1" algn="ctr" eaLnBrk="1" hangingPunct="1">
              <a:defRPr/>
            </a:pPr>
            <a:r>
              <a:rPr lang="en-US" sz="36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Perspectives 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for Next Generation of Onboard </a:t>
            </a:r>
            <a:r>
              <a:rPr lang="en-US" sz="36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Chargers</a:t>
            </a:r>
            <a:endParaRPr lang="en-US" sz="3600" dirty="0" smtClean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1524000"/>
            <a:ext cx="3882646" cy="459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1752600"/>
            <a:ext cx="4128386" cy="411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08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30240</TotalTime>
  <Words>1314</Words>
  <Application>Microsoft Macintosh PowerPoint</Application>
  <PresentationFormat>Letter Paper (8.5x11 in)</PresentationFormat>
  <Paragraphs>261</Paragraphs>
  <Slides>14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Custom Design</vt:lpstr>
      <vt:lpstr>Visio</vt:lpstr>
      <vt:lpstr>Plug-In Electric Vehicles and Grid Integration of EVs  Dr. Alireza Khaligh</vt:lpstr>
      <vt:lpstr>OUTLINE:</vt:lpstr>
      <vt:lpstr>TRANSPORTATION 1.0</vt:lpstr>
      <vt:lpstr>TRANSPORTATION 1.0</vt:lpstr>
      <vt:lpstr>SOLUTION: TRANSPORTATION 2.0</vt:lpstr>
      <vt:lpstr>ONBOARD CHARGERS FOR COMMERCIALLY AVAILABLE PEVS</vt:lpstr>
      <vt:lpstr>PowerPoint Presentation</vt:lpstr>
      <vt:lpstr>Onboard Isolated Charger</vt:lpstr>
      <vt:lpstr>PowerPoint Presentation</vt:lpstr>
      <vt:lpstr>Parallel Resonant Stage Onboard Chargers Experimental Results</vt:lpstr>
      <vt:lpstr>Integrated Bidirectional Onboard Chargers</vt:lpstr>
      <vt:lpstr>POWER ELECTRONICS @ MARYLAND</vt:lpstr>
      <vt:lpstr>PowerPoint Presentation</vt:lpstr>
      <vt:lpstr>PowerPoint Presentation</vt:lpstr>
    </vt:vector>
  </TitlesOfParts>
  <Company>University of Maryland Department of Elec. &amp; Comp. 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Advisory Board December 2006</dc:title>
  <dc:creator>ychtang</dc:creator>
  <cp:lastModifiedBy>Alireza Khaligh</cp:lastModifiedBy>
  <cp:revision>851</cp:revision>
  <cp:lastPrinted>2014-04-21T18:16:08Z</cp:lastPrinted>
  <dcterms:modified xsi:type="dcterms:W3CDTF">2014-10-18T15:53:18Z</dcterms:modified>
</cp:coreProperties>
</file>