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90" r:id="rId2"/>
    <p:sldId id="291" r:id="rId3"/>
    <p:sldId id="261" r:id="rId4"/>
    <p:sldId id="292" r:id="rId5"/>
    <p:sldId id="293" r:id="rId6"/>
    <p:sldId id="277" r:id="rId7"/>
    <p:sldId id="259" r:id="rId8"/>
    <p:sldId id="283" r:id="rId9"/>
    <p:sldId id="29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19" autoAdjust="0"/>
  </p:normalViewPr>
  <p:slideViewPr>
    <p:cSldViewPr>
      <p:cViewPr>
        <p:scale>
          <a:sx n="94" d="100"/>
          <a:sy n="94" d="100"/>
        </p:scale>
        <p:origin x="-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41B6-A706-452B-AE40-5673F1DD91F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696C-D428-4720-AD43-0D734DA4A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5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D61EEE-B776-423A-AD6C-C5360DC92688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9ACF6A-51BD-41E5-A89A-4822E563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F6A-51BD-41E5-A89A-4822E5637E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F6A-51BD-41E5-A89A-4822E5637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Climate Central, a nonprofit organization focusing on the impacts of climate change: </a:t>
            </a:r>
          </a:p>
          <a:p>
            <a:r>
              <a:rPr lang="en-US" sz="2000" dirty="0" smtClean="0"/>
              <a:t>	-</a:t>
            </a:r>
            <a:r>
              <a:rPr lang="en-US" sz="2000" baseline="0" dirty="0" smtClean="0"/>
              <a:t> </a:t>
            </a:r>
            <a:r>
              <a:rPr lang="en-US" sz="2000" dirty="0" smtClean="0"/>
              <a:t>Tenfold increase in power outages related to extreme weather from</a:t>
            </a:r>
            <a:r>
              <a:rPr lang="en-US" sz="2000" baseline="0" dirty="0" smtClean="0"/>
              <a:t> the 1980s to 2012</a:t>
            </a:r>
          </a:p>
          <a:p>
            <a:r>
              <a:rPr lang="en-US" sz="2000" baseline="0" dirty="0" smtClean="0"/>
              <a:t>These threats represent a very tangible and quantifiable impact to our safety, comfort and economy</a:t>
            </a:r>
          </a:p>
          <a:p>
            <a:r>
              <a:rPr lang="en-US" sz="2000" baseline="0" dirty="0" smtClean="0"/>
              <a:t>	Shows that these events are increasing in severity and occurrence</a:t>
            </a:r>
          </a:p>
          <a:p>
            <a:r>
              <a:rPr lang="en-US" sz="2000" baseline="0" dirty="0" smtClean="0"/>
              <a:t>As we become more reliant on electricity for daily lives, the risk increases</a:t>
            </a:r>
          </a:p>
          <a:p>
            <a:r>
              <a:rPr lang="en-US" sz="2000" baseline="0" dirty="0" smtClean="0"/>
              <a:t>	Communication</a:t>
            </a:r>
          </a:p>
          <a:p>
            <a:r>
              <a:rPr lang="en-US" sz="2000" baseline="0" dirty="0" smtClean="0"/>
              <a:t>	Heating/cooling</a:t>
            </a:r>
          </a:p>
          <a:p>
            <a:r>
              <a:rPr lang="en-US" sz="2000" baseline="0" dirty="0" smtClean="0"/>
              <a:t>	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F6A-51BD-41E5-A89A-4822E5637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Climate Central, a nonprofit organization focusing on the impacts of climate change: </a:t>
            </a:r>
          </a:p>
          <a:p>
            <a:r>
              <a:rPr lang="en-US" sz="2000" dirty="0" smtClean="0"/>
              <a:t>	-</a:t>
            </a:r>
            <a:r>
              <a:rPr lang="en-US" sz="2000" baseline="0" dirty="0" smtClean="0"/>
              <a:t> </a:t>
            </a:r>
            <a:r>
              <a:rPr lang="en-US" sz="2000" dirty="0" smtClean="0"/>
              <a:t>Tenfold increase in power outages related to extreme weather from</a:t>
            </a:r>
            <a:r>
              <a:rPr lang="en-US" sz="2000" baseline="0" dirty="0" smtClean="0"/>
              <a:t> the 1980s to 2012</a:t>
            </a:r>
          </a:p>
          <a:p>
            <a:r>
              <a:rPr lang="en-US" sz="2000" baseline="0" dirty="0" smtClean="0"/>
              <a:t>These threats represent a very tangible and quantifiable impact to our safety, comfort and economy</a:t>
            </a:r>
          </a:p>
          <a:p>
            <a:r>
              <a:rPr lang="en-US" sz="2000" baseline="0" dirty="0" smtClean="0"/>
              <a:t>	Shows that these events are increasing in severity and occurrence</a:t>
            </a:r>
          </a:p>
          <a:p>
            <a:r>
              <a:rPr lang="en-US" sz="2000" baseline="0" dirty="0" smtClean="0"/>
              <a:t>As we become more reliant on electricity for daily lives, the risk increases</a:t>
            </a:r>
          </a:p>
          <a:p>
            <a:r>
              <a:rPr lang="en-US" sz="2000" baseline="0" dirty="0" smtClean="0"/>
              <a:t>	Communication</a:t>
            </a:r>
          </a:p>
          <a:p>
            <a:r>
              <a:rPr lang="en-US" sz="2000" baseline="0" dirty="0" smtClean="0"/>
              <a:t>	Heating/cooling</a:t>
            </a:r>
          </a:p>
          <a:p>
            <a:r>
              <a:rPr lang="en-US" sz="2000" baseline="0" dirty="0" smtClean="0"/>
              <a:t>	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F6A-51BD-41E5-A89A-4822E5637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F6A-51BD-41E5-A89A-4822E5637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r>
              <a:rPr lang="en-US" baseline="0" dirty="0" smtClean="0"/>
              <a:t> Purpose </a:t>
            </a:r>
            <a:r>
              <a:rPr lang="en-US" baseline="0" dirty="0" err="1" smtClean="0"/>
              <a:t>Microgrids</a:t>
            </a:r>
            <a:r>
              <a:rPr lang="en-US" baseline="0" dirty="0" smtClean="0"/>
              <a:t> are a particular type of </a:t>
            </a:r>
            <a:r>
              <a:rPr lang="en-US" baseline="0" dirty="0" err="1" smtClean="0"/>
              <a:t>Microgrids</a:t>
            </a:r>
            <a:r>
              <a:rPr lang="en-US" baseline="0" dirty="0" smtClean="0"/>
              <a:t> Maryland is interested 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Services:</a:t>
            </a:r>
          </a:p>
          <a:p>
            <a:r>
              <a:rPr lang="en-US" baseline="0" dirty="0" smtClean="0"/>
              <a:t>   -Food, water, etc.</a:t>
            </a:r>
          </a:p>
          <a:p>
            <a:r>
              <a:rPr lang="en-US" baseline="0" dirty="0" smtClean="0"/>
              <a:t>   -Communication device charging</a:t>
            </a:r>
          </a:p>
          <a:p>
            <a:r>
              <a:rPr lang="en-US" baseline="0" dirty="0" smtClean="0"/>
              <a:t>   -Rally point/shelter in emergencies</a:t>
            </a:r>
          </a:p>
          <a:p>
            <a:r>
              <a:rPr lang="en-US" baseline="0" dirty="0" smtClean="0"/>
              <a:t>   -Emergency response</a:t>
            </a:r>
          </a:p>
          <a:p>
            <a:r>
              <a:rPr lang="en-US" baseline="0" dirty="0" smtClean="0"/>
              <a:t>   -Etc.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Downtown Silver Spring</a:t>
            </a:r>
          </a:p>
          <a:p>
            <a:r>
              <a:rPr lang="en-US" baseline="0" dirty="0" smtClean="0"/>
              <a:t>   -Used as an example in the report</a:t>
            </a:r>
          </a:p>
          <a:p>
            <a:r>
              <a:rPr lang="en-US" baseline="0" dirty="0" smtClean="0"/>
              <a:t>   -Has government services, grocery store, shopping center,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8D76-A9D9-479B-A426-2879D02257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F6A-51BD-41E5-A89A-4822E5637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F6A-51BD-41E5-A89A-4822E5637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1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F6A-51BD-41E5-A89A-4822E5637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115A1D0-6886-4387-B590-36D512DF5C4C}" type="datetime1">
              <a:rPr lang="en-US" smtClean="0"/>
              <a:t>10/16/2014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F316-146E-41D6-9273-65EBDF646D1E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AC3A-04D2-4067-91F8-09899CC03171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4BDA-DBF7-4CF6-A460-5DFA6414F927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2F40772-5FDE-49D4-8976-42A16D2B305F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540-9884-4C38-A27E-B9F35281E5AF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F476-4655-4B15-B80A-6B1C9C3191D2}" type="datetime1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B41-C2EC-4D3C-BEEE-B9416A2DC478}" type="datetime1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62CF-2A72-4074-A032-C8C052C946F2}" type="datetime1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6AC2-2946-483C-878B-D4A2F1F83EDC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F9C-4C8A-4FCD-BB3C-DF2681FD327D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B0B10B-0C30-459C-BCB3-F2DCC29271CE}" type="datetime1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1705DE-D401-4E70-A9B9-96E896DBF1D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beugelmans\Desktop\graphi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657600" cy="4664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67200" y="666385"/>
            <a:ext cx="2454275" cy="640715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mbria"/>
                <a:cs typeface="Times New Roman"/>
              </a:rPr>
              <a:t>Maryland</a:t>
            </a:r>
            <a:endParaRPr kumimoji="0" lang="en-US" sz="3600" b="0" i="0" u="none" strike="noStrike" kern="1000" cap="none" spc="0" normalizeH="0" baseline="0" noProof="0" dirty="0">
              <a:ln>
                <a:noFill/>
              </a:ln>
              <a:effectLst/>
              <a:uLnTx/>
              <a:uFillTx/>
              <a:latin typeface="Cambria"/>
              <a:ea typeface="Cambria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352658"/>
            <a:ext cx="4572000" cy="892552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RESILIENCY THROUGH MICROGRIDS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67200" y="27432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Cambria"/>
                <a:cs typeface="Times New Roman"/>
              </a:rPr>
              <a:t>Abigail</a:t>
            </a:r>
            <a:r>
              <a:rPr kumimoji="0" lang="en-US" sz="2400" b="1" i="0" u="none" strike="noStrike" kern="10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Cambria"/>
                <a:cs typeface="Times New Roman"/>
              </a:rPr>
              <a:t> Ross Hopper, </a:t>
            </a:r>
            <a:r>
              <a:rPr kumimoji="0" lang="en-US" sz="2400" b="1" i="0" u="none" strike="noStrike" kern="10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Cambria"/>
                <a:cs typeface="Times New Roman"/>
              </a:rPr>
              <a:t>Esq.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lang="en-US" kern="1000" baseline="0" dirty="0" smtClean="0">
                <a:solidFill>
                  <a:srgbClr val="595959"/>
                </a:solidFill>
                <a:latin typeface="Georgia" panose="02040502050405020303" pitchFamily="18" charset="0"/>
                <a:ea typeface="Cambria"/>
                <a:cs typeface="Times New Roman"/>
              </a:rPr>
              <a:t>Energy</a:t>
            </a:r>
            <a:r>
              <a:rPr lang="en-US" kern="1000" dirty="0" smtClean="0">
                <a:solidFill>
                  <a:srgbClr val="595959"/>
                </a:solidFill>
                <a:latin typeface="Georgia" panose="02040502050405020303" pitchFamily="18" charset="0"/>
                <a:ea typeface="Cambria"/>
                <a:cs typeface="Times New Roman"/>
              </a:rPr>
              <a:t> </a:t>
            </a:r>
            <a:r>
              <a:rPr lang="en-US" kern="1000" dirty="0" smtClean="0">
                <a:solidFill>
                  <a:srgbClr val="595959"/>
                </a:solidFill>
                <a:latin typeface="Georgia" panose="02040502050405020303" pitchFamily="18" charset="0"/>
                <a:ea typeface="Cambria"/>
                <a:cs typeface="Times New Roman"/>
              </a:rPr>
              <a:t>Advisor, Governor Martin O’Malley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0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rgia" panose="02040502050405020303" pitchFamily="18" charset="0"/>
                <a:ea typeface="Cambria"/>
                <a:cs typeface="Times New Roman"/>
              </a:rPr>
              <a:t>Director,</a:t>
            </a:r>
            <a:r>
              <a:rPr kumimoji="0" lang="en-US" b="0" i="0" u="none" strike="noStrike" kern="10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rgia" panose="02040502050405020303" pitchFamily="18" charset="0"/>
                <a:ea typeface="Cambria"/>
                <a:cs typeface="Times New Roman"/>
              </a:rPr>
              <a:t> Maryland Energy Administration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endParaRPr lang="en-US" kern="1000" baseline="0" dirty="0">
              <a:solidFill>
                <a:srgbClr val="595959"/>
              </a:solidFill>
              <a:latin typeface="Calibri"/>
              <a:ea typeface="Cambria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00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mbria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4008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35805"/>
            <a:ext cx="1412239" cy="133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25" y="4953000"/>
            <a:ext cx="2634175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92D050"/>
                </a:solidFill>
              </a:rPr>
              <a:t>October </a:t>
            </a:r>
            <a:r>
              <a:rPr lang="en-US" dirty="0" smtClean="0">
                <a:solidFill>
                  <a:srgbClr val="92D050"/>
                </a:solidFill>
              </a:rPr>
              <a:t>20,2014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Social Expectations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971800"/>
          </a:xfrm>
        </p:spPr>
        <p:txBody>
          <a:bodyPr/>
          <a:lstStyle/>
          <a:p>
            <a:r>
              <a:rPr lang="en-US" sz="2400" dirty="0"/>
              <a:t>Marylanders expect reliable electric service, during both blue sky days and major storms, at a low cost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However, a significant disconnect exists between the public’s expectation of reliability and the ability of the present-day electric distribution system and utility business model to meet those expectations.</a:t>
            </a:r>
          </a:p>
          <a:p>
            <a:endParaRPr lang="en-US" dirty="0" smtClean="0"/>
          </a:p>
        </p:txBody>
      </p:sp>
      <p:pic>
        <p:nvPicPr>
          <p:cNvPr id="6" name="Picture 5" descr="http://www.baltimoresun.com/media/photo/2012-07/70837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124200" cy="2218182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021582"/>
            <a:ext cx="3352800" cy="2235200"/>
          </a:xfrm>
          <a:prstGeom prst="rect">
            <a:avLst/>
          </a:prstGeom>
          <a:ln w="28575" cmpd="dbl">
            <a:solidFill>
              <a:schemeClr val="tx1"/>
            </a:solidFill>
          </a:ln>
        </p:spPr>
      </p:pic>
      <p:pic>
        <p:nvPicPr>
          <p:cNvPr id="7" name="Picture 8" descr="MEALogo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389205"/>
            <a:ext cx="1264444" cy="4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7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54559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Frequency of Outages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8" descr="MEALogo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389205"/>
            <a:ext cx="1264444" cy="4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8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Cost of Outages: Maryland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3924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</a:t>
            </a:r>
            <a:r>
              <a:rPr lang="en-US" dirty="0" err="1"/>
              <a:t>Snowmageddon</a:t>
            </a:r>
            <a:r>
              <a:rPr lang="en-US" dirty="0"/>
              <a:t>” (2010)</a:t>
            </a:r>
          </a:p>
          <a:p>
            <a:pPr marL="457200" lvl="1" indent="0">
              <a:buNone/>
            </a:pPr>
            <a:r>
              <a:rPr lang="en-US" dirty="0"/>
              <a:t>	Interruptions: BGE: 142,228; Pepco: 251,769; PE: 12,478</a:t>
            </a:r>
          </a:p>
          <a:p>
            <a:pPr lvl="1"/>
            <a:endParaRPr lang="en-US" dirty="0"/>
          </a:p>
          <a:p>
            <a:r>
              <a:rPr lang="en-US" dirty="0"/>
              <a:t>Hurricane Irene (2011)</a:t>
            </a:r>
          </a:p>
          <a:p>
            <a:pPr marL="457200" lvl="1" indent="0">
              <a:buNone/>
            </a:pPr>
            <a:r>
              <a:rPr lang="en-US" dirty="0"/>
              <a:t>	Interruptions: BGE: 756,395; Pepco: 410,313; PE: 19,702</a:t>
            </a:r>
          </a:p>
          <a:p>
            <a:pPr algn="r"/>
            <a:endParaRPr lang="en-US" dirty="0"/>
          </a:p>
          <a:p>
            <a:r>
              <a:rPr lang="en-US" dirty="0"/>
              <a:t>Derecho (2012)</a:t>
            </a:r>
          </a:p>
          <a:p>
            <a:pPr marL="457200" lvl="1" indent="0">
              <a:buNone/>
            </a:pPr>
            <a:r>
              <a:rPr lang="en-US" dirty="0"/>
              <a:t>	Interruptions: BGE: 762,781; Pepco: 958,563; PE: 90,467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3800" dirty="0"/>
              <a:t>Estimated cost of three storms to customers</a:t>
            </a:r>
            <a:r>
              <a:rPr lang="en-US" sz="3800" dirty="0" smtClean="0"/>
              <a:t>:</a:t>
            </a:r>
            <a:endParaRPr lang="en-US" sz="3800" dirty="0"/>
          </a:p>
          <a:p>
            <a:pPr marL="0" indent="0" algn="ctr">
              <a:buNone/>
            </a:pPr>
            <a:r>
              <a:rPr lang="en-US" sz="4900" b="1" i="1" dirty="0">
                <a:solidFill>
                  <a:srgbClr val="FF0000"/>
                </a:solidFill>
                <a:latin typeface="Candara" pitchFamily="34" charset="0"/>
              </a:rPr>
              <a:t>$1.1 billion</a:t>
            </a:r>
            <a:endParaRPr lang="en-US" sz="4900" i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6" name="Picture 8" descr="MEALogo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389205"/>
            <a:ext cx="1264444" cy="4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43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A New Paradigm: Microgrids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63040"/>
            <a:ext cx="4114800" cy="49377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Tree limbs falling on power lines cause the majority outages during severe weather events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But what if we can generate electricity closer to where it is consumed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With technological innovation, it is becoming increasingly viable to do this economically.</a:t>
            </a:r>
            <a:endParaRPr lang="en-US" sz="2400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4207438" cy="4038600"/>
          </a:xfrm>
          <a:prstGeom prst="rect">
            <a:avLst/>
          </a:prstGeom>
          <a:ln w="28575" cmpd="dbl">
            <a:solidFill>
              <a:schemeClr val="tx1"/>
            </a:solidFill>
          </a:ln>
        </p:spPr>
      </p:pic>
      <p:pic>
        <p:nvPicPr>
          <p:cNvPr id="6" name="Picture 8" descr="MEALogo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389205"/>
            <a:ext cx="1264444" cy="4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7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54" y="1295400"/>
            <a:ext cx="57534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Public Purpose </a:t>
            </a:r>
            <a:r>
              <a:rPr lang="en-US" b="1" dirty="0" err="1" smtClean="0">
                <a:solidFill>
                  <a:srgbClr val="92D050"/>
                </a:solidFill>
              </a:rPr>
              <a:t>Microgrids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24400"/>
            <a:ext cx="8229600" cy="21277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Serve </a:t>
            </a:r>
            <a:r>
              <a:rPr lang="en-US" sz="2200" i="1" dirty="0" smtClean="0"/>
              <a:t>critical community assets </a:t>
            </a:r>
            <a:r>
              <a:rPr lang="en-US" sz="2200" dirty="0" smtClean="0"/>
              <a:t>across multiple </a:t>
            </a:r>
            <a:r>
              <a:rPr lang="en-US" sz="2200" dirty="0" smtClean="0"/>
              <a:t>properties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Critical community assets are community centers, commercial hubs, and emergency services</a:t>
            </a: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1967279" y="2743200"/>
            <a:ext cx="27432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2879" y="1447800"/>
            <a:ext cx="217104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0720" y="1630740"/>
            <a:ext cx="1960880" cy="1569660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Grocery store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Government building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Hardware store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Restaurants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Movie theater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971800"/>
            <a:ext cx="1371600" cy="1077218"/>
          </a:xfrm>
          <a:prstGeom prst="rect">
            <a:avLst/>
          </a:prstGeom>
          <a:noFill/>
          <a:ln w="317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Metrorail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Bus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NOAA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8" descr="MEALogo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389205"/>
            <a:ext cx="1264444" cy="4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8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:\People\David Beugelmans\Policy\Microgrids\microgrid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12993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The Next Step: </a:t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Multiple Customers and Properties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11532"/>
            <a:ext cx="4191000" cy="5241668"/>
          </a:xfrm>
        </p:spPr>
        <p:txBody>
          <a:bodyPr>
            <a:normAutofit/>
          </a:bodyPr>
          <a:lstStyle/>
          <a:p>
            <a:r>
              <a:rPr lang="en-US" sz="2500" dirty="0" smtClean="0"/>
              <a:t>From a technical and regulatory standpoint, microgrids servicing single customers on single properties are feasible – and exist – in Maryland today</a:t>
            </a:r>
            <a:r>
              <a:rPr lang="en-US" sz="2500" dirty="0" smtClean="0"/>
              <a:t>.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Now we’re looking at the next step in deployment: systems that cross public rights of way to serve multiple customers.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MEALogo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389205"/>
            <a:ext cx="1264444" cy="4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Short Term: Utility-Owned Public Purpose Microgrids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39240"/>
            <a:ext cx="4800600" cy="493776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  </a:t>
            </a:r>
            <a:r>
              <a:rPr lang="en-US" dirty="0"/>
              <a:t>Maryland law provides a framework for the deployment of utility-owned and/or operated public purpose microgrids.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 Task Force assembles the pieces of the puzzle necessary for the deployment of these systems in Maryland, </a:t>
            </a:r>
            <a:r>
              <a:rPr lang="en-US" i="1" dirty="0"/>
              <a:t>but PSC approval is necessary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  <p:pic>
        <p:nvPicPr>
          <p:cNvPr id="2050" name="Picture 2" descr="http://upload.wikimedia.org/wikipedia/commons/a/a9/William_Donald_Schaefer_Buil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90" y="1524000"/>
            <a:ext cx="3147060" cy="41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05DE-D401-4E70-A9B9-96E896DBF1D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8" descr="MEALogo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389205"/>
            <a:ext cx="1264444" cy="4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9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beugelmans\Desktop\graphi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657600" cy="4664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67200" y="666385"/>
            <a:ext cx="2454275" cy="640715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mbria"/>
                <a:cs typeface="Times New Roman"/>
              </a:rPr>
              <a:t>Maryland</a:t>
            </a:r>
            <a:endParaRPr kumimoji="0" lang="en-US" sz="3600" b="0" i="0" u="none" strike="noStrike" kern="1000" cap="none" spc="0" normalizeH="0" baseline="0" noProof="0" dirty="0">
              <a:ln>
                <a:noFill/>
              </a:ln>
              <a:effectLst/>
              <a:uLnTx/>
              <a:uFillTx/>
              <a:latin typeface="Cambria"/>
              <a:ea typeface="Cambria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352658"/>
            <a:ext cx="4572000" cy="892552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RESILIENCY THROUGH MICROGRIDS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67200" y="27432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Cambria"/>
                <a:cs typeface="Times New Roman"/>
              </a:rPr>
              <a:t>Abigail</a:t>
            </a:r>
            <a:r>
              <a:rPr kumimoji="0" lang="en-US" sz="2400" b="1" i="0" u="none" strike="noStrike" kern="10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Cambria"/>
                <a:cs typeface="Times New Roman"/>
              </a:rPr>
              <a:t> Ross Hopper, </a:t>
            </a:r>
            <a:r>
              <a:rPr kumimoji="0" lang="en-US" sz="2400" b="1" i="0" u="none" strike="noStrike" kern="10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Cambria"/>
                <a:cs typeface="Times New Roman"/>
              </a:rPr>
              <a:t>Esq.</a:t>
            </a:r>
          </a:p>
          <a:p>
            <a:pPr algn="ctr"/>
            <a:r>
              <a:rPr lang="en-US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</a:br>
            <a:r>
              <a:rPr lang="en-US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410-940-9071</a:t>
            </a:r>
            <a:r>
              <a:rPr lang="en-US" sz="2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 (cell)</a:t>
            </a:r>
          </a:p>
          <a:p>
            <a:pPr algn="ctr"/>
            <a:r>
              <a:rPr lang="en-US" sz="2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abigail.hopper@maryland.gov</a:t>
            </a:r>
            <a:endParaRPr lang="en-US" sz="2100" i="1" kern="1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Cambria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endParaRPr lang="en-US" kern="1000" baseline="0" dirty="0">
              <a:solidFill>
                <a:srgbClr val="595959"/>
              </a:solidFill>
              <a:latin typeface="Calibri"/>
              <a:ea typeface="Cambria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00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mbria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4008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35805"/>
            <a:ext cx="1412239" cy="133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25" y="4953000"/>
            <a:ext cx="2634175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92D050"/>
                </a:solidFill>
              </a:rPr>
              <a:t>October </a:t>
            </a:r>
            <a:r>
              <a:rPr lang="en-US" dirty="0" smtClean="0">
                <a:solidFill>
                  <a:srgbClr val="92D050"/>
                </a:solidFill>
              </a:rPr>
              <a:t>20,2014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1488</TotalTime>
  <Words>253</Words>
  <Application>Microsoft Office PowerPoint</Application>
  <PresentationFormat>On-screen Show (4:3)</PresentationFormat>
  <Paragraphs>93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PowerPoint Presentation</vt:lpstr>
      <vt:lpstr>Social Expectations</vt:lpstr>
      <vt:lpstr>Frequency of Outages</vt:lpstr>
      <vt:lpstr>Cost of Outages: Maryland</vt:lpstr>
      <vt:lpstr>A New Paradigm: Microgrids</vt:lpstr>
      <vt:lpstr>Public Purpose Microgrids</vt:lpstr>
      <vt:lpstr>The Next Step:  Multiple Customers and Properties</vt:lpstr>
      <vt:lpstr>Short Term: Utility-Owned Public Purpose Microgrids</vt:lpstr>
      <vt:lpstr>PowerPoint Presentation</vt:lpstr>
    </vt:vector>
  </TitlesOfParts>
  <Company>Maryland Energy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Sneak peek: Resiliency Through Microgrids</dc:title>
  <dc:creator>Kyle Haas</dc:creator>
  <cp:lastModifiedBy>Chris Hill</cp:lastModifiedBy>
  <cp:revision>73</cp:revision>
  <cp:lastPrinted>2014-07-09T14:51:39Z</cp:lastPrinted>
  <dcterms:created xsi:type="dcterms:W3CDTF">2014-06-12T13:38:56Z</dcterms:created>
  <dcterms:modified xsi:type="dcterms:W3CDTF">2014-10-16T16:33:33Z</dcterms:modified>
</cp:coreProperties>
</file>